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78" r:id="rId5"/>
    <p:sldMasterId id="2147483683" r:id="rId6"/>
    <p:sldMasterId id="2147483688" r:id="rId7"/>
    <p:sldMasterId id="2147483696" r:id="rId8"/>
    <p:sldMasterId id="2147483822" r:id="rId9"/>
  </p:sldMasterIdLst>
  <p:notesMasterIdLst>
    <p:notesMasterId r:id="rId56"/>
  </p:notesMasterIdLst>
  <p:sldIdLst>
    <p:sldId id="256" r:id="rId10"/>
    <p:sldId id="354" r:id="rId11"/>
    <p:sldId id="355" r:id="rId12"/>
    <p:sldId id="405" r:id="rId13"/>
    <p:sldId id="404" r:id="rId14"/>
    <p:sldId id="358" r:id="rId15"/>
    <p:sldId id="420" r:id="rId16"/>
    <p:sldId id="421" r:id="rId17"/>
    <p:sldId id="398" r:id="rId18"/>
    <p:sldId id="392" r:id="rId19"/>
    <p:sldId id="299" r:id="rId20"/>
    <p:sldId id="363" r:id="rId21"/>
    <p:sldId id="393" r:id="rId22"/>
    <p:sldId id="394" r:id="rId23"/>
    <p:sldId id="395" r:id="rId24"/>
    <p:sldId id="396" r:id="rId25"/>
    <p:sldId id="397" r:id="rId26"/>
    <p:sldId id="402" r:id="rId27"/>
    <p:sldId id="403" r:id="rId28"/>
    <p:sldId id="367" r:id="rId29"/>
    <p:sldId id="368" r:id="rId30"/>
    <p:sldId id="369" r:id="rId31"/>
    <p:sldId id="378" r:id="rId32"/>
    <p:sldId id="262" r:id="rId33"/>
    <p:sldId id="373" r:id="rId34"/>
    <p:sldId id="377" r:id="rId35"/>
    <p:sldId id="414" r:id="rId36"/>
    <p:sldId id="264" r:id="rId37"/>
    <p:sldId id="379" r:id="rId38"/>
    <p:sldId id="380" r:id="rId39"/>
    <p:sldId id="383" r:id="rId40"/>
    <p:sldId id="381" r:id="rId41"/>
    <p:sldId id="382" r:id="rId42"/>
    <p:sldId id="268" r:id="rId43"/>
    <p:sldId id="415" r:id="rId44"/>
    <p:sldId id="416" r:id="rId45"/>
    <p:sldId id="417" r:id="rId46"/>
    <p:sldId id="376" r:id="rId47"/>
    <p:sldId id="388" r:id="rId48"/>
    <p:sldId id="408" r:id="rId49"/>
    <p:sldId id="259" r:id="rId50"/>
    <p:sldId id="400" r:id="rId51"/>
    <p:sldId id="401" r:id="rId52"/>
    <p:sldId id="385" r:id="rId53"/>
    <p:sldId id="419" r:id="rId54"/>
    <p:sldId id="34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Neely" initials="" lastIdx="1" clrIdx="0"/>
  <p:cmAuthor id="2" name="Matthew Schmidt" initials="" lastIdx="1" clrIdx="1"/>
  <p:cmAuthor id="3" name="Wade, Shari" initials="WS" lastIdx="6" clrIdx="2">
    <p:extLst>
      <p:ext uri="{19B8F6BF-5375-455C-9EA6-DF929625EA0E}">
        <p15:presenceInfo xmlns:p15="http://schemas.microsoft.com/office/powerpoint/2012/main" userId="S::Shari.Wade@cchmc.org::d0379372-0591-4b5e-852c-c1c0df309768" providerId="AD"/>
      </p:ext>
    </p:extLst>
  </p:cmAuthor>
  <p:cmAuthor id="4" name="Maggard, Brianna (Bri)" initials="MB(" lastIdx="4" clrIdx="3">
    <p:extLst>
      <p:ext uri="{19B8F6BF-5375-455C-9EA6-DF929625EA0E}">
        <p15:presenceInfo xmlns:p15="http://schemas.microsoft.com/office/powerpoint/2012/main" userId="S::brianna.maggard@cchmc.org::13e5f379-64da-4d85-8f57-549f52e523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2D6E7-2FD8-4185-ADF5-987B6D135F1A}" v="2" dt="2022-02-18T15:44:23.58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 autoAdjust="0"/>
    <p:restoredTop sz="95918"/>
  </p:normalViewPr>
  <p:slideViewPr>
    <p:cSldViewPr snapToGrid="0" snapToObjects="1">
      <p:cViewPr varScale="1">
        <p:scale>
          <a:sx n="38" d="100"/>
          <a:sy n="38" d="100"/>
        </p:scale>
        <p:origin x="8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4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sers\briannamaggard\Desktop\CCHMC\Run%20Chart%20Data\Run%20Chart%20Data%201%2010%202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Users\briannamaggard\Desktop\CCHMC\Run%20Chart%20Data\Run%20Chart%20Data%201%2010%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D2-E147-9D41-D856C61D8501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D2-E147-9D41-D856C61D8501}"/>
              </c:ext>
            </c:extLst>
          </c:dPt>
          <c:dLbls>
            <c:dLbl>
              <c:idx val="0"/>
              <c:layout>
                <c:manualLayout>
                  <c:x val="-0.17451804663808151"/>
                  <c:y val="-9.7129632195233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A99644-7C45-8644-B48D-4FC65235C923}" type="PERCENTAG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1D2-E147-9D41-D856C61D8501}"/>
                </c:ext>
              </c:extLst>
            </c:dLbl>
            <c:dLbl>
              <c:idx val="1"/>
              <c:layout>
                <c:manualLayout>
                  <c:x val="0.17506644070736688"/>
                  <c:y val="5.96404749146319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963185-76A0-D940-ACC4-FE5A7977B720}" type="PERCENTAG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1D2-E147-9D41-D856C61D8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TBI</c:v>
                </c:pt>
                <c:pt idx="1">
                  <c:v>Additional Diagnoses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154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2-E147-9D41-D856C61D850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55-324A-8D1D-69EFE6547B6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55-324A-8D1D-69EFE6547B6F}"/>
              </c:ext>
            </c:extLst>
          </c:dPt>
          <c:dLbls>
            <c:dLbl>
              <c:idx val="0"/>
              <c:layout>
                <c:manualLayout>
                  <c:x val="-0.17018143102168964"/>
                  <c:y val="-1.36283648826920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A99644-7C45-8644-B48D-4FC65235C923}" type="PERCENTAG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055-324A-8D1D-69EFE6547B6F}"/>
                </c:ext>
              </c:extLst>
            </c:dLbl>
            <c:dLbl>
              <c:idx val="1"/>
              <c:layout>
                <c:manualLayout>
                  <c:x val="0.19674951878932614"/>
                  <c:y val="-1.78964161612992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963185-76A0-D940-ACC4-FE5A7977B720}" type="PERCENTAGE">
                      <a:rPr lang="en-US" baseline="0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55-324A-8D1D-69EFE6547B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Self-Guided</c:v>
                </c:pt>
                <c:pt idx="1">
                  <c:v>Therapist-Guided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131</c:v>
                </c:pt>
                <c:pt idx="1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5-324A-8D1D-69EFE6547B6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Enrollments Over Time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63500">
                <a:solidFill>
                  <a:schemeClr val="tx1"/>
                </a:solidFill>
              </a:ln>
              <a:effectLst/>
            </c:spPr>
          </c:marker>
          <c:cat>
            <c:strRef>
              <c:f>Sheet1!$A$2:$A$10</c:f>
              <c:strCache>
                <c:ptCount val="9"/>
                <c:pt idx="0">
                  <c:v>Jan-Mar</c:v>
                </c:pt>
                <c:pt idx="1">
                  <c:v>April-June </c:v>
                </c:pt>
                <c:pt idx="2">
                  <c:v>July-Sept</c:v>
                </c:pt>
                <c:pt idx="3">
                  <c:v>Oct-Dec</c:v>
                </c:pt>
                <c:pt idx="4">
                  <c:v>Jan-Mar</c:v>
                </c:pt>
                <c:pt idx="5">
                  <c:v>April-June</c:v>
                </c:pt>
                <c:pt idx="6">
                  <c:v>July-Sept</c:v>
                </c:pt>
                <c:pt idx="7">
                  <c:v>Oct-Dec</c:v>
                </c:pt>
                <c:pt idx="8">
                  <c:v>Jan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4</c:v>
                </c:pt>
                <c:pt idx="2">
                  <c:v>16</c:v>
                </c:pt>
                <c:pt idx="3">
                  <c:v>21</c:v>
                </c:pt>
                <c:pt idx="4">
                  <c:v>34</c:v>
                </c:pt>
                <c:pt idx="5">
                  <c:v>65</c:v>
                </c:pt>
                <c:pt idx="6">
                  <c:v>55</c:v>
                </c:pt>
                <c:pt idx="7">
                  <c:v>58</c:v>
                </c:pt>
                <c:pt idx="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AF-3D47-9ACD-6E0C0158A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398080"/>
        <c:axId val="688622640"/>
      </c:lineChart>
      <c:catAx>
        <c:axId val="65039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622640"/>
        <c:crosses val="autoZero"/>
        <c:auto val="1"/>
        <c:lblAlgn val="ctr"/>
        <c:lblOffset val="100"/>
        <c:noMultiLvlLbl val="0"/>
      </c:catAx>
      <c:valAx>
        <c:axId val="688622640"/>
        <c:scaling>
          <c:orientation val="minMax"/>
        </c:scaling>
        <c:delete val="0"/>
        <c:axPos val="l"/>
        <c:majorGridlines>
          <c:spPr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39808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 Chart Enrolled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Goal 60/month</a:t>
            </a:r>
          </a:p>
        </c:rich>
      </c:tx>
      <c:layout>
        <c:manualLayout>
          <c:xMode val="edge"/>
          <c:yMode val="edge"/>
          <c:x val="0.44990967409727739"/>
          <c:y val="3.7542642262065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35422343324251"/>
          <c:y val="0.1292877655113239"/>
          <c:w val="0.85694822888283384"/>
          <c:h val="0.7071249215721388"/>
        </c:manualLayout>
      </c:layout>
      <c:lineChart>
        <c:grouping val="standard"/>
        <c:varyColors val="0"/>
        <c:ser>
          <c:idx val="0"/>
          <c:order val="0"/>
          <c:tx>
            <c:v>Subgroup</c:v>
          </c:tx>
          <c:spPr>
            <a:ln w="25400">
              <a:solidFill>
                <a:srgbClr val="99CC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3366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wksDatabase01!$AP$62:$AP$81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wksDatabase01!$AR$62:$AR$81</c:f>
              <c:numCache>
                <c:formatCode>0.0</c:formatCode>
                <c:ptCount val="20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14</c:v>
                </c:pt>
                <c:pt idx="6">
                  <c:v>1</c:v>
                </c:pt>
                <c:pt idx="7">
                  <c:v>6</c:v>
                </c:pt>
                <c:pt idx="8">
                  <c:v>5</c:v>
                </c:pt>
                <c:pt idx="9">
                  <c:v>9</c:v>
                </c:pt>
                <c:pt idx="10">
                  <c:v>20</c:v>
                </c:pt>
                <c:pt idx="11">
                  <c:v>24</c:v>
                </c:pt>
                <c:pt idx="12">
                  <c:v>16</c:v>
                </c:pt>
                <c:pt idx="13">
                  <c:v>25</c:v>
                </c:pt>
                <c:pt idx="14">
                  <c:v>17</c:v>
                </c:pt>
                <c:pt idx="15">
                  <c:v>19</c:v>
                </c:pt>
                <c:pt idx="16">
                  <c:v>21</c:v>
                </c:pt>
                <c:pt idx="17">
                  <c:v>25</c:v>
                </c:pt>
                <c:pt idx="18">
                  <c:v>15</c:v>
                </c:pt>
                <c:pt idx="19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D2-2B47-A691-101C5B472775}"/>
            </c:ext>
          </c:extLst>
        </c:ser>
        <c:ser>
          <c:idx val="1"/>
          <c:order val="1"/>
          <c:tx>
            <c:v>Center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wksDatabase01!$AP$62:$AP$81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wksDatabase01!$AS$62:$AS$81</c:f>
              <c:numCache>
                <c:formatCode>0.0</c:formatCode>
                <c:ptCount val="20"/>
                <c:pt idx="0">
                  <c:v>5.6</c:v>
                </c:pt>
                <c:pt idx="1">
                  <c:v>5.6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  <c:pt idx="5">
                  <c:v>5.6</c:v>
                </c:pt>
                <c:pt idx="6">
                  <c:v>5.6</c:v>
                </c:pt>
                <c:pt idx="7">
                  <c:v>5.6</c:v>
                </c:pt>
                <c:pt idx="8">
                  <c:v>5.6</c:v>
                </c:pt>
                <c:pt idx="9">
                  <c:v>5.6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D2-2B47-A691-101C5B472775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D2-2B47-A691-101C5B4727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wksDatabase01!$AP$62:$AP$81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wksDatabase01!$AU$62:$AU$81</c:f>
              <c:numCache>
                <c:formatCode>0.0</c:formatCode>
                <c:ptCount val="20"/>
                <c:pt idx="0">
                  <c:v>12.699295739719538</c:v>
                </c:pt>
                <c:pt idx="1">
                  <c:v>12.699295739719538</c:v>
                </c:pt>
                <c:pt idx="2">
                  <c:v>12.699295739719538</c:v>
                </c:pt>
                <c:pt idx="3">
                  <c:v>12.699295739719538</c:v>
                </c:pt>
                <c:pt idx="4">
                  <c:v>12.699295739719538</c:v>
                </c:pt>
                <c:pt idx="5">
                  <c:v>12.699295739719538</c:v>
                </c:pt>
                <c:pt idx="6">
                  <c:v>12.699295739719538</c:v>
                </c:pt>
                <c:pt idx="7">
                  <c:v>12.699295739719538</c:v>
                </c:pt>
                <c:pt idx="8">
                  <c:v>12.699295739719538</c:v>
                </c:pt>
                <c:pt idx="9">
                  <c:v>12.699295739719538</c:v>
                </c:pt>
                <c:pt idx="10">
                  <c:v>33.416407864998739</c:v>
                </c:pt>
                <c:pt idx="11">
                  <c:v>33.416407864998739</c:v>
                </c:pt>
                <c:pt idx="12">
                  <c:v>33.416407864998739</c:v>
                </c:pt>
                <c:pt idx="13">
                  <c:v>33.416407864998739</c:v>
                </c:pt>
                <c:pt idx="14">
                  <c:v>33.416407864998739</c:v>
                </c:pt>
                <c:pt idx="15">
                  <c:v>33.416407864998739</c:v>
                </c:pt>
                <c:pt idx="16">
                  <c:v>33.416407864998739</c:v>
                </c:pt>
                <c:pt idx="17">
                  <c:v>33.416407864998739</c:v>
                </c:pt>
                <c:pt idx="18">
                  <c:v>33.416407864998739</c:v>
                </c:pt>
                <c:pt idx="19">
                  <c:v>33.416407864998739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D2-2B47-A691-101C5B472775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D2-2B47-A691-101C5B47277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wksDatabase01!$AP$62:$AP$81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wksDatabase01!$AV$62:$AV$81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6.5835921350012612</c:v>
                </c:pt>
                <c:pt idx="11">
                  <c:v>6.5835921350012612</c:v>
                </c:pt>
                <c:pt idx="12">
                  <c:v>6.5835921350012612</c:v>
                </c:pt>
                <c:pt idx="13">
                  <c:v>6.5835921350012612</c:v>
                </c:pt>
                <c:pt idx="14">
                  <c:v>6.5835921350012612</c:v>
                </c:pt>
                <c:pt idx="15">
                  <c:v>6.5835921350012612</c:v>
                </c:pt>
                <c:pt idx="16">
                  <c:v>6.5835921350012612</c:v>
                </c:pt>
                <c:pt idx="17">
                  <c:v>6.5835921350012612</c:v>
                </c:pt>
                <c:pt idx="18">
                  <c:v>6.5835921350012612</c:v>
                </c:pt>
                <c:pt idx="19">
                  <c:v>6.5835921350012612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D2-2B47-A691-101C5B472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84864"/>
        <c:axId val="123953152"/>
      </c:lineChart>
      <c:catAx>
        <c:axId val="12128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53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3953152"/>
        <c:scaling>
          <c:orientation val="minMax"/>
          <c:min val="0"/>
        </c:scaling>
        <c:delete val="0"/>
        <c:axPos val="l"/>
        <c:numFmt formatCode="General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128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 Chart Approached</a:t>
            </a:r>
          </a:p>
        </c:rich>
      </c:tx>
      <c:layout>
        <c:manualLayout>
          <c:xMode val="edge"/>
          <c:yMode val="edge"/>
          <c:x val="0.44990967409727739"/>
          <c:y val="3.7542642262065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35422343324251"/>
          <c:y val="0.1292877655113239"/>
          <c:w val="0.85694822888283384"/>
          <c:h val="0.7071249215721388"/>
        </c:manualLayout>
      </c:layout>
      <c:lineChart>
        <c:grouping val="standard"/>
        <c:varyColors val="0"/>
        <c:ser>
          <c:idx val="0"/>
          <c:order val="0"/>
          <c:tx>
            <c:v>Subgroup</c:v>
          </c:tx>
          <c:spPr>
            <a:ln w="25400">
              <a:solidFill>
                <a:srgbClr val="99CC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3366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wksDatabase01!$BJ$62:$BJ$81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wksDatabase01!$BL$62:$BL$81</c:f>
              <c:numCache>
                <c:formatCode>0.0</c:formatCode>
                <c:ptCount val="20"/>
                <c:pt idx="0">
                  <c:v>1</c:v>
                </c:pt>
                <c:pt idx="1">
                  <c:v>7</c:v>
                </c:pt>
                <c:pt idx="2">
                  <c:v>11</c:v>
                </c:pt>
                <c:pt idx="3">
                  <c:v>12</c:v>
                </c:pt>
                <c:pt idx="4">
                  <c:v>10</c:v>
                </c:pt>
                <c:pt idx="5">
                  <c:v>28</c:v>
                </c:pt>
                <c:pt idx="6">
                  <c:v>19</c:v>
                </c:pt>
                <c:pt idx="7">
                  <c:v>21</c:v>
                </c:pt>
                <c:pt idx="8">
                  <c:v>25</c:v>
                </c:pt>
                <c:pt idx="9">
                  <c:v>27</c:v>
                </c:pt>
                <c:pt idx="10">
                  <c:v>43</c:v>
                </c:pt>
                <c:pt idx="11">
                  <c:v>41</c:v>
                </c:pt>
                <c:pt idx="12">
                  <c:v>40</c:v>
                </c:pt>
                <c:pt idx="13">
                  <c:v>38</c:v>
                </c:pt>
                <c:pt idx="14">
                  <c:v>29</c:v>
                </c:pt>
                <c:pt idx="15">
                  <c:v>26</c:v>
                </c:pt>
                <c:pt idx="16">
                  <c:v>41</c:v>
                </c:pt>
                <c:pt idx="17">
                  <c:v>46</c:v>
                </c:pt>
                <c:pt idx="18">
                  <c:v>30</c:v>
                </c:pt>
                <c:pt idx="19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39-9D4E-9700-8D007AD07F1D}"/>
            </c:ext>
          </c:extLst>
        </c:ser>
        <c:ser>
          <c:idx val="1"/>
          <c:order val="1"/>
          <c:tx>
            <c:v>Center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wksDatabase01!$BJ$62:$BJ$81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wksDatabase01!$BM$62:$BM$81</c:f>
              <c:numCache>
                <c:formatCode>0.0</c:formatCode>
                <c:ptCount val="20"/>
                <c:pt idx="0">
                  <c:v>14.888888888888889</c:v>
                </c:pt>
                <c:pt idx="1">
                  <c:v>14.888888888888889</c:v>
                </c:pt>
                <c:pt idx="2">
                  <c:v>14.888888888888889</c:v>
                </c:pt>
                <c:pt idx="3">
                  <c:v>14.888888888888889</c:v>
                </c:pt>
                <c:pt idx="4">
                  <c:v>14.888888888888889</c:v>
                </c:pt>
                <c:pt idx="5">
                  <c:v>14.888888888888889</c:v>
                </c:pt>
                <c:pt idx="6">
                  <c:v>14.888888888888889</c:v>
                </c:pt>
                <c:pt idx="7">
                  <c:v>14.888888888888889</c:v>
                </c:pt>
                <c:pt idx="8">
                  <c:v>14.888888888888889</c:v>
                </c:pt>
                <c:pt idx="9">
                  <c:v>35.727272727272727</c:v>
                </c:pt>
                <c:pt idx="10">
                  <c:v>35.727272727272727</c:v>
                </c:pt>
                <c:pt idx="11">
                  <c:v>35.727272727272727</c:v>
                </c:pt>
                <c:pt idx="12">
                  <c:v>35.727272727272727</c:v>
                </c:pt>
                <c:pt idx="13">
                  <c:v>35.727272727272727</c:v>
                </c:pt>
                <c:pt idx="14">
                  <c:v>35.727272727272727</c:v>
                </c:pt>
                <c:pt idx="15">
                  <c:v>35.727272727272727</c:v>
                </c:pt>
                <c:pt idx="16">
                  <c:v>35.727272727272727</c:v>
                </c:pt>
                <c:pt idx="17">
                  <c:v>35.727272727272727</c:v>
                </c:pt>
                <c:pt idx="18">
                  <c:v>35.727272727272727</c:v>
                </c:pt>
                <c:pt idx="19">
                  <c:v>35.727272727272727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39-9D4E-9700-8D007AD07F1D}"/>
            </c:ext>
          </c:extLst>
        </c:ser>
        <c:ser>
          <c:idx val="2"/>
          <c:order val="2"/>
          <c:tx>
            <c:v>UCL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39-9D4E-9700-8D007AD07F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wksDatabase01!$BJ$62:$BJ$81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wksDatabase01!$BO$62:$BO$81</c:f>
              <c:numCache>
                <c:formatCode>0.0</c:formatCode>
                <c:ptCount val="20"/>
                <c:pt idx="0">
                  <c:v>26.464725791679115</c:v>
                </c:pt>
                <c:pt idx="1">
                  <c:v>26.464725791679115</c:v>
                </c:pt>
                <c:pt idx="2">
                  <c:v>26.464725791679115</c:v>
                </c:pt>
                <c:pt idx="3">
                  <c:v>26.464725791679115</c:v>
                </c:pt>
                <c:pt idx="4">
                  <c:v>26.464725791679115</c:v>
                </c:pt>
                <c:pt idx="5">
                  <c:v>26.464725791679115</c:v>
                </c:pt>
                <c:pt idx="6">
                  <c:v>26.464725791679115</c:v>
                </c:pt>
                <c:pt idx="7">
                  <c:v>26.464725791679115</c:v>
                </c:pt>
                <c:pt idx="8">
                  <c:v>26.464725791679115</c:v>
                </c:pt>
                <c:pt idx="9">
                  <c:v>53.658961285393922</c:v>
                </c:pt>
                <c:pt idx="10">
                  <c:v>53.658961285393922</c:v>
                </c:pt>
                <c:pt idx="11">
                  <c:v>53.658961285393922</c:v>
                </c:pt>
                <c:pt idx="12">
                  <c:v>53.658961285393922</c:v>
                </c:pt>
                <c:pt idx="13">
                  <c:v>53.658961285393922</c:v>
                </c:pt>
                <c:pt idx="14">
                  <c:v>53.658961285393922</c:v>
                </c:pt>
                <c:pt idx="15">
                  <c:v>53.658961285393922</c:v>
                </c:pt>
                <c:pt idx="16">
                  <c:v>53.658961285393922</c:v>
                </c:pt>
                <c:pt idx="17">
                  <c:v>53.658961285393922</c:v>
                </c:pt>
                <c:pt idx="18">
                  <c:v>53.658961285393922</c:v>
                </c:pt>
                <c:pt idx="19">
                  <c:v>53.658961285393922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39-9D4E-9700-8D007AD07F1D}"/>
            </c:ext>
          </c:extLst>
        </c:ser>
        <c:ser>
          <c:idx val="3"/>
          <c:order val="3"/>
          <c:tx>
            <c:v>LCL</c:v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39-9D4E-9700-8D007AD07F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wksDatabase01!$BJ$62:$BJ$81</c:f>
              <c:strCache>
                <c:ptCount val="20"/>
                <c:pt idx="0">
                  <c:v>May '20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 </c:v>
                </c:pt>
                <c:pt idx="8">
                  <c:v>January '21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  <c:pt idx="12">
                  <c:v>May</c:v>
                </c:pt>
                <c:pt idx="13">
                  <c:v>June</c:v>
                </c:pt>
                <c:pt idx="14">
                  <c:v>July</c:v>
                </c:pt>
                <c:pt idx="15">
                  <c:v>August</c:v>
                </c:pt>
                <c:pt idx="16">
                  <c:v>September</c:v>
                </c:pt>
                <c:pt idx="17">
                  <c:v>October</c:v>
                </c:pt>
                <c:pt idx="18">
                  <c:v>November</c:v>
                </c:pt>
                <c:pt idx="19">
                  <c:v>December</c:v>
                </c:pt>
              </c:strCache>
            </c:strRef>
          </c:cat>
          <c:val>
            <c:numRef>
              <c:f>wksDatabase01!$BP$62:$BP$81</c:f>
              <c:numCache>
                <c:formatCode>0.0</c:formatCode>
                <c:ptCount val="20"/>
                <c:pt idx="0">
                  <c:v>3.3130519860986638</c:v>
                </c:pt>
                <c:pt idx="1">
                  <c:v>3.3130519860986638</c:v>
                </c:pt>
                <c:pt idx="2">
                  <c:v>3.3130519860986638</c:v>
                </c:pt>
                <c:pt idx="3">
                  <c:v>3.3130519860986638</c:v>
                </c:pt>
                <c:pt idx="4">
                  <c:v>3.3130519860986638</c:v>
                </c:pt>
                <c:pt idx="5">
                  <c:v>3.3130519860986638</c:v>
                </c:pt>
                <c:pt idx="6">
                  <c:v>3.3130519860986638</c:v>
                </c:pt>
                <c:pt idx="7">
                  <c:v>3.3130519860986638</c:v>
                </c:pt>
                <c:pt idx="8">
                  <c:v>3.3130519860986638</c:v>
                </c:pt>
                <c:pt idx="9">
                  <c:v>17.795584169151532</c:v>
                </c:pt>
                <c:pt idx="10">
                  <c:v>17.795584169151532</c:v>
                </c:pt>
                <c:pt idx="11">
                  <c:v>17.795584169151532</c:v>
                </c:pt>
                <c:pt idx="12">
                  <c:v>17.795584169151532</c:v>
                </c:pt>
                <c:pt idx="13">
                  <c:v>17.795584169151532</c:v>
                </c:pt>
                <c:pt idx="14">
                  <c:v>17.795584169151532</c:v>
                </c:pt>
                <c:pt idx="15">
                  <c:v>17.795584169151532</c:v>
                </c:pt>
                <c:pt idx="16">
                  <c:v>17.795584169151532</c:v>
                </c:pt>
                <c:pt idx="17">
                  <c:v>17.795584169151532</c:v>
                </c:pt>
                <c:pt idx="18">
                  <c:v>17.795584169151532</c:v>
                </c:pt>
                <c:pt idx="19">
                  <c:v>17.795584169151532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39-9D4E-9700-8D007AD07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968896"/>
        <c:axId val="127186048"/>
      </c:lineChart>
      <c:catAx>
        <c:axId val="12396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7186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7186048"/>
        <c:scaling>
          <c:orientation val="minMax"/>
          <c:min val="0"/>
        </c:scaling>
        <c:delete val="0"/>
        <c:axPos val="l"/>
        <c:numFmt formatCode="General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396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08T20:04:21.828" idx="1">
    <p:pos x="6000" y="0"/>
    <p:text>+matthew.schmidt@gmail.com is this still a subheader? it no longer looks like the rest. or is this info all supposed to be under the previous (blue) subheader/section? if that's the case, then i'll update colors</p:text>
  </p:cm>
  <p:cm authorId="2" dt="2019-04-08T20:04:21.828" idx="1">
    <p:pos x="6000" y="0"/>
    <p:text>It's a sub-heading, yes. We had to combine 2 slides into one to accommodate the time constraints, and this is the best I could do with short notice.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1-12-14T15:11:16.414" idx="3">
    <p:pos x="10" y="10"/>
    <p:text>https://www.nytimes.com/2021/11/11/us/coronavirus-today-vaccine-waning-protection.html </p:text>
    <p:extLst>
      <p:ext uri="{C676402C-5697-4E1C-873F-D02D1690AC5C}">
        <p15:threadingInfo xmlns:p15="http://schemas.microsoft.com/office/powerpoint/2012/main" timeZoneBias="300"/>
      </p:ext>
    </p:extLst>
  </p:cm>
  <p:cm authorId="3" dt="2022-01-24T08:56:01.756" idx="6">
    <p:pos x="10" y="106"/>
    <p:text>update showing omicron surge</p:text>
    <p:extLst>
      <p:ext uri="{C676402C-5697-4E1C-873F-D02D1690AC5C}">
        <p15:threadingInfo xmlns:p15="http://schemas.microsoft.com/office/powerpoint/2012/main" timeZoneBias="300">
          <p15:parentCm authorId="4" idx="3"/>
        </p15:threadingInfo>
      </p:ext>
    </p:extLst>
  </p:cm>
  <p:cm authorId="4" dt="2022-01-25T15:58:43.458" idx="4">
    <p:pos x="10" y="202"/>
    <p:text>https://covid.cdc.gov/covid-data-tracker/#demographicsovertime</p:text>
    <p:extLst>
      <p:ext uri="{C676402C-5697-4E1C-873F-D02D1690AC5C}">
        <p15:threadingInfo xmlns:p15="http://schemas.microsoft.com/office/powerpoint/2012/main" timeZoneBias="300">
          <p15:parentCm authorId="4" idx="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1-24T08:57:17.875" idx="5">
    <p:pos x="10" y="10"/>
    <p:text>Move valley of death slide after this one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2B821-A3EF-4D83-AFA2-B21DCC6A8756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E43EA2-9C71-4D96-B07C-713666B1B47C}">
      <dgm:prSet/>
      <dgm:spPr/>
      <dgm:t>
        <a:bodyPr/>
        <a:lstStyle/>
        <a:p>
          <a:r>
            <a:rPr lang="en-US" dirty="0"/>
            <a:t>Describe</a:t>
          </a:r>
        </a:p>
      </dgm:t>
    </dgm:pt>
    <dgm:pt modelId="{AF96F1ED-81E9-4108-BE47-91713D0427D1}" type="parTrans" cxnId="{1FED9104-0E41-4CBE-A43C-57D1CEAEF6F1}">
      <dgm:prSet/>
      <dgm:spPr/>
      <dgm:t>
        <a:bodyPr/>
        <a:lstStyle/>
        <a:p>
          <a:endParaRPr lang="en-US"/>
        </a:p>
      </dgm:t>
    </dgm:pt>
    <dgm:pt modelId="{3962A614-A101-4FB0-9BAD-76868C13F9AE}" type="sibTrans" cxnId="{1FED9104-0E41-4CBE-A43C-57D1CEAEF6F1}">
      <dgm:prSet/>
      <dgm:spPr/>
      <dgm:t>
        <a:bodyPr/>
        <a:lstStyle/>
        <a:p>
          <a:endParaRPr lang="en-US"/>
        </a:p>
      </dgm:t>
    </dgm:pt>
    <dgm:pt modelId="{EC278D29-3D2D-4E01-9275-7313465F0B59}">
      <dgm:prSet/>
      <dgm:spPr/>
      <dgm:t>
        <a:bodyPr/>
        <a:lstStyle/>
        <a:p>
          <a:r>
            <a:rPr lang="en-US" dirty="0"/>
            <a:t>Review</a:t>
          </a:r>
        </a:p>
      </dgm:t>
    </dgm:pt>
    <dgm:pt modelId="{14609918-3342-4F9F-A7E7-604E453C8505}" type="parTrans" cxnId="{65D7070B-ED11-49C7-AE0E-9779D3657B9A}">
      <dgm:prSet/>
      <dgm:spPr/>
      <dgm:t>
        <a:bodyPr/>
        <a:lstStyle/>
        <a:p>
          <a:endParaRPr lang="en-US"/>
        </a:p>
      </dgm:t>
    </dgm:pt>
    <dgm:pt modelId="{47018A04-88D0-4CE5-BD96-A0324E82D589}" type="sibTrans" cxnId="{65D7070B-ED11-49C7-AE0E-9779D3657B9A}">
      <dgm:prSet/>
      <dgm:spPr/>
      <dgm:t>
        <a:bodyPr/>
        <a:lstStyle/>
        <a:p>
          <a:endParaRPr lang="en-US"/>
        </a:p>
      </dgm:t>
    </dgm:pt>
    <dgm:pt modelId="{6AE286BF-C358-4E2A-B30C-5D644342B3A6}">
      <dgm:prSet/>
      <dgm:spPr/>
      <dgm:t>
        <a:bodyPr/>
        <a:lstStyle/>
        <a:p>
          <a:r>
            <a:rPr lang="en-US" dirty="0"/>
            <a:t>Evidence supporting its efficacy and identify who is most likely to benefit.</a:t>
          </a:r>
        </a:p>
      </dgm:t>
    </dgm:pt>
    <dgm:pt modelId="{CA8DACFD-805C-4F76-BDFD-FA1C3612EFAC}" type="parTrans" cxnId="{129840A5-FB72-4E44-8FCE-3BDAE91A4248}">
      <dgm:prSet/>
      <dgm:spPr/>
      <dgm:t>
        <a:bodyPr/>
        <a:lstStyle/>
        <a:p>
          <a:endParaRPr lang="en-US"/>
        </a:p>
      </dgm:t>
    </dgm:pt>
    <dgm:pt modelId="{5BEBFE4C-99A6-441E-B2FE-F80032A51D5B}" type="sibTrans" cxnId="{129840A5-FB72-4E44-8FCE-3BDAE91A4248}">
      <dgm:prSet/>
      <dgm:spPr/>
      <dgm:t>
        <a:bodyPr/>
        <a:lstStyle/>
        <a:p>
          <a:endParaRPr lang="en-US"/>
        </a:p>
      </dgm:t>
    </dgm:pt>
    <dgm:pt modelId="{44DF61C5-59CF-4D84-8E9B-274282BF47AB}">
      <dgm:prSet/>
      <dgm:spPr/>
      <dgm:t>
        <a:bodyPr/>
        <a:lstStyle/>
        <a:p>
          <a:r>
            <a:rPr lang="en-US" dirty="0"/>
            <a:t>Describe</a:t>
          </a:r>
        </a:p>
      </dgm:t>
    </dgm:pt>
    <dgm:pt modelId="{478DA983-21BC-4347-AB76-90C760F00D2D}" type="parTrans" cxnId="{CF5A1D9C-C293-47C2-A1A3-E1BC5D315593}">
      <dgm:prSet/>
      <dgm:spPr/>
      <dgm:t>
        <a:bodyPr/>
        <a:lstStyle/>
        <a:p>
          <a:endParaRPr lang="en-US"/>
        </a:p>
      </dgm:t>
    </dgm:pt>
    <dgm:pt modelId="{0F8FB5AF-2584-48DE-9499-5BC431BBF82C}" type="sibTrans" cxnId="{CF5A1D9C-C293-47C2-A1A3-E1BC5D315593}">
      <dgm:prSet/>
      <dgm:spPr/>
      <dgm:t>
        <a:bodyPr/>
        <a:lstStyle/>
        <a:p>
          <a:endParaRPr lang="en-US"/>
        </a:p>
      </dgm:t>
    </dgm:pt>
    <dgm:pt modelId="{398F0669-03F5-254C-B735-AE5AF66BF9D8}">
      <dgm:prSet/>
      <dgm:spPr/>
      <dgm:t>
        <a:bodyPr/>
        <a:lstStyle/>
        <a:p>
          <a:r>
            <a:rPr lang="en-US" dirty="0"/>
            <a:t>The rationale for Family Problem Solving Treatment with ABI.</a:t>
          </a:r>
        </a:p>
      </dgm:t>
    </dgm:pt>
    <dgm:pt modelId="{E5BAE5C2-5CDD-A046-A007-D13C78B946F8}" type="parTrans" cxnId="{13501F4A-E82E-C14C-8A0C-B10652008633}">
      <dgm:prSet/>
      <dgm:spPr/>
      <dgm:t>
        <a:bodyPr/>
        <a:lstStyle/>
        <a:p>
          <a:endParaRPr lang="en-US"/>
        </a:p>
      </dgm:t>
    </dgm:pt>
    <dgm:pt modelId="{B6CB2E74-2F83-D044-93AC-4F97DE1F4117}" type="sibTrans" cxnId="{13501F4A-E82E-C14C-8A0C-B10652008633}">
      <dgm:prSet/>
      <dgm:spPr/>
      <dgm:t>
        <a:bodyPr/>
        <a:lstStyle/>
        <a:p>
          <a:endParaRPr lang="en-US"/>
        </a:p>
      </dgm:t>
    </dgm:pt>
    <dgm:pt modelId="{75DB3BB0-A7CD-FD4A-A78F-01E29EAFA349}">
      <dgm:prSet/>
      <dgm:spPr/>
      <dgm:t>
        <a:bodyPr/>
        <a:lstStyle/>
        <a:p>
          <a:r>
            <a:rPr lang="en-US" dirty="0"/>
            <a:t>The current implementation project and its progress to date.</a:t>
          </a:r>
        </a:p>
      </dgm:t>
    </dgm:pt>
    <dgm:pt modelId="{F5FB1936-9628-A34D-B52A-AEFA72835E35}" type="parTrans" cxnId="{FA49FB56-FBF3-704F-A803-B9B0CF95F91F}">
      <dgm:prSet/>
      <dgm:spPr/>
      <dgm:t>
        <a:bodyPr/>
        <a:lstStyle/>
        <a:p>
          <a:endParaRPr lang="en-US"/>
        </a:p>
      </dgm:t>
    </dgm:pt>
    <dgm:pt modelId="{C6AD03BA-A537-C047-84B8-94AD994E654C}" type="sibTrans" cxnId="{FA49FB56-FBF3-704F-A803-B9B0CF95F91F}">
      <dgm:prSet/>
      <dgm:spPr/>
      <dgm:t>
        <a:bodyPr/>
        <a:lstStyle/>
        <a:p>
          <a:endParaRPr lang="en-US"/>
        </a:p>
      </dgm:t>
    </dgm:pt>
    <dgm:pt modelId="{071EBCD1-F04D-1942-B639-CA15303668D2}" type="pres">
      <dgm:prSet presAssocID="{2D92B821-A3EF-4D83-AFA2-B21DCC6A8756}" presName="Name0" presStyleCnt="0">
        <dgm:presLayoutVars>
          <dgm:dir/>
          <dgm:animLvl val="lvl"/>
          <dgm:resizeHandles val="exact"/>
        </dgm:presLayoutVars>
      </dgm:prSet>
      <dgm:spPr/>
    </dgm:pt>
    <dgm:pt modelId="{E15962E9-666F-AD4D-8ABF-B3DE39AD3913}" type="pres">
      <dgm:prSet presAssocID="{15E43EA2-9C71-4D96-B07C-713666B1B47C}" presName="linNode" presStyleCnt="0"/>
      <dgm:spPr/>
    </dgm:pt>
    <dgm:pt modelId="{A57D6011-CD08-EB42-B268-C8D1B814D8BB}" type="pres">
      <dgm:prSet presAssocID="{15E43EA2-9C71-4D96-B07C-713666B1B47C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B826FF6F-7638-9D4D-A1C0-47390DF9A0B1}" type="pres">
      <dgm:prSet presAssocID="{15E43EA2-9C71-4D96-B07C-713666B1B47C}" presName="descendantText" presStyleLbl="alignAccFollowNode1" presStyleIdx="0" presStyleCnt="3">
        <dgm:presLayoutVars>
          <dgm:bulletEnabled/>
        </dgm:presLayoutVars>
      </dgm:prSet>
      <dgm:spPr/>
    </dgm:pt>
    <dgm:pt modelId="{C4BC99FC-6BB6-064D-AC95-7F8623A5FF25}" type="pres">
      <dgm:prSet presAssocID="{3962A614-A101-4FB0-9BAD-76868C13F9AE}" presName="sp" presStyleCnt="0"/>
      <dgm:spPr/>
    </dgm:pt>
    <dgm:pt modelId="{4632BBD1-417A-D74B-B898-05127F1DE0FD}" type="pres">
      <dgm:prSet presAssocID="{EC278D29-3D2D-4E01-9275-7313465F0B59}" presName="linNode" presStyleCnt="0"/>
      <dgm:spPr/>
    </dgm:pt>
    <dgm:pt modelId="{044B8571-2322-D54A-AACA-01D7B44C264C}" type="pres">
      <dgm:prSet presAssocID="{EC278D29-3D2D-4E01-9275-7313465F0B59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05F0C8E4-26A0-3044-B3E3-AC55975761D2}" type="pres">
      <dgm:prSet presAssocID="{EC278D29-3D2D-4E01-9275-7313465F0B59}" presName="descendantText" presStyleLbl="alignAccFollowNode1" presStyleIdx="1" presStyleCnt="3">
        <dgm:presLayoutVars>
          <dgm:bulletEnabled/>
        </dgm:presLayoutVars>
      </dgm:prSet>
      <dgm:spPr/>
    </dgm:pt>
    <dgm:pt modelId="{E3CBF752-8C71-2047-AD3D-06E33F3A2B3D}" type="pres">
      <dgm:prSet presAssocID="{47018A04-88D0-4CE5-BD96-A0324E82D589}" presName="sp" presStyleCnt="0"/>
      <dgm:spPr/>
    </dgm:pt>
    <dgm:pt modelId="{1EA56929-9325-AA4A-AAFE-7DFA6F8E0BC4}" type="pres">
      <dgm:prSet presAssocID="{44DF61C5-59CF-4D84-8E9B-274282BF47AB}" presName="linNode" presStyleCnt="0"/>
      <dgm:spPr/>
    </dgm:pt>
    <dgm:pt modelId="{BEEC2CEF-D84A-2B40-99D4-FD9E4D54D76E}" type="pres">
      <dgm:prSet presAssocID="{44DF61C5-59CF-4D84-8E9B-274282BF47AB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F223C041-826B-B841-9E8C-4B96C97BD314}" type="pres">
      <dgm:prSet presAssocID="{44DF61C5-59CF-4D84-8E9B-274282BF47AB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D6318D02-0F17-874A-BE93-29D36676C172}" type="presOf" srcId="{6AE286BF-C358-4E2A-B30C-5D644342B3A6}" destId="{05F0C8E4-26A0-3044-B3E3-AC55975761D2}" srcOrd="0" destOrd="0" presId="urn:microsoft.com/office/officeart/2016/7/layout/VerticalSolidActionList"/>
    <dgm:cxn modelId="{1FED9104-0E41-4CBE-A43C-57D1CEAEF6F1}" srcId="{2D92B821-A3EF-4D83-AFA2-B21DCC6A8756}" destId="{15E43EA2-9C71-4D96-B07C-713666B1B47C}" srcOrd="0" destOrd="0" parTransId="{AF96F1ED-81E9-4108-BE47-91713D0427D1}" sibTransId="{3962A614-A101-4FB0-9BAD-76868C13F9AE}"/>
    <dgm:cxn modelId="{C5F7EA0A-0531-9945-9023-DED78A906945}" type="presOf" srcId="{15E43EA2-9C71-4D96-B07C-713666B1B47C}" destId="{A57D6011-CD08-EB42-B268-C8D1B814D8BB}" srcOrd="0" destOrd="0" presId="urn:microsoft.com/office/officeart/2016/7/layout/VerticalSolidActionList"/>
    <dgm:cxn modelId="{65D7070B-ED11-49C7-AE0E-9779D3657B9A}" srcId="{2D92B821-A3EF-4D83-AFA2-B21DCC6A8756}" destId="{EC278D29-3D2D-4E01-9275-7313465F0B59}" srcOrd="1" destOrd="0" parTransId="{14609918-3342-4F9F-A7E7-604E453C8505}" sibTransId="{47018A04-88D0-4CE5-BD96-A0324E82D589}"/>
    <dgm:cxn modelId="{13501F4A-E82E-C14C-8A0C-B10652008633}" srcId="{15E43EA2-9C71-4D96-B07C-713666B1B47C}" destId="{398F0669-03F5-254C-B735-AE5AF66BF9D8}" srcOrd="0" destOrd="0" parTransId="{E5BAE5C2-5CDD-A046-A007-D13C78B946F8}" sibTransId="{B6CB2E74-2F83-D044-93AC-4F97DE1F4117}"/>
    <dgm:cxn modelId="{FA49FB56-FBF3-704F-A803-B9B0CF95F91F}" srcId="{44DF61C5-59CF-4D84-8E9B-274282BF47AB}" destId="{75DB3BB0-A7CD-FD4A-A78F-01E29EAFA349}" srcOrd="0" destOrd="0" parTransId="{F5FB1936-9628-A34D-B52A-AEFA72835E35}" sibTransId="{C6AD03BA-A537-C047-84B8-94AD994E654C}"/>
    <dgm:cxn modelId="{49D66F85-8969-2C40-BACE-2D2E5D831471}" type="presOf" srcId="{44DF61C5-59CF-4D84-8E9B-274282BF47AB}" destId="{BEEC2CEF-D84A-2B40-99D4-FD9E4D54D76E}" srcOrd="0" destOrd="0" presId="urn:microsoft.com/office/officeart/2016/7/layout/VerticalSolidActionList"/>
    <dgm:cxn modelId="{CF5A1D9C-C293-47C2-A1A3-E1BC5D315593}" srcId="{2D92B821-A3EF-4D83-AFA2-B21DCC6A8756}" destId="{44DF61C5-59CF-4D84-8E9B-274282BF47AB}" srcOrd="2" destOrd="0" parTransId="{478DA983-21BC-4347-AB76-90C760F00D2D}" sibTransId="{0F8FB5AF-2584-48DE-9499-5BC431BBF82C}"/>
    <dgm:cxn modelId="{A6DB7E9F-FF24-5F4A-9549-86BEE863920D}" type="presOf" srcId="{EC278D29-3D2D-4E01-9275-7313465F0B59}" destId="{044B8571-2322-D54A-AACA-01D7B44C264C}" srcOrd="0" destOrd="0" presId="urn:microsoft.com/office/officeart/2016/7/layout/VerticalSolidActionList"/>
    <dgm:cxn modelId="{129840A5-FB72-4E44-8FCE-3BDAE91A4248}" srcId="{EC278D29-3D2D-4E01-9275-7313465F0B59}" destId="{6AE286BF-C358-4E2A-B30C-5D644342B3A6}" srcOrd="0" destOrd="0" parTransId="{CA8DACFD-805C-4F76-BDFD-FA1C3612EFAC}" sibTransId="{5BEBFE4C-99A6-441E-B2FE-F80032A51D5B}"/>
    <dgm:cxn modelId="{96B95EAC-08A0-2840-A367-4DA2ACC9276A}" type="presOf" srcId="{2D92B821-A3EF-4D83-AFA2-B21DCC6A8756}" destId="{071EBCD1-F04D-1942-B639-CA15303668D2}" srcOrd="0" destOrd="0" presId="urn:microsoft.com/office/officeart/2016/7/layout/VerticalSolidActionList"/>
    <dgm:cxn modelId="{80A81EB1-1DF8-2E4F-82F9-83137BBA2E53}" type="presOf" srcId="{398F0669-03F5-254C-B735-AE5AF66BF9D8}" destId="{B826FF6F-7638-9D4D-A1C0-47390DF9A0B1}" srcOrd="0" destOrd="0" presId="urn:microsoft.com/office/officeart/2016/7/layout/VerticalSolidActionList"/>
    <dgm:cxn modelId="{E492A7BC-000D-D34B-8E20-C044832B68F2}" type="presOf" srcId="{75DB3BB0-A7CD-FD4A-A78F-01E29EAFA349}" destId="{F223C041-826B-B841-9E8C-4B96C97BD314}" srcOrd="0" destOrd="0" presId="urn:microsoft.com/office/officeart/2016/7/layout/VerticalSolidActionList"/>
    <dgm:cxn modelId="{3A0380D0-FFD3-5A4B-B422-299F049A4590}" type="presParOf" srcId="{071EBCD1-F04D-1942-B639-CA15303668D2}" destId="{E15962E9-666F-AD4D-8ABF-B3DE39AD3913}" srcOrd="0" destOrd="0" presId="urn:microsoft.com/office/officeart/2016/7/layout/VerticalSolidActionList"/>
    <dgm:cxn modelId="{7025300F-3678-074F-A81A-635823A908E3}" type="presParOf" srcId="{E15962E9-666F-AD4D-8ABF-B3DE39AD3913}" destId="{A57D6011-CD08-EB42-B268-C8D1B814D8BB}" srcOrd="0" destOrd="0" presId="urn:microsoft.com/office/officeart/2016/7/layout/VerticalSolidActionList"/>
    <dgm:cxn modelId="{8AB0C363-5438-904C-A6E5-555B17D26B1A}" type="presParOf" srcId="{E15962E9-666F-AD4D-8ABF-B3DE39AD3913}" destId="{B826FF6F-7638-9D4D-A1C0-47390DF9A0B1}" srcOrd="1" destOrd="0" presId="urn:microsoft.com/office/officeart/2016/7/layout/VerticalSolidActionList"/>
    <dgm:cxn modelId="{0AA17EB4-5D42-6840-A88E-A1E63C5F333A}" type="presParOf" srcId="{071EBCD1-F04D-1942-B639-CA15303668D2}" destId="{C4BC99FC-6BB6-064D-AC95-7F8623A5FF25}" srcOrd="1" destOrd="0" presId="urn:microsoft.com/office/officeart/2016/7/layout/VerticalSolidActionList"/>
    <dgm:cxn modelId="{5A5827F6-38F2-BE4A-AE13-AFB900997A9A}" type="presParOf" srcId="{071EBCD1-F04D-1942-B639-CA15303668D2}" destId="{4632BBD1-417A-D74B-B898-05127F1DE0FD}" srcOrd="2" destOrd="0" presId="urn:microsoft.com/office/officeart/2016/7/layout/VerticalSolidActionList"/>
    <dgm:cxn modelId="{C5649AA4-874E-D445-8381-FB75032D8412}" type="presParOf" srcId="{4632BBD1-417A-D74B-B898-05127F1DE0FD}" destId="{044B8571-2322-D54A-AACA-01D7B44C264C}" srcOrd="0" destOrd="0" presId="urn:microsoft.com/office/officeart/2016/7/layout/VerticalSolidActionList"/>
    <dgm:cxn modelId="{84C1A57F-5DAE-7A4B-B7E0-C5EC59F84E87}" type="presParOf" srcId="{4632BBD1-417A-D74B-B898-05127F1DE0FD}" destId="{05F0C8E4-26A0-3044-B3E3-AC55975761D2}" srcOrd="1" destOrd="0" presId="urn:microsoft.com/office/officeart/2016/7/layout/VerticalSolidActionList"/>
    <dgm:cxn modelId="{FA9566DA-321F-3C47-AEC0-45824C7D5F8C}" type="presParOf" srcId="{071EBCD1-F04D-1942-B639-CA15303668D2}" destId="{E3CBF752-8C71-2047-AD3D-06E33F3A2B3D}" srcOrd="3" destOrd="0" presId="urn:microsoft.com/office/officeart/2016/7/layout/VerticalSolidActionList"/>
    <dgm:cxn modelId="{61536651-CC29-0041-B97A-72236EB1E305}" type="presParOf" srcId="{071EBCD1-F04D-1942-B639-CA15303668D2}" destId="{1EA56929-9325-AA4A-AAFE-7DFA6F8E0BC4}" srcOrd="4" destOrd="0" presId="urn:microsoft.com/office/officeart/2016/7/layout/VerticalSolidActionList"/>
    <dgm:cxn modelId="{F93929A9-155E-E54A-B1E1-3EF7E7157836}" type="presParOf" srcId="{1EA56929-9325-AA4A-AAFE-7DFA6F8E0BC4}" destId="{BEEC2CEF-D84A-2B40-99D4-FD9E4D54D76E}" srcOrd="0" destOrd="0" presId="urn:microsoft.com/office/officeart/2016/7/layout/VerticalSolidActionList"/>
    <dgm:cxn modelId="{F53C59AA-1FF7-AA41-8738-A71137B51A45}" type="presParOf" srcId="{1EA56929-9325-AA4A-AAFE-7DFA6F8E0BC4}" destId="{F223C041-826B-B841-9E8C-4B96C97BD31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204F6-75F2-4450-B29A-2960464E93AA}" type="doc">
      <dgm:prSet loTypeId="urn:microsoft.com/office/officeart/2005/8/layout/cycle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48ABC8-DC18-4C43-9FBF-BF3F57B60EEC}">
      <dgm:prSet phldrT="[Text]"/>
      <dgm:spPr/>
      <dgm:t>
        <a:bodyPr/>
        <a:lstStyle/>
        <a:p>
          <a:r>
            <a:rPr lang="en-US" dirty="0"/>
            <a:t>Child’s behavioral, emotional, &amp; cognitive problems </a:t>
          </a:r>
        </a:p>
      </dgm:t>
    </dgm:pt>
    <dgm:pt modelId="{9E3A4350-7FFC-4FE3-ADB2-6F7D7FA4DDEA}" type="parTrans" cxnId="{26EADE27-377E-468F-AC7D-3ED0AC374ACA}">
      <dgm:prSet/>
      <dgm:spPr/>
      <dgm:t>
        <a:bodyPr/>
        <a:lstStyle/>
        <a:p>
          <a:endParaRPr lang="en-US"/>
        </a:p>
      </dgm:t>
    </dgm:pt>
    <dgm:pt modelId="{24F90DAD-D403-4E7E-A338-96A8A325608F}" type="sibTrans" cxnId="{26EADE27-377E-468F-AC7D-3ED0AC374ACA}">
      <dgm:prSet/>
      <dgm:spPr/>
      <dgm:t>
        <a:bodyPr/>
        <a:lstStyle/>
        <a:p>
          <a:endParaRPr lang="en-US"/>
        </a:p>
      </dgm:t>
    </dgm:pt>
    <dgm:pt modelId="{E905F731-67CA-47A8-AA2D-ABD4670347B0}">
      <dgm:prSet phldrT="[Text]"/>
      <dgm:spPr/>
      <dgm:t>
        <a:bodyPr/>
        <a:lstStyle/>
        <a:p>
          <a:r>
            <a:rPr lang="en-US" dirty="0"/>
            <a:t>Role changes</a:t>
          </a:r>
        </a:p>
      </dgm:t>
    </dgm:pt>
    <dgm:pt modelId="{4CD6B1C9-D33A-4A4E-B171-41C564B85DDB}" type="parTrans" cxnId="{65A3A255-9285-4484-A318-C93BED0076A4}">
      <dgm:prSet/>
      <dgm:spPr/>
      <dgm:t>
        <a:bodyPr/>
        <a:lstStyle/>
        <a:p>
          <a:endParaRPr lang="en-US"/>
        </a:p>
      </dgm:t>
    </dgm:pt>
    <dgm:pt modelId="{E30D9255-3113-4D50-A209-30498A478E4C}" type="sibTrans" cxnId="{65A3A255-9285-4484-A318-C93BED0076A4}">
      <dgm:prSet/>
      <dgm:spPr/>
      <dgm:t>
        <a:bodyPr/>
        <a:lstStyle/>
        <a:p>
          <a:endParaRPr lang="en-US"/>
        </a:p>
      </dgm:t>
    </dgm:pt>
    <dgm:pt modelId="{5D13F7B1-3311-4B85-8E1D-6D17ED8FF280}">
      <dgm:prSet phldrT="[Text]"/>
      <dgm:spPr/>
      <dgm:t>
        <a:bodyPr/>
        <a:lstStyle/>
        <a:p>
          <a:r>
            <a:rPr lang="en-US" dirty="0"/>
            <a:t>Financial stress</a:t>
          </a:r>
        </a:p>
      </dgm:t>
    </dgm:pt>
    <dgm:pt modelId="{EB6D03AA-E6F9-4C86-8BA3-3BA8D7DA0C88}" type="parTrans" cxnId="{DD4DC850-7F7E-44BA-8335-D8B000715DF0}">
      <dgm:prSet/>
      <dgm:spPr/>
      <dgm:t>
        <a:bodyPr/>
        <a:lstStyle/>
        <a:p>
          <a:endParaRPr lang="en-US"/>
        </a:p>
      </dgm:t>
    </dgm:pt>
    <dgm:pt modelId="{5810856C-C16A-41B2-B03A-491F3B0B1334}" type="sibTrans" cxnId="{DD4DC850-7F7E-44BA-8335-D8B000715DF0}">
      <dgm:prSet/>
      <dgm:spPr/>
      <dgm:t>
        <a:bodyPr/>
        <a:lstStyle/>
        <a:p>
          <a:endParaRPr lang="en-US"/>
        </a:p>
      </dgm:t>
    </dgm:pt>
    <dgm:pt modelId="{B7C94D2E-6BEF-4DCA-8F2B-CF2179729E27}">
      <dgm:prSet phldrT="[Text]"/>
      <dgm:spPr/>
      <dgm:t>
        <a:bodyPr/>
        <a:lstStyle/>
        <a:p>
          <a:r>
            <a:rPr lang="en-US" dirty="0"/>
            <a:t>Parental distress</a:t>
          </a:r>
        </a:p>
      </dgm:t>
    </dgm:pt>
    <dgm:pt modelId="{F250F1D0-3A99-444F-9380-5FE3DDA2FD77}" type="parTrans" cxnId="{094D3AA6-55FC-473D-912E-FAFB34965746}">
      <dgm:prSet/>
      <dgm:spPr/>
      <dgm:t>
        <a:bodyPr/>
        <a:lstStyle/>
        <a:p>
          <a:endParaRPr lang="en-US"/>
        </a:p>
      </dgm:t>
    </dgm:pt>
    <dgm:pt modelId="{614434AC-5DF3-450E-9E52-96DD10013E85}" type="sibTrans" cxnId="{094D3AA6-55FC-473D-912E-FAFB34965746}">
      <dgm:prSet/>
      <dgm:spPr/>
      <dgm:t>
        <a:bodyPr/>
        <a:lstStyle/>
        <a:p>
          <a:endParaRPr lang="en-US"/>
        </a:p>
      </dgm:t>
    </dgm:pt>
    <dgm:pt modelId="{0B8C44D7-51C0-461F-881A-270DC9DBBB4B}">
      <dgm:prSet phldrT="[Text]"/>
      <dgm:spPr/>
      <dgm:t>
        <a:bodyPr/>
        <a:lstStyle/>
        <a:p>
          <a:r>
            <a:rPr lang="en-US" dirty="0"/>
            <a:t>Marriage problems</a:t>
          </a:r>
        </a:p>
      </dgm:t>
    </dgm:pt>
    <dgm:pt modelId="{4BE2137F-720C-4A42-95AB-B82894CE129D}" type="parTrans" cxnId="{0080EAD2-F357-4465-9C77-540E06B30EB6}">
      <dgm:prSet/>
      <dgm:spPr/>
      <dgm:t>
        <a:bodyPr/>
        <a:lstStyle/>
        <a:p>
          <a:endParaRPr lang="en-US"/>
        </a:p>
      </dgm:t>
    </dgm:pt>
    <dgm:pt modelId="{D35D5014-8EE7-4086-95BB-78A87B33FC17}" type="sibTrans" cxnId="{0080EAD2-F357-4465-9C77-540E06B30EB6}">
      <dgm:prSet/>
      <dgm:spPr/>
      <dgm:t>
        <a:bodyPr/>
        <a:lstStyle/>
        <a:p>
          <a:endParaRPr lang="en-US"/>
        </a:p>
      </dgm:t>
    </dgm:pt>
    <dgm:pt modelId="{7F7FFAC8-79BF-4E7B-84AC-33D237233955}">
      <dgm:prSet phldrT="[Text]"/>
      <dgm:spPr/>
      <dgm:t>
        <a:bodyPr/>
        <a:lstStyle/>
        <a:p>
          <a:r>
            <a:rPr lang="en-US" dirty="0"/>
            <a:t>Uncertainty regarding child’s future</a:t>
          </a:r>
        </a:p>
      </dgm:t>
    </dgm:pt>
    <dgm:pt modelId="{3C067DA9-BA07-4915-AED8-26889170B79B}" type="parTrans" cxnId="{4D299259-0B7F-4D62-9484-AF39091BC230}">
      <dgm:prSet/>
      <dgm:spPr/>
      <dgm:t>
        <a:bodyPr/>
        <a:lstStyle/>
        <a:p>
          <a:endParaRPr lang="en-US"/>
        </a:p>
      </dgm:t>
    </dgm:pt>
    <dgm:pt modelId="{CC1067AA-609B-4021-AD12-BA1604477AD9}" type="sibTrans" cxnId="{4D299259-0B7F-4D62-9484-AF39091BC230}">
      <dgm:prSet/>
      <dgm:spPr/>
      <dgm:t>
        <a:bodyPr/>
        <a:lstStyle/>
        <a:p>
          <a:endParaRPr lang="en-US"/>
        </a:p>
      </dgm:t>
    </dgm:pt>
    <dgm:pt modelId="{9FB4B11B-662F-4F8B-AA05-82B7CCB0EB26}" type="pres">
      <dgm:prSet presAssocID="{BE0204F6-75F2-4450-B29A-2960464E93AA}" presName="cycle" presStyleCnt="0">
        <dgm:presLayoutVars>
          <dgm:dir/>
          <dgm:resizeHandles val="exact"/>
        </dgm:presLayoutVars>
      </dgm:prSet>
      <dgm:spPr/>
    </dgm:pt>
    <dgm:pt modelId="{A7876746-C574-4BAC-A78C-CBEF0EBF1A84}" type="pres">
      <dgm:prSet presAssocID="{0A48ABC8-DC18-4C43-9FBF-BF3F57B60EEC}" presName="node" presStyleLbl="node1" presStyleIdx="0" presStyleCnt="6">
        <dgm:presLayoutVars>
          <dgm:bulletEnabled val="1"/>
        </dgm:presLayoutVars>
      </dgm:prSet>
      <dgm:spPr/>
    </dgm:pt>
    <dgm:pt modelId="{5028F1DF-D3D9-472B-AB1A-A04EBC5842EA}" type="pres">
      <dgm:prSet presAssocID="{0A48ABC8-DC18-4C43-9FBF-BF3F57B60EEC}" presName="spNode" presStyleCnt="0"/>
      <dgm:spPr/>
    </dgm:pt>
    <dgm:pt modelId="{2EEC2AED-142A-4293-BEAA-CC1CCCA9425A}" type="pres">
      <dgm:prSet presAssocID="{24F90DAD-D403-4E7E-A338-96A8A325608F}" presName="sibTrans" presStyleLbl="sibTrans1D1" presStyleIdx="0" presStyleCnt="6"/>
      <dgm:spPr/>
    </dgm:pt>
    <dgm:pt modelId="{DDBCB9C2-0A34-49C7-9C27-83ACFA1A4653}" type="pres">
      <dgm:prSet presAssocID="{E905F731-67CA-47A8-AA2D-ABD4670347B0}" presName="node" presStyleLbl="node1" presStyleIdx="1" presStyleCnt="6">
        <dgm:presLayoutVars>
          <dgm:bulletEnabled val="1"/>
        </dgm:presLayoutVars>
      </dgm:prSet>
      <dgm:spPr/>
    </dgm:pt>
    <dgm:pt modelId="{0FC306CB-2688-41E0-8A47-CFCB876528FC}" type="pres">
      <dgm:prSet presAssocID="{E905F731-67CA-47A8-AA2D-ABD4670347B0}" presName="spNode" presStyleCnt="0"/>
      <dgm:spPr/>
    </dgm:pt>
    <dgm:pt modelId="{CF5F4FFE-3B4A-4069-9459-9372C525D3ED}" type="pres">
      <dgm:prSet presAssocID="{E30D9255-3113-4D50-A209-30498A478E4C}" presName="sibTrans" presStyleLbl="sibTrans1D1" presStyleIdx="1" presStyleCnt="6"/>
      <dgm:spPr/>
    </dgm:pt>
    <dgm:pt modelId="{396315E2-14E6-48D9-9096-CAF75A7DC054}" type="pres">
      <dgm:prSet presAssocID="{5D13F7B1-3311-4B85-8E1D-6D17ED8FF280}" presName="node" presStyleLbl="node1" presStyleIdx="2" presStyleCnt="6">
        <dgm:presLayoutVars>
          <dgm:bulletEnabled val="1"/>
        </dgm:presLayoutVars>
      </dgm:prSet>
      <dgm:spPr/>
    </dgm:pt>
    <dgm:pt modelId="{2FD8DB88-0261-4246-9FD1-597F624E6997}" type="pres">
      <dgm:prSet presAssocID="{5D13F7B1-3311-4B85-8E1D-6D17ED8FF280}" presName="spNode" presStyleCnt="0"/>
      <dgm:spPr/>
    </dgm:pt>
    <dgm:pt modelId="{0E5CCB70-7809-440D-9CC2-6E8FB8441524}" type="pres">
      <dgm:prSet presAssocID="{5810856C-C16A-41B2-B03A-491F3B0B1334}" presName="sibTrans" presStyleLbl="sibTrans1D1" presStyleIdx="2" presStyleCnt="6"/>
      <dgm:spPr/>
    </dgm:pt>
    <dgm:pt modelId="{4E2F1F6A-7741-4493-A795-15678F32DF7F}" type="pres">
      <dgm:prSet presAssocID="{B7C94D2E-6BEF-4DCA-8F2B-CF2179729E27}" presName="node" presStyleLbl="node1" presStyleIdx="3" presStyleCnt="6">
        <dgm:presLayoutVars>
          <dgm:bulletEnabled val="1"/>
        </dgm:presLayoutVars>
      </dgm:prSet>
      <dgm:spPr/>
    </dgm:pt>
    <dgm:pt modelId="{0BD086F0-D8F3-4348-AEDA-02336051BEA7}" type="pres">
      <dgm:prSet presAssocID="{B7C94D2E-6BEF-4DCA-8F2B-CF2179729E27}" presName="spNode" presStyleCnt="0"/>
      <dgm:spPr/>
    </dgm:pt>
    <dgm:pt modelId="{4A6D2C26-5424-4E11-BD2E-411E2D122389}" type="pres">
      <dgm:prSet presAssocID="{614434AC-5DF3-450E-9E52-96DD10013E85}" presName="sibTrans" presStyleLbl="sibTrans1D1" presStyleIdx="3" presStyleCnt="6"/>
      <dgm:spPr/>
    </dgm:pt>
    <dgm:pt modelId="{6056E2D0-A594-43DB-A0DA-C0357C49F5DD}" type="pres">
      <dgm:prSet presAssocID="{0B8C44D7-51C0-461F-881A-270DC9DBBB4B}" presName="node" presStyleLbl="node1" presStyleIdx="4" presStyleCnt="6">
        <dgm:presLayoutVars>
          <dgm:bulletEnabled val="1"/>
        </dgm:presLayoutVars>
      </dgm:prSet>
      <dgm:spPr/>
    </dgm:pt>
    <dgm:pt modelId="{1C6E6692-06D6-48E4-9007-EA4D67716EB8}" type="pres">
      <dgm:prSet presAssocID="{0B8C44D7-51C0-461F-881A-270DC9DBBB4B}" presName="spNode" presStyleCnt="0"/>
      <dgm:spPr/>
    </dgm:pt>
    <dgm:pt modelId="{0DD5933B-3461-44DB-823E-0AB4C858683D}" type="pres">
      <dgm:prSet presAssocID="{D35D5014-8EE7-4086-95BB-78A87B33FC17}" presName="sibTrans" presStyleLbl="sibTrans1D1" presStyleIdx="4" presStyleCnt="6"/>
      <dgm:spPr/>
    </dgm:pt>
    <dgm:pt modelId="{A29766BB-79C8-427D-BFE2-369E7A6551D6}" type="pres">
      <dgm:prSet presAssocID="{7F7FFAC8-79BF-4E7B-84AC-33D237233955}" presName="node" presStyleLbl="node1" presStyleIdx="5" presStyleCnt="6">
        <dgm:presLayoutVars>
          <dgm:bulletEnabled val="1"/>
        </dgm:presLayoutVars>
      </dgm:prSet>
      <dgm:spPr/>
    </dgm:pt>
    <dgm:pt modelId="{80449862-35E7-4F80-A7D0-4BCA0FA3449A}" type="pres">
      <dgm:prSet presAssocID="{7F7FFAC8-79BF-4E7B-84AC-33D237233955}" presName="spNode" presStyleCnt="0"/>
      <dgm:spPr/>
    </dgm:pt>
    <dgm:pt modelId="{15FE9066-6065-4451-8F54-5D74F774CE79}" type="pres">
      <dgm:prSet presAssocID="{CC1067AA-609B-4021-AD12-BA1604477AD9}" presName="sibTrans" presStyleLbl="sibTrans1D1" presStyleIdx="5" presStyleCnt="6"/>
      <dgm:spPr/>
    </dgm:pt>
  </dgm:ptLst>
  <dgm:cxnLst>
    <dgm:cxn modelId="{0D31C001-B6F2-4FBF-9661-36A41F6E4BA6}" type="presOf" srcId="{0A48ABC8-DC18-4C43-9FBF-BF3F57B60EEC}" destId="{A7876746-C574-4BAC-A78C-CBEF0EBF1A84}" srcOrd="0" destOrd="0" presId="urn:microsoft.com/office/officeart/2005/8/layout/cycle6"/>
    <dgm:cxn modelId="{AF89240F-E83B-4EED-9D46-AEB25DB75B16}" type="presOf" srcId="{7F7FFAC8-79BF-4E7B-84AC-33D237233955}" destId="{A29766BB-79C8-427D-BFE2-369E7A6551D6}" srcOrd="0" destOrd="0" presId="urn:microsoft.com/office/officeart/2005/8/layout/cycle6"/>
    <dgm:cxn modelId="{99E12F11-F526-4A0E-9C47-7E3739EB3478}" type="presOf" srcId="{5D13F7B1-3311-4B85-8E1D-6D17ED8FF280}" destId="{396315E2-14E6-48D9-9096-CAF75A7DC054}" srcOrd="0" destOrd="0" presId="urn:microsoft.com/office/officeart/2005/8/layout/cycle6"/>
    <dgm:cxn modelId="{89351B13-7980-4E45-B5A5-AE0C401AE187}" type="presOf" srcId="{D35D5014-8EE7-4086-95BB-78A87B33FC17}" destId="{0DD5933B-3461-44DB-823E-0AB4C858683D}" srcOrd="0" destOrd="0" presId="urn:microsoft.com/office/officeart/2005/8/layout/cycle6"/>
    <dgm:cxn modelId="{26EADE27-377E-468F-AC7D-3ED0AC374ACA}" srcId="{BE0204F6-75F2-4450-B29A-2960464E93AA}" destId="{0A48ABC8-DC18-4C43-9FBF-BF3F57B60EEC}" srcOrd="0" destOrd="0" parTransId="{9E3A4350-7FFC-4FE3-ADB2-6F7D7FA4DDEA}" sibTransId="{24F90DAD-D403-4E7E-A338-96A8A325608F}"/>
    <dgm:cxn modelId="{01DB9B2A-74F6-4CF4-A8FF-56620B4BF83E}" type="presOf" srcId="{5810856C-C16A-41B2-B03A-491F3B0B1334}" destId="{0E5CCB70-7809-440D-9CC2-6E8FB8441524}" srcOrd="0" destOrd="0" presId="urn:microsoft.com/office/officeart/2005/8/layout/cycle6"/>
    <dgm:cxn modelId="{1346AE45-5C63-4841-8BB8-7962511EEE26}" type="presOf" srcId="{B7C94D2E-6BEF-4DCA-8F2B-CF2179729E27}" destId="{4E2F1F6A-7741-4493-A795-15678F32DF7F}" srcOrd="0" destOrd="0" presId="urn:microsoft.com/office/officeart/2005/8/layout/cycle6"/>
    <dgm:cxn modelId="{0A58E96B-B3C8-4117-A4FF-CE3EAA473F55}" type="presOf" srcId="{0B8C44D7-51C0-461F-881A-270DC9DBBB4B}" destId="{6056E2D0-A594-43DB-A0DA-C0357C49F5DD}" srcOrd="0" destOrd="0" presId="urn:microsoft.com/office/officeart/2005/8/layout/cycle6"/>
    <dgm:cxn modelId="{DD4DC850-7F7E-44BA-8335-D8B000715DF0}" srcId="{BE0204F6-75F2-4450-B29A-2960464E93AA}" destId="{5D13F7B1-3311-4B85-8E1D-6D17ED8FF280}" srcOrd="2" destOrd="0" parTransId="{EB6D03AA-E6F9-4C86-8BA3-3BA8D7DA0C88}" sibTransId="{5810856C-C16A-41B2-B03A-491F3B0B1334}"/>
    <dgm:cxn modelId="{65A3A255-9285-4484-A318-C93BED0076A4}" srcId="{BE0204F6-75F2-4450-B29A-2960464E93AA}" destId="{E905F731-67CA-47A8-AA2D-ABD4670347B0}" srcOrd="1" destOrd="0" parTransId="{4CD6B1C9-D33A-4A4E-B171-41C564B85DDB}" sibTransId="{E30D9255-3113-4D50-A209-30498A478E4C}"/>
    <dgm:cxn modelId="{241D5F79-3F96-4BFA-89E1-A926663EC78F}" type="presOf" srcId="{E905F731-67CA-47A8-AA2D-ABD4670347B0}" destId="{DDBCB9C2-0A34-49C7-9C27-83ACFA1A4653}" srcOrd="0" destOrd="0" presId="urn:microsoft.com/office/officeart/2005/8/layout/cycle6"/>
    <dgm:cxn modelId="{4D299259-0B7F-4D62-9484-AF39091BC230}" srcId="{BE0204F6-75F2-4450-B29A-2960464E93AA}" destId="{7F7FFAC8-79BF-4E7B-84AC-33D237233955}" srcOrd="5" destOrd="0" parTransId="{3C067DA9-BA07-4915-AED8-26889170B79B}" sibTransId="{CC1067AA-609B-4021-AD12-BA1604477AD9}"/>
    <dgm:cxn modelId="{5E19258C-9902-4787-BA3B-909B273979A3}" type="presOf" srcId="{E30D9255-3113-4D50-A209-30498A478E4C}" destId="{CF5F4FFE-3B4A-4069-9459-9372C525D3ED}" srcOrd="0" destOrd="0" presId="urn:microsoft.com/office/officeart/2005/8/layout/cycle6"/>
    <dgm:cxn modelId="{03DB989A-A478-4DE2-B09E-9E55CC445980}" type="presOf" srcId="{CC1067AA-609B-4021-AD12-BA1604477AD9}" destId="{15FE9066-6065-4451-8F54-5D74F774CE79}" srcOrd="0" destOrd="0" presId="urn:microsoft.com/office/officeart/2005/8/layout/cycle6"/>
    <dgm:cxn modelId="{DAFE429B-E1A8-473B-AC5D-7E88E045927C}" type="presOf" srcId="{614434AC-5DF3-450E-9E52-96DD10013E85}" destId="{4A6D2C26-5424-4E11-BD2E-411E2D122389}" srcOrd="0" destOrd="0" presId="urn:microsoft.com/office/officeart/2005/8/layout/cycle6"/>
    <dgm:cxn modelId="{094D3AA6-55FC-473D-912E-FAFB34965746}" srcId="{BE0204F6-75F2-4450-B29A-2960464E93AA}" destId="{B7C94D2E-6BEF-4DCA-8F2B-CF2179729E27}" srcOrd="3" destOrd="0" parTransId="{F250F1D0-3A99-444F-9380-5FE3DDA2FD77}" sibTransId="{614434AC-5DF3-450E-9E52-96DD10013E85}"/>
    <dgm:cxn modelId="{0080EAD2-F357-4465-9C77-540E06B30EB6}" srcId="{BE0204F6-75F2-4450-B29A-2960464E93AA}" destId="{0B8C44D7-51C0-461F-881A-270DC9DBBB4B}" srcOrd="4" destOrd="0" parTransId="{4BE2137F-720C-4A42-95AB-B82894CE129D}" sibTransId="{D35D5014-8EE7-4086-95BB-78A87B33FC17}"/>
    <dgm:cxn modelId="{9AD20EEB-EB7F-41EC-8800-87452CEB6D7A}" type="presOf" srcId="{24F90DAD-D403-4E7E-A338-96A8A325608F}" destId="{2EEC2AED-142A-4293-BEAA-CC1CCCA9425A}" srcOrd="0" destOrd="0" presId="urn:microsoft.com/office/officeart/2005/8/layout/cycle6"/>
    <dgm:cxn modelId="{104FDBFC-A218-49E9-99B4-188B03A784AB}" type="presOf" srcId="{BE0204F6-75F2-4450-B29A-2960464E93AA}" destId="{9FB4B11B-662F-4F8B-AA05-82B7CCB0EB26}" srcOrd="0" destOrd="0" presId="urn:microsoft.com/office/officeart/2005/8/layout/cycle6"/>
    <dgm:cxn modelId="{F9EA2F5B-0917-457E-9FCC-26BC358F1BB5}" type="presParOf" srcId="{9FB4B11B-662F-4F8B-AA05-82B7CCB0EB26}" destId="{A7876746-C574-4BAC-A78C-CBEF0EBF1A84}" srcOrd="0" destOrd="0" presId="urn:microsoft.com/office/officeart/2005/8/layout/cycle6"/>
    <dgm:cxn modelId="{8479F069-055B-4C7E-8689-C8E190988DBD}" type="presParOf" srcId="{9FB4B11B-662F-4F8B-AA05-82B7CCB0EB26}" destId="{5028F1DF-D3D9-472B-AB1A-A04EBC5842EA}" srcOrd="1" destOrd="0" presId="urn:microsoft.com/office/officeart/2005/8/layout/cycle6"/>
    <dgm:cxn modelId="{A2A9A6F5-C1B2-46BC-AC12-09838EF10972}" type="presParOf" srcId="{9FB4B11B-662F-4F8B-AA05-82B7CCB0EB26}" destId="{2EEC2AED-142A-4293-BEAA-CC1CCCA9425A}" srcOrd="2" destOrd="0" presId="urn:microsoft.com/office/officeart/2005/8/layout/cycle6"/>
    <dgm:cxn modelId="{D76E2A39-9738-4DCD-9F47-87441EFEF367}" type="presParOf" srcId="{9FB4B11B-662F-4F8B-AA05-82B7CCB0EB26}" destId="{DDBCB9C2-0A34-49C7-9C27-83ACFA1A4653}" srcOrd="3" destOrd="0" presId="urn:microsoft.com/office/officeart/2005/8/layout/cycle6"/>
    <dgm:cxn modelId="{6BC663C8-81DC-482C-86E8-A566420A8820}" type="presParOf" srcId="{9FB4B11B-662F-4F8B-AA05-82B7CCB0EB26}" destId="{0FC306CB-2688-41E0-8A47-CFCB876528FC}" srcOrd="4" destOrd="0" presId="urn:microsoft.com/office/officeart/2005/8/layout/cycle6"/>
    <dgm:cxn modelId="{6437F638-910F-40F2-AA43-9AAF72411708}" type="presParOf" srcId="{9FB4B11B-662F-4F8B-AA05-82B7CCB0EB26}" destId="{CF5F4FFE-3B4A-4069-9459-9372C525D3ED}" srcOrd="5" destOrd="0" presId="urn:microsoft.com/office/officeart/2005/8/layout/cycle6"/>
    <dgm:cxn modelId="{4764F0F9-8BA9-4B31-AB4E-8F7FC9DD3836}" type="presParOf" srcId="{9FB4B11B-662F-4F8B-AA05-82B7CCB0EB26}" destId="{396315E2-14E6-48D9-9096-CAF75A7DC054}" srcOrd="6" destOrd="0" presId="urn:microsoft.com/office/officeart/2005/8/layout/cycle6"/>
    <dgm:cxn modelId="{9D7F59F3-A8A0-497E-B1AB-D3CC40BDD739}" type="presParOf" srcId="{9FB4B11B-662F-4F8B-AA05-82B7CCB0EB26}" destId="{2FD8DB88-0261-4246-9FD1-597F624E6997}" srcOrd="7" destOrd="0" presId="urn:microsoft.com/office/officeart/2005/8/layout/cycle6"/>
    <dgm:cxn modelId="{59EF8A19-2079-4EBC-8749-6782039A3FE7}" type="presParOf" srcId="{9FB4B11B-662F-4F8B-AA05-82B7CCB0EB26}" destId="{0E5CCB70-7809-440D-9CC2-6E8FB8441524}" srcOrd="8" destOrd="0" presId="urn:microsoft.com/office/officeart/2005/8/layout/cycle6"/>
    <dgm:cxn modelId="{E2EB2E96-4C4A-4E3B-A737-4B512CF1B2FF}" type="presParOf" srcId="{9FB4B11B-662F-4F8B-AA05-82B7CCB0EB26}" destId="{4E2F1F6A-7741-4493-A795-15678F32DF7F}" srcOrd="9" destOrd="0" presId="urn:microsoft.com/office/officeart/2005/8/layout/cycle6"/>
    <dgm:cxn modelId="{78B9F02F-BF18-4822-9930-AB6545F0722E}" type="presParOf" srcId="{9FB4B11B-662F-4F8B-AA05-82B7CCB0EB26}" destId="{0BD086F0-D8F3-4348-AEDA-02336051BEA7}" srcOrd="10" destOrd="0" presId="urn:microsoft.com/office/officeart/2005/8/layout/cycle6"/>
    <dgm:cxn modelId="{4497697E-DCB0-4666-94A6-70F2D30A27D5}" type="presParOf" srcId="{9FB4B11B-662F-4F8B-AA05-82B7CCB0EB26}" destId="{4A6D2C26-5424-4E11-BD2E-411E2D122389}" srcOrd="11" destOrd="0" presId="urn:microsoft.com/office/officeart/2005/8/layout/cycle6"/>
    <dgm:cxn modelId="{30DE7D00-0B49-4BCE-B2B0-073AF7A2D917}" type="presParOf" srcId="{9FB4B11B-662F-4F8B-AA05-82B7CCB0EB26}" destId="{6056E2D0-A594-43DB-A0DA-C0357C49F5DD}" srcOrd="12" destOrd="0" presId="urn:microsoft.com/office/officeart/2005/8/layout/cycle6"/>
    <dgm:cxn modelId="{11E88978-E897-4FD7-9FB0-3F37869994B0}" type="presParOf" srcId="{9FB4B11B-662F-4F8B-AA05-82B7CCB0EB26}" destId="{1C6E6692-06D6-48E4-9007-EA4D67716EB8}" srcOrd="13" destOrd="0" presId="urn:microsoft.com/office/officeart/2005/8/layout/cycle6"/>
    <dgm:cxn modelId="{A92F3433-C8AD-427C-9655-CD1CB85D7615}" type="presParOf" srcId="{9FB4B11B-662F-4F8B-AA05-82B7CCB0EB26}" destId="{0DD5933B-3461-44DB-823E-0AB4C858683D}" srcOrd="14" destOrd="0" presId="urn:microsoft.com/office/officeart/2005/8/layout/cycle6"/>
    <dgm:cxn modelId="{9A9612AA-855F-4DC1-817C-6F04258F7372}" type="presParOf" srcId="{9FB4B11B-662F-4F8B-AA05-82B7CCB0EB26}" destId="{A29766BB-79C8-427D-BFE2-369E7A6551D6}" srcOrd="15" destOrd="0" presId="urn:microsoft.com/office/officeart/2005/8/layout/cycle6"/>
    <dgm:cxn modelId="{22129A92-D198-46A2-896D-7C5C9E0620CA}" type="presParOf" srcId="{9FB4B11B-662F-4F8B-AA05-82B7CCB0EB26}" destId="{80449862-35E7-4F80-A7D0-4BCA0FA3449A}" srcOrd="16" destOrd="0" presId="urn:microsoft.com/office/officeart/2005/8/layout/cycle6"/>
    <dgm:cxn modelId="{F8F186AF-7F04-4CE4-AA96-060C8471821D}" type="presParOf" srcId="{9FB4B11B-662F-4F8B-AA05-82B7CCB0EB26}" destId="{15FE9066-6065-4451-8F54-5D74F774CE79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AC512-2BDE-4B17-B127-D9074BEC7E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05F3B8-B838-45B1-BF25-4A90E491AF8E}">
      <dgm:prSet/>
      <dgm:spPr/>
      <dgm:t>
        <a:bodyPr/>
        <a:lstStyle/>
        <a:p>
          <a:r>
            <a:rPr lang="en-US"/>
            <a:t>Family choice was restricted by a range of factors</a:t>
          </a:r>
        </a:p>
      </dgm:t>
    </dgm:pt>
    <dgm:pt modelId="{798DB333-44B7-4655-A7DE-E42EED4B4FE4}" type="parTrans" cxnId="{292788F2-B672-40DE-AF2C-7CEAE1384F9D}">
      <dgm:prSet/>
      <dgm:spPr/>
      <dgm:t>
        <a:bodyPr/>
        <a:lstStyle/>
        <a:p>
          <a:endParaRPr lang="en-US"/>
        </a:p>
      </dgm:t>
    </dgm:pt>
    <dgm:pt modelId="{AE8EAA62-1CB4-48A7-B285-2F8434A7AB6F}" type="sibTrans" cxnId="{292788F2-B672-40DE-AF2C-7CEAE1384F9D}">
      <dgm:prSet/>
      <dgm:spPr/>
      <dgm:t>
        <a:bodyPr/>
        <a:lstStyle/>
        <a:p>
          <a:endParaRPr lang="en-US"/>
        </a:p>
      </dgm:t>
    </dgm:pt>
    <dgm:pt modelId="{FD640D84-F449-4907-9683-F622F9AC7F54}">
      <dgm:prSet/>
      <dgm:spPr/>
      <dgm:t>
        <a:bodyPr/>
        <a:lstStyle/>
        <a:p>
          <a:r>
            <a:rPr lang="en-US"/>
            <a:t>State of residence</a:t>
          </a:r>
        </a:p>
      </dgm:t>
    </dgm:pt>
    <dgm:pt modelId="{F6DAE974-36BC-4370-8653-8ECFF45379F7}" type="parTrans" cxnId="{E175847B-4E77-44F0-966B-FC361398B9C9}">
      <dgm:prSet/>
      <dgm:spPr/>
      <dgm:t>
        <a:bodyPr/>
        <a:lstStyle/>
        <a:p>
          <a:endParaRPr lang="en-US"/>
        </a:p>
      </dgm:t>
    </dgm:pt>
    <dgm:pt modelId="{AAAD05CC-D773-4B67-A4ED-85F01FBC5BB9}" type="sibTrans" cxnId="{E175847B-4E77-44F0-966B-FC361398B9C9}">
      <dgm:prSet/>
      <dgm:spPr/>
      <dgm:t>
        <a:bodyPr/>
        <a:lstStyle/>
        <a:p>
          <a:endParaRPr lang="en-US"/>
        </a:p>
      </dgm:t>
    </dgm:pt>
    <dgm:pt modelId="{6F7F373D-B9CE-4270-8F13-9EACAB5BE3C0}">
      <dgm:prSet/>
      <dgm:spPr/>
      <dgm:t>
        <a:bodyPr/>
        <a:lstStyle/>
        <a:p>
          <a:r>
            <a:rPr lang="en-US"/>
            <a:t>Insurance coverage</a:t>
          </a:r>
        </a:p>
      </dgm:t>
    </dgm:pt>
    <dgm:pt modelId="{A5B3D7E4-DC4A-4EAA-86D1-A22DE1B350E9}" type="parTrans" cxnId="{D2915A62-BF13-435B-B062-E6BE2FA4DAD1}">
      <dgm:prSet/>
      <dgm:spPr/>
      <dgm:t>
        <a:bodyPr/>
        <a:lstStyle/>
        <a:p>
          <a:endParaRPr lang="en-US"/>
        </a:p>
      </dgm:t>
    </dgm:pt>
    <dgm:pt modelId="{35361DF1-2E89-4306-A8EA-70B9A6DC015B}" type="sibTrans" cxnId="{D2915A62-BF13-435B-B062-E6BE2FA4DAD1}">
      <dgm:prSet/>
      <dgm:spPr/>
      <dgm:t>
        <a:bodyPr/>
        <a:lstStyle/>
        <a:p>
          <a:endParaRPr lang="en-US"/>
        </a:p>
      </dgm:t>
    </dgm:pt>
    <dgm:pt modelId="{1CF2B371-6E08-448E-9278-A793D69670DE}">
      <dgm:prSet/>
      <dgm:spPr/>
      <dgm:t>
        <a:bodyPr/>
        <a:lstStyle/>
        <a:p>
          <a:r>
            <a:rPr lang="en-US"/>
            <a:t>Availability of telehealth/in-person treatment</a:t>
          </a:r>
        </a:p>
      </dgm:t>
    </dgm:pt>
    <dgm:pt modelId="{8851AC53-3090-4789-837B-8CD450828B77}" type="parTrans" cxnId="{3D6E0F18-BECB-4E2C-BE7A-030B0BB5C174}">
      <dgm:prSet/>
      <dgm:spPr/>
      <dgm:t>
        <a:bodyPr/>
        <a:lstStyle/>
        <a:p>
          <a:endParaRPr lang="en-US"/>
        </a:p>
      </dgm:t>
    </dgm:pt>
    <dgm:pt modelId="{805C6F1A-8BC4-4605-BC46-AEE69ECC5CCE}" type="sibTrans" cxnId="{3D6E0F18-BECB-4E2C-BE7A-030B0BB5C174}">
      <dgm:prSet/>
      <dgm:spPr/>
      <dgm:t>
        <a:bodyPr/>
        <a:lstStyle/>
        <a:p>
          <a:endParaRPr lang="en-US"/>
        </a:p>
      </dgm:t>
    </dgm:pt>
    <dgm:pt modelId="{7C0968A5-9CF8-4542-8ADB-B2646D7BCF6E}">
      <dgm:prSet/>
      <dgm:spPr/>
      <dgm:t>
        <a:bodyPr/>
        <a:lstStyle/>
        <a:p>
          <a:r>
            <a:rPr lang="en-US"/>
            <a:t>Availability of therapists</a:t>
          </a:r>
        </a:p>
      </dgm:t>
    </dgm:pt>
    <dgm:pt modelId="{41A728D6-F806-46CD-AF14-4C5D1FD73600}" type="parTrans" cxnId="{FAFA27A5-B4C9-4AA5-87C4-FD42AFB5647E}">
      <dgm:prSet/>
      <dgm:spPr/>
      <dgm:t>
        <a:bodyPr/>
        <a:lstStyle/>
        <a:p>
          <a:endParaRPr lang="en-US"/>
        </a:p>
      </dgm:t>
    </dgm:pt>
    <dgm:pt modelId="{B0C24434-33BA-4385-9FB3-7837B4841961}" type="sibTrans" cxnId="{FAFA27A5-B4C9-4AA5-87C4-FD42AFB5647E}">
      <dgm:prSet/>
      <dgm:spPr/>
      <dgm:t>
        <a:bodyPr/>
        <a:lstStyle/>
        <a:p>
          <a:endParaRPr lang="en-US"/>
        </a:p>
      </dgm:t>
    </dgm:pt>
    <dgm:pt modelId="{045F7D71-41FB-4497-A9AC-421718F9FAD4}">
      <dgm:prSet/>
      <dgm:spPr/>
      <dgm:t>
        <a:bodyPr/>
        <a:lstStyle/>
        <a:p>
          <a:r>
            <a:rPr lang="en-US"/>
            <a:t>Hybrid models offered flexibility</a:t>
          </a:r>
        </a:p>
      </dgm:t>
    </dgm:pt>
    <dgm:pt modelId="{7BF5AA73-D118-424C-833F-92C51DD67819}" type="parTrans" cxnId="{CFDFFBF9-7889-495F-A1D3-0A79F2D6D317}">
      <dgm:prSet/>
      <dgm:spPr/>
      <dgm:t>
        <a:bodyPr/>
        <a:lstStyle/>
        <a:p>
          <a:endParaRPr lang="en-US"/>
        </a:p>
      </dgm:t>
    </dgm:pt>
    <dgm:pt modelId="{93352B52-86D4-4426-8BD6-B4F149D3B6A6}" type="sibTrans" cxnId="{CFDFFBF9-7889-495F-A1D3-0A79F2D6D317}">
      <dgm:prSet/>
      <dgm:spPr/>
      <dgm:t>
        <a:bodyPr/>
        <a:lstStyle/>
        <a:p>
          <a:endParaRPr lang="en-US"/>
        </a:p>
      </dgm:t>
    </dgm:pt>
    <dgm:pt modelId="{4C8DF23B-E73B-4A12-B239-63EFD76EDB5E}">
      <dgm:prSet/>
      <dgm:spPr/>
      <dgm:t>
        <a:bodyPr/>
        <a:lstStyle/>
        <a:p>
          <a:r>
            <a:rPr lang="en-US"/>
            <a:t>Therapist meetings interspersed with self-guided treatment</a:t>
          </a:r>
        </a:p>
      </dgm:t>
    </dgm:pt>
    <dgm:pt modelId="{30D09239-F68F-47CE-AD09-857BE9189676}" type="parTrans" cxnId="{9F0560FB-A445-4523-9917-24DF837D1219}">
      <dgm:prSet/>
      <dgm:spPr/>
      <dgm:t>
        <a:bodyPr/>
        <a:lstStyle/>
        <a:p>
          <a:endParaRPr lang="en-US"/>
        </a:p>
      </dgm:t>
    </dgm:pt>
    <dgm:pt modelId="{B053950B-7532-44A4-9C1A-9036B67A3ECD}" type="sibTrans" cxnId="{9F0560FB-A445-4523-9917-24DF837D1219}">
      <dgm:prSet/>
      <dgm:spPr/>
      <dgm:t>
        <a:bodyPr/>
        <a:lstStyle/>
        <a:p>
          <a:endParaRPr lang="en-US"/>
        </a:p>
      </dgm:t>
    </dgm:pt>
    <dgm:pt modelId="{AB213BF5-3CA0-4947-AA9E-AE95AC57E10B}">
      <dgm:prSet/>
      <dgm:spPr/>
      <dgm:t>
        <a:bodyPr/>
        <a:lstStyle/>
        <a:p>
          <a:r>
            <a:rPr lang="en-US"/>
            <a:t>Some face-to-face and some telehealth visits</a:t>
          </a:r>
        </a:p>
      </dgm:t>
    </dgm:pt>
    <dgm:pt modelId="{21D5C6A7-3F65-4E90-B7D9-24523545A8F5}" type="parTrans" cxnId="{E204BE01-CFBA-40AC-8B48-7F32B4156906}">
      <dgm:prSet/>
      <dgm:spPr/>
      <dgm:t>
        <a:bodyPr/>
        <a:lstStyle/>
        <a:p>
          <a:endParaRPr lang="en-US"/>
        </a:p>
      </dgm:t>
    </dgm:pt>
    <dgm:pt modelId="{53776B9F-F7E4-4623-91C8-D94C62621377}" type="sibTrans" cxnId="{E204BE01-CFBA-40AC-8B48-7F32B4156906}">
      <dgm:prSet/>
      <dgm:spPr/>
      <dgm:t>
        <a:bodyPr/>
        <a:lstStyle/>
        <a:p>
          <a:endParaRPr lang="en-US"/>
        </a:p>
      </dgm:t>
    </dgm:pt>
    <dgm:pt modelId="{A8FEC87C-8126-4FF3-99F3-58335633DABC}" type="pres">
      <dgm:prSet presAssocID="{E51AC512-2BDE-4B17-B127-D9074BEC7EB4}" presName="linear" presStyleCnt="0">
        <dgm:presLayoutVars>
          <dgm:animLvl val="lvl"/>
          <dgm:resizeHandles val="exact"/>
        </dgm:presLayoutVars>
      </dgm:prSet>
      <dgm:spPr/>
    </dgm:pt>
    <dgm:pt modelId="{AC41A951-862F-49B6-8207-DE011D55B215}" type="pres">
      <dgm:prSet presAssocID="{2405F3B8-B838-45B1-BF25-4A90E491AF8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039819-7B4E-4C8E-B4C6-531DEF49FBD6}" type="pres">
      <dgm:prSet presAssocID="{2405F3B8-B838-45B1-BF25-4A90E491AF8E}" presName="childText" presStyleLbl="revTx" presStyleIdx="0" presStyleCnt="2">
        <dgm:presLayoutVars>
          <dgm:bulletEnabled val="1"/>
        </dgm:presLayoutVars>
      </dgm:prSet>
      <dgm:spPr/>
    </dgm:pt>
    <dgm:pt modelId="{67D23A95-866A-47BA-9D60-06DB54AE18EF}" type="pres">
      <dgm:prSet presAssocID="{045F7D71-41FB-4497-A9AC-421718F9FAD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0CB6A1-E3AF-468D-9A2A-4866B3E8B892}" type="pres">
      <dgm:prSet presAssocID="{045F7D71-41FB-4497-A9AC-421718F9FAD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204BE01-CFBA-40AC-8B48-7F32B4156906}" srcId="{045F7D71-41FB-4497-A9AC-421718F9FAD4}" destId="{AB213BF5-3CA0-4947-AA9E-AE95AC57E10B}" srcOrd="1" destOrd="0" parTransId="{21D5C6A7-3F65-4E90-B7D9-24523545A8F5}" sibTransId="{53776B9F-F7E4-4623-91C8-D94C62621377}"/>
    <dgm:cxn modelId="{3D6E0F18-BECB-4E2C-BE7A-030B0BB5C174}" srcId="{2405F3B8-B838-45B1-BF25-4A90E491AF8E}" destId="{1CF2B371-6E08-448E-9278-A793D69670DE}" srcOrd="2" destOrd="0" parTransId="{8851AC53-3090-4789-837B-8CD450828B77}" sibTransId="{805C6F1A-8BC4-4605-BC46-AEE69ECC5CCE}"/>
    <dgm:cxn modelId="{CF949F27-AA41-45A8-9BD3-2354F628865D}" type="presOf" srcId="{AB213BF5-3CA0-4947-AA9E-AE95AC57E10B}" destId="{760CB6A1-E3AF-468D-9A2A-4866B3E8B892}" srcOrd="0" destOrd="1" presId="urn:microsoft.com/office/officeart/2005/8/layout/vList2"/>
    <dgm:cxn modelId="{73130D28-73E8-43B3-9993-F4E7AAE2532B}" type="presOf" srcId="{7C0968A5-9CF8-4542-8ADB-B2646D7BCF6E}" destId="{CB039819-7B4E-4C8E-B4C6-531DEF49FBD6}" srcOrd="0" destOrd="3" presId="urn:microsoft.com/office/officeart/2005/8/layout/vList2"/>
    <dgm:cxn modelId="{D2915A62-BF13-435B-B062-E6BE2FA4DAD1}" srcId="{2405F3B8-B838-45B1-BF25-4A90E491AF8E}" destId="{6F7F373D-B9CE-4270-8F13-9EACAB5BE3C0}" srcOrd="1" destOrd="0" parTransId="{A5B3D7E4-DC4A-4EAA-86D1-A22DE1B350E9}" sibTransId="{35361DF1-2E89-4306-A8EA-70B9A6DC015B}"/>
    <dgm:cxn modelId="{8325B254-9C60-4CF7-9C12-6AA9177D9928}" type="presOf" srcId="{FD640D84-F449-4907-9683-F622F9AC7F54}" destId="{CB039819-7B4E-4C8E-B4C6-531DEF49FBD6}" srcOrd="0" destOrd="0" presId="urn:microsoft.com/office/officeart/2005/8/layout/vList2"/>
    <dgm:cxn modelId="{E175847B-4E77-44F0-966B-FC361398B9C9}" srcId="{2405F3B8-B838-45B1-BF25-4A90E491AF8E}" destId="{FD640D84-F449-4907-9683-F622F9AC7F54}" srcOrd="0" destOrd="0" parTransId="{F6DAE974-36BC-4370-8653-8ECFF45379F7}" sibTransId="{AAAD05CC-D773-4B67-A4ED-85F01FBC5BB9}"/>
    <dgm:cxn modelId="{FAFA27A5-B4C9-4AA5-87C4-FD42AFB5647E}" srcId="{2405F3B8-B838-45B1-BF25-4A90E491AF8E}" destId="{7C0968A5-9CF8-4542-8ADB-B2646D7BCF6E}" srcOrd="3" destOrd="0" parTransId="{41A728D6-F806-46CD-AF14-4C5D1FD73600}" sibTransId="{B0C24434-33BA-4385-9FB3-7837B4841961}"/>
    <dgm:cxn modelId="{C565B3AD-D5EF-4FFB-818D-C709B0A20CA9}" type="presOf" srcId="{045F7D71-41FB-4497-A9AC-421718F9FAD4}" destId="{67D23A95-866A-47BA-9D60-06DB54AE18EF}" srcOrd="0" destOrd="0" presId="urn:microsoft.com/office/officeart/2005/8/layout/vList2"/>
    <dgm:cxn modelId="{77EBB8B5-8AF8-48B3-872D-DB9D2C8DD8C8}" type="presOf" srcId="{E51AC512-2BDE-4B17-B127-D9074BEC7EB4}" destId="{A8FEC87C-8126-4FF3-99F3-58335633DABC}" srcOrd="0" destOrd="0" presId="urn:microsoft.com/office/officeart/2005/8/layout/vList2"/>
    <dgm:cxn modelId="{1B8C8EC6-E70B-48DA-8EAF-79A9BC3CBE42}" type="presOf" srcId="{1CF2B371-6E08-448E-9278-A793D69670DE}" destId="{CB039819-7B4E-4C8E-B4C6-531DEF49FBD6}" srcOrd="0" destOrd="2" presId="urn:microsoft.com/office/officeart/2005/8/layout/vList2"/>
    <dgm:cxn modelId="{4A8ED8D5-A063-48E5-93DD-AFDF6F090FF8}" type="presOf" srcId="{6F7F373D-B9CE-4270-8F13-9EACAB5BE3C0}" destId="{CB039819-7B4E-4C8E-B4C6-531DEF49FBD6}" srcOrd="0" destOrd="1" presId="urn:microsoft.com/office/officeart/2005/8/layout/vList2"/>
    <dgm:cxn modelId="{292788F2-B672-40DE-AF2C-7CEAE1384F9D}" srcId="{E51AC512-2BDE-4B17-B127-D9074BEC7EB4}" destId="{2405F3B8-B838-45B1-BF25-4A90E491AF8E}" srcOrd="0" destOrd="0" parTransId="{798DB333-44B7-4655-A7DE-E42EED4B4FE4}" sibTransId="{AE8EAA62-1CB4-48A7-B285-2F8434A7AB6F}"/>
    <dgm:cxn modelId="{CFDFFBF9-7889-495F-A1D3-0A79F2D6D317}" srcId="{E51AC512-2BDE-4B17-B127-D9074BEC7EB4}" destId="{045F7D71-41FB-4497-A9AC-421718F9FAD4}" srcOrd="1" destOrd="0" parTransId="{7BF5AA73-D118-424C-833F-92C51DD67819}" sibTransId="{93352B52-86D4-4426-8BD6-B4F149D3B6A6}"/>
    <dgm:cxn modelId="{9F0560FB-A445-4523-9917-24DF837D1219}" srcId="{045F7D71-41FB-4497-A9AC-421718F9FAD4}" destId="{4C8DF23B-E73B-4A12-B239-63EFD76EDB5E}" srcOrd="0" destOrd="0" parTransId="{30D09239-F68F-47CE-AD09-857BE9189676}" sibTransId="{B053950B-7532-44A4-9C1A-9036B67A3ECD}"/>
    <dgm:cxn modelId="{C3D0C8FD-3411-4305-874D-EFFD8C6AFAE8}" type="presOf" srcId="{2405F3B8-B838-45B1-BF25-4A90E491AF8E}" destId="{AC41A951-862F-49B6-8207-DE011D55B215}" srcOrd="0" destOrd="0" presId="urn:microsoft.com/office/officeart/2005/8/layout/vList2"/>
    <dgm:cxn modelId="{E56FBDFF-65FC-4AAD-A2E2-166417E3EDF2}" type="presOf" srcId="{4C8DF23B-E73B-4A12-B239-63EFD76EDB5E}" destId="{760CB6A1-E3AF-468D-9A2A-4866B3E8B892}" srcOrd="0" destOrd="0" presId="urn:microsoft.com/office/officeart/2005/8/layout/vList2"/>
    <dgm:cxn modelId="{ABE676BE-1AE9-48A6-B573-D7966AC80C7F}" type="presParOf" srcId="{A8FEC87C-8126-4FF3-99F3-58335633DABC}" destId="{AC41A951-862F-49B6-8207-DE011D55B215}" srcOrd="0" destOrd="0" presId="urn:microsoft.com/office/officeart/2005/8/layout/vList2"/>
    <dgm:cxn modelId="{5E1AC79C-6A66-4242-8540-132CEDC59A23}" type="presParOf" srcId="{A8FEC87C-8126-4FF3-99F3-58335633DABC}" destId="{CB039819-7B4E-4C8E-B4C6-531DEF49FBD6}" srcOrd="1" destOrd="0" presId="urn:microsoft.com/office/officeart/2005/8/layout/vList2"/>
    <dgm:cxn modelId="{D078F303-E6A5-40E9-B17B-6FC7A5C37AF1}" type="presParOf" srcId="{A8FEC87C-8126-4FF3-99F3-58335633DABC}" destId="{67D23A95-866A-47BA-9D60-06DB54AE18EF}" srcOrd="2" destOrd="0" presId="urn:microsoft.com/office/officeart/2005/8/layout/vList2"/>
    <dgm:cxn modelId="{A539C12B-F487-471F-A82E-F37AD4E1AC78}" type="presParOf" srcId="{A8FEC87C-8126-4FF3-99F3-58335633DABC}" destId="{760CB6A1-E3AF-468D-9A2A-4866B3E8B8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C78016-8B0D-4858-B501-5811214E226B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F89C43-3438-4EE0-893A-ED89A0929981}">
      <dgm:prSet/>
      <dgm:spPr/>
      <dgm:t>
        <a:bodyPr/>
        <a:lstStyle/>
        <a:p>
          <a:r>
            <a:rPr lang="en-US"/>
            <a:t>Expand</a:t>
          </a:r>
        </a:p>
      </dgm:t>
    </dgm:pt>
    <dgm:pt modelId="{70460D08-0985-427F-AC61-D45FB957DCDC}" type="parTrans" cxnId="{F6605BD4-FCB5-411F-9B92-D76D76E67B76}">
      <dgm:prSet/>
      <dgm:spPr/>
      <dgm:t>
        <a:bodyPr/>
        <a:lstStyle/>
        <a:p>
          <a:endParaRPr lang="en-US"/>
        </a:p>
      </dgm:t>
    </dgm:pt>
    <dgm:pt modelId="{0E2A602A-94CE-44A0-893C-DC429EC671F9}" type="sibTrans" cxnId="{F6605BD4-FCB5-411F-9B92-D76D76E67B76}">
      <dgm:prSet/>
      <dgm:spPr/>
      <dgm:t>
        <a:bodyPr/>
        <a:lstStyle/>
        <a:p>
          <a:endParaRPr lang="en-US"/>
        </a:p>
      </dgm:t>
    </dgm:pt>
    <dgm:pt modelId="{4EBF2CF3-FFFA-4B5E-8179-67727939B8E4}">
      <dgm:prSet/>
      <dgm:spPr/>
      <dgm:t>
        <a:bodyPr/>
        <a:lstStyle/>
        <a:p>
          <a:r>
            <a:rPr lang="en-US"/>
            <a:t>Expand to other acquired brain injuries and neurological conditions. </a:t>
          </a:r>
        </a:p>
      </dgm:t>
    </dgm:pt>
    <dgm:pt modelId="{E982D58C-5CA3-44D0-BC46-1A5DCDD71C58}" type="parTrans" cxnId="{2022F431-8803-47C1-99FE-8CF72E8A1CBC}">
      <dgm:prSet/>
      <dgm:spPr/>
      <dgm:t>
        <a:bodyPr/>
        <a:lstStyle/>
        <a:p>
          <a:endParaRPr lang="en-US"/>
        </a:p>
      </dgm:t>
    </dgm:pt>
    <dgm:pt modelId="{AFA87EE6-C4D2-487F-AF90-5F502E1EDE81}" type="sibTrans" cxnId="{2022F431-8803-47C1-99FE-8CF72E8A1CBC}">
      <dgm:prSet/>
      <dgm:spPr/>
      <dgm:t>
        <a:bodyPr/>
        <a:lstStyle/>
        <a:p>
          <a:endParaRPr lang="en-US"/>
        </a:p>
      </dgm:t>
    </dgm:pt>
    <dgm:pt modelId="{6EC8DBF0-0442-4C65-A375-DEA03A325FBD}">
      <dgm:prSet/>
      <dgm:spPr/>
      <dgm:t>
        <a:bodyPr/>
        <a:lstStyle/>
        <a:p>
          <a:r>
            <a:rPr lang="en-US"/>
            <a:t>Train</a:t>
          </a:r>
        </a:p>
      </dgm:t>
    </dgm:pt>
    <dgm:pt modelId="{9DE21DB6-5979-475E-98DE-332B0EF3B861}" type="parTrans" cxnId="{254B2026-9511-4DC6-BCAF-16F3CE09593D}">
      <dgm:prSet/>
      <dgm:spPr/>
      <dgm:t>
        <a:bodyPr/>
        <a:lstStyle/>
        <a:p>
          <a:endParaRPr lang="en-US"/>
        </a:p>
      </dgm:t>
    </dgm:pt>
    <dgm:pt modelId="{0C23ED44-50D6-4641-8214-CD2530566916}" type="sibTrans" cxnId="{254B2026-9511-4DC6-BCAF-16F3CE09593D}">
      <dgm:prSet/>
      <dgm:spPr/>
      <dgm:t>
        <a:bodyPr/>
        <a:lstStyle/>
        <a:p>
          <a:endParaRPr lang="en-US"/>
        </a:p>
      </dgm:t>
    </dgm:pt>
    <dgm:pt modelId="{B3B0BE72-B5DB-45EF-B443-39E2327AF32A}">
      <dgm:prSet/>
      <dgm:spPr/>
      <dgm:t>
        <a:bodyPr/>
        <a:lstStyle/>
        <a:p>
          <a:r>
            <a:rPr lang="en-US"/>
            <a:t>Train other providers (e.g., speech therapists) to deliver the program.</a:t>
          </a:r>
        </a:p>
      </dgm:t>
    </dgm:pt>
    <dgm:pt modelId="{ADA86352-B1F4-48BD-9734-D66B2CDBA6B0}" type="parTrans" cxnId="{810154A5-87E4-4F11-982E-4C622252493F}">
      <dgm:prSet/>
      <dgm:spPr/>
      <dgm:t>
        <a:bodyPr/>
        <a:lstStyle/>
        <a:p>
          <a:endParaRPr lang="en-US"/>
        </a:p>
      </dgm:t>
    </dgm:pt>
    <dgm:pt modelId="{9BE5D5A9-6390-407D-BD6E-1201EB6AC47B}" type="sibTrans" cxnId="{810154A5-87E4-4F11-982E-4C622252493F}">
      <dgm:prSet/>
      <dgm:spPr/>
      <dgm:t>
        <a:bodyPr/>
        <a:lstStyle/>
        <a:p>
          <a:endParaRPr lang="en-US"/>
        </a:p>
      </dgm:t>
    </dgm:pt>
    <dgm:pt modelId="{0BDDB129-2635-471A-9205-F379EA79010A}">
      <dgm:prSet/>
      <dgm:spPr/>
      <dgm:t>
        <a:bodyPr/>
        <a:lstStyle/>
        <a:p>
          <a:r>
            <a:rPr lang="en-US"/>
            <a:t>Add</a:t>
          </a:r>
        </a:p>
      </dgm:t>
    </dgm:pt>
    <dgm:pt modelId="{B06A2C0C-648F-4F02-9C29-B2107430420C}" type="parTrans" cxnId="{309501F8-64CA-4B69-85EE-24EA141A832A}">
      <dgm:prSet/>
      <dgm:spPr/>
      <dgm:t>
        <a:bodyPr/>
        <a:lstStyle/>
        <a:p>
          <a:endParaRPr lang="en-US"/>
        </a:p>
      </dgm:t>
    </dgm:pt>
    <dgm:pt modelId="{DA485571-BC7D-4D30-8080-E21DA288A320}" type="sibTrans" cxnId="{309501F8-64CA-4B69-85EE-24EA141A832A}">
      <dgm:prSet/>
      <dgm:spPr/>
      <dgm:t>
        <a:bodyPr/>
        <a:lstStyle/>
        <a:p>
          <a:endParaRPr lang="en-US"/>
        </a:p>
      </dgm:t>
    </dgm:pt>
    <dgm:pt modelId="{E2321227-8BBE-4541-A2EB-F3B0E8B2D9BD}">
      <dgm:prSet/>
      <dgm:spPr/>
      <dgm:t>
        <a:bodyPr/>
        <a:lstStyle/>
        <a:p>
          <a:r>
            <a:rPr lang="en-US"/>
            <a:t>Add 5 additional implementation sites.</a:t>
          </a:r>
        </a:p>
      </dgm:t>
    </dgm:pt>
    <dgm:pt modelId="{2F482C5A-61ED-4A65-8CEB-C7DB824C75AF}" type="parTrans" cxnId="{749F8886-8047-4961-9DD4-2D79322E689C}">
      <dgm:prSet/>
      <dgm:spPr/>
      <dgm:t>
        <a:bodyPr/>
        <a:lstStyle/>
        <a:p>
          <a:endParaRPr lang="en-US"/>
        </a:p>
      </dgm:t>
    </dgm:pt>
    <dgm:pt modelId="{F5FC7182-6DA1-4D22-8B4C-CCD06F5712C2}" type="sibTrans" cxnId="{749F8886-8047-4961-9DD4-2D79322E689C}">
      <dgm:prSet/>
      <dgm:spPr/>
      <dgm:t>
        <a:bodyPr/>
        <a:lstStyle/>
        <a:p>
          <a:endParaRPr lang="en-US"/>
        </a:p>
      </dgm:t>
    </dgm:pt>
    <dgm:pt modelId="{A61C7CDD-C8FB-4FAC-A2E7-55EE1B748B57}" type="pres">
      <dgm:prSet presAssocID="{B7C78016-8B0D-4858-B501-5811214E226B}" presName="Name0" presStyleCnt="0">
        <dgm:presLayoutVars>
          <dgm:dir/>
          <dgm:animLvl val="lvl"/>
          <dgm:resizeHandles val="exact"/>
        </dgm:presLayoutVars>
      </dgm:prSet>
      <dgm:spPr/>
    </dgm:pt>
    <dgm:pt modelId="{D4AD7365-01B4-4963-825D-D9371BC113BE}" type="pres">
      <dgm:prSet presAssocID="{0BDDB129-2635-471A-9205-F379EA79010A}" presName="boxAndChildren" presStyleCnt="0"/>
      <dgm:spPr/>
    </dgm:pt>
    <dgm:pt modelId="{87991D05-60EB-4550-8FB4-5C456B7B8C17}" type="pres">
      <dgm:prSet presAssocID="{0BDDB129-2635-471A-9205-F379EA79010A}" presName="parentTextBox" presStyleLbl="alignNode1" presStyleIdx="0" presStyleCnt="3"/>
      <dgm:spPr/>
    </dgm:pt>
    <dgm:pt modelId="{55493B55-3E79-4B4D-81BB-3F56E87A25C9}" type="pres">
      <dgm:prSet presAssocID="{0BDDB129-2635-471A-9205-F379EA79010A}" presName="descendantBox" presStyleLbl="bgAccFollowNode1" presStyleIdx="0" presStyleCnt="3"/>
      <dgm:spPr/>
    </dgm:pt>
    <dgm:pt modelId="{00DABF15-B6F8-4966-93E3-EE4C54C1A3C7}" type="pres">
      <dgm:prSet presAssocID="{0C23ED44-50D6-4641-8214-CD2530566916}" presName="sp" presStyleCnt="0"/>
      <dgm:spPr/>
    </dgm:pt>
    <dgm:pt modelId="{574164DF-40C3-4391-B3E5-A0EC5444F5D1}" type="pres">
      <dgm:prSet presAssocID="{6EC8DBF0-0442-4C65-A375-DEA03A325FBD}" presName="arrowAndChildren" presStyleCnt="0"/>
      <dgm:spPr/>
    </dgm:pt>
    <dgm:pt modelId="{108AE2F5-8B67-40E0-8C01-E11B6FFDC7E3}" type="pres">
      <dgm:prSet presAssocID="{6EC8DBF0-0442-4C65-A375-DEA03A325FBD}" presName="parentTextArrow" presStyleLbl="node1" presStyleIdx="0" presStyleCnt="0"/>
      <dgm:spPr/>
    </dgm:pt>
    <dgm:pt modelId="{063CEB5C-C5FD-4519-8A94-F6828962F064}" type="pres">
      <dgm:prSet presAssocID="{6EC8DBF0-0442-4C65-A375-DEA03A325FBD}" presName="arrow" presStyleLbl="alignNode1" presStyleIdx="1" presStyleCnt="3"/>
      <dgm:spPr/>
    </dgm:pt>
    <dgm:pt modelId="{E763612B-3313-482C-93C5-7481B0F93A85}" type="pres">
      <dgm:prSet presAssocID="{6EC8DBF0-0442-4C65-A375-DEA03A325FBD}" presName="descendantArrow" presStyleLbl="bgAccFollowNode1" presStyleIdx="1" presStyleCnt="3"/>
      <dgm:spPr/>
    </dgm:pt>
    <dgm:pt modelId="{09F2B1E4-7F66-41B0-8155-B825B9312E98}" type="pres">
      <dgm:prSet presAssocID="{0E2A602A-94CE-44A0-893C-DC429EC671F9}" presName="sp" presStyleCnt="0"/>
      <dgm:spPr/>
    </dgm:pt>
    <dgm:pt modelId="{64266A36-F6D7-47AE-A462-91CF9BCB8DCC}" type="pres">
      <dgm:prSet presAssocID="{0FF89C43-3438-4EE0-893A-ED89A0929981}" presName="arrowAndChildren" presStyleCnt="0"/>
      <dgm:spPr/>
    </dgm:pt>
    <dgm:pt modelId="{FC469E9C-4B3C-4632-8EDF-2C039BBC80EB}" type="pres">
      <dgm:prSet presAssocID="{0FF89C43-3438-4EE0-893A-ED89A0929981}" presName="parentTextArrow" presStyleLbl="node1" presStyleIdx="0" presStyleCnt="0"/>
      <dgm:spPr/>
    </dgm:pt>
    <dgm:pt modelId="{E29DDFAA-D224-4557-AF92-9F3A7AE9D605}" type="pres">
      <dgm:prSet presAssocID="{0FF89C43-3438-4EE0-893A-ED89A0929981}" presName="arrow" presStyleLbl="alignNode1" presStyleIdx="2" presStyleCnt="3"/>
      <dgm:spPr/>
    </dgm:pt>
    <dgm:pt modelId="{5D23D131-DA5A-4784-B1D9-64FE4C383DB1}" type="pres">
      <dgm:prSet presAssocID="{0FF89C43-3438-4EE0-893A-ED89A0929981}" presName="descendantArrow" presStyleLbl="bgAccFollowNode1" presStyleIdx="2" presStyleCnt="3"/>
      <dgm:spPr/>
    </dgm:pt>
  </dgm:ptLst>
  <dgm:cxnLst>
    <dgm:cxn modelId="{69FA9612-1578-4CCD-98DA-33DFB19A7B3B}" type="presOf" srcId="{E2321227-8BBE-4541-A2EB-F3B0E8B2D9BD}" destId="{55493B55-3E79-4B4D-81BB-3F56E87A25C9}" srcOrd="0" destOrd="0" presId="urn:microsoft.com/office/officeart/2016/7/layout/VerticalDownArrowProcess"/>
    <dgm:cxn modelId="{254B2026-9511-4DC6-BCAF-16F3CE09593D}" srcId="{B7C78016-8B0D-4858-B501-5811214E226B}" destId="{6EC8DBF0-0442-4C65-A375-DEA03A325FBD}" srcOrd="1" destOrd="0" parTransId="{9DE21DB6-5979-475E-98DE-332B0EF3B861}" sibTransId="{0C23ED44-50D6-4641-8214-CD2530566916}"/>
    <dgm:cxn modelId="{2022F431-8803-47C1-99FE-8CF72E8A1CBC}" srcId="{0FF89C43-3438-4EE0-893A-ED89A0929981}" destId="{4EBF2CF3-FFFA-4B5E-8179-67727939B8E4}" srcOrd="0" destOrd="0" parTransId="{E982D58C-5CA3-44D0-BC46-1A5DCDD71C58}" sibTransId="{AFA87EE6-C4D2-487F-AF90-5F502E1EDE81}"/>
    <dgm:cxn modelId="{6189975D-9B3E-4642-BE1B-453EF888CD51}" type="presOf" srcId="{0BDDB129-2635-471A-9205-F379EA79010A}" destId="{87991D05-60EB-4550-8FB4-5C456B7B8C17}" srcOrd="0" destOrd="0" presId="urn:microsoft.com/office/officeart/2016/7/layout/VerticalDownArrowProcess"/>
    <dgm:cxn modelId="{15F8B441-9AF3-4C06-8BF7-5F4AC5B32199}" type="presOf" srcId="{6EC8DBF0-0442-4C65-A375-DEA03A325FBD}" destId="{108AE2F5-8B67-40E0-8C01-E11B6FFDC7E3}" srcOrd="0" destOrd="0" presId="urn:microsoft.com/office/officeart/2016/7/layout/VerticalDownArrowProcess"/>
    <dgm:cxn modelId="{56C0E96E-8BC6-4FCF-A12A-E166E2907CFA}" type="presOf" srcId="{6EC8DBF0-0442-4C65-A375-DEA03A325FBD}" destId="{063CEB5C-C5FD-4519-8A94-F6828962F064}" srcOrd="1" destOrd="0" presId="urn:microsoft.com/office/officeart/2016/7/layout/VerticalDownArrowProcess"/>
    <dgm:cxn modelId="{2699FB71-BB3B-4EC6-BC09-840F5C859065}" type="presOf" srcId="{B3B0BE72-B5DB-45EF-B443-39E2327AF32A}" destId="{E763612B-3313-482C-93C5-7481B0F93A85}" srcOrd="0" destOrd="0" presId="urn:microsoft.com/office/officeart/2016/7/layout/VerticalDownArrowProcess"/>
    <dgm:cxn modelId="{749F8886-8047-4961-9DD4-2D79322E689C}" srcId="{0BDDB129-2635-471A-9205-F379EA79010A}" destId="{E2321227-8BBE-4541-A2EB-F3B0E8B2D9BD}" srcOrd="0" destOrd="0" parTransId="{2F482C5A-61ED-4A65-8CEB-C7DB824C75AF}" sibTransId="{F5FC7182-6DA1-4D22-8B4C-CCD06F5712C2}"/>
    <dgm:cxn modelId="{9363C08C-C5B8-4B13-9F24-9D776FE5646E}" type="presOf" srcId="{0FF89C43-3438-4EE0-893A-ED89A0929981}" destId="{FC469E9C-4B3C-4632-8EDF-2C039BBC80EB}" srcOrd="0" destOrd="0" presId="urn:microsoft.com/office/officeart/2016/7/layout/VerticalDownArrowProcess"/>
    <dgm:cxn modelId="{268EA293-C8F5-437C-9D64-E2C04B807F4D}" type="presOf" srcId="{B7C78016-8B0D-4858-B501-5811214E226B}" destId="{A61C7CDD-C8FB-4FAC-A2E7-55EE1B748B57}" srcOrd="0" destOrd="0" presId="urn:microsoft.com/office/officeart/2016/7/layout/VerticalDownArrowProcess"/>
    <dgm:cxn modelId="{13B6E496-8E41-42B5-AB61-CA1F393A4D85}" type="presOf" srcId="{0FF89C43-3438-4EE0-893A-ED89A0929981}" destId="{E29DDFAA-D224-4557-AF92-9F3A7AE9D605}" srcOrd="1" destOrd="0" presId="urn:microsoft.com/office/officeart/2016/7/layout/VerticalDownArrowProcess"/>
    <dgm:cxn modelId="{810154A5-87E4-4F11-982E-4C622252493F}" srcId="{6EC8DBF0-0442-4C65-A375-DEA03A325FBD}" destId="{B3B0BE72-B5DB-45EF-B443-39E2327AF32A}" srcOrd="0" destOrd="0" parTransId="{ADA86352-B1F4-48BD-9734-D66B2CDBA6B0}" sibTransId="{9BE5D5A9-6390-407D-BD6E-1201EB6AC47B}"/>
    <dgm:cxn modelId="{F6605BD4-FCB5-411F-9B92-D76D76E67B76}" srcId="{B7C78016-8B0D-4858-B501-5811214E226B}" destId="{0FF89C43-3438-4EE0-893A-ED89A0929981}" srcOrd="0" destOrd="0" parTransId="{70460D08-0985-427F-AC61-D45FB957DCDC}" sibTransId="{0E2A602A-94CE-44A0-893C-DC429EC671F9}"/>
    <dgm:cxn modelId="{309501F8-64CA-4B69-85EE-24EA141A832A}" srcId="{B7C78016-8B0D-4858-B501-5811214E226B}" destId="{0BDDB129-2635-471A-9205-F379EA79010A}" srcOrd="2" destOrd="0" parTransId="{B06A2C0C-648F-4F02-9C29-B2107430420C}" sibTransId="{DA485571-BC7D-4D30-8080-E21DA288A320}"/>
    <dgm:cxn modelId="{B88248FC-BCD8-422C-B758-7643AAD89F88}" type="presOf" srcId="{4EBF2CF3-FFFA-4B5E-8179-67727939B8E4}" destId="{5D23D131-DA5A-4784-B1D9-64FE4C383DB1}" srcOrd="0" destOrd="0" presId="urn:microsoft.com/office/officeart/2016/7/layout/VerticalDownArrowProcess"/>
    <dgm:cxn modelId="{94452FA2-A719-4012-BDC6-DD01186D0685}" type="presParOf" srcId="{A61C7CDD-C8FB-4FAC-A2E7-55EE1B748B57}" destId="{D4AD7365-01B4-4963-825D-D9371BC113BE}" srcOrd="0" destOrd="0" presId="urn:microsoft.com/office/officeart/2016/7/layout/VerticalDownArrowProcess"/>
    <dgm:cxn modelId="{784E2785-C0CD-4873-8EA2-ECF43BD2B06F}" type="presParOf" srcId="{D4AD7365-01B4-4963-825D-D9371BC113BE}" destId="{87991D05-60EB-4550-8FB4-5C456B7B8C17}" srcOrd="0" destOrd="0" presId="urn:microsoft.com/office/officeart/2016/7/layout/VerticalDownArrowProcess"/>
    <dgm:cxn modelId="{23895300-2D8C-4515-B22E-1AA21074B52C}" type="presParOf" srcId="{D4AD7365-01B4-4963-825D-D9371BC113BE}" destId="{55493B55-3E79-4B4D-81BB-3F56E87A25C9}" srcOrd="1" destOrd="0" presId="urn:microsoft.com/office/officeart/2016/7/layout/VerticalDownArrowProcess"/>
    <dgm:cxn modelId="{09A64389-9CF3-4FA7-8095-CF04DB684BDF}" type="presParOf" srcId="{A61C7CDD-C8FB-4FAC-A2E7-55EE1B748B57}" destId="{00DABF15-B6F8-4966-93E3-EE4C54C1A3C7}" srcOrd="1" destOrd="0" presId="urn:microsoft.com/office/officeart/2016/7/layout/VerticalDownArrowProcess"/>
    <dgm:cxn modelId="{250F30C4-2787-47E8-93C9-8E007C52FAC4}" type="presParOf" srcId="{A61C7CDD-C8FB-4FAC-A2E7-55EE1B748B57}" destId="{574164DF-40C3-4391-B3E5-A0EC5444F5D1}" srcOrd="2" destOrd="0" presId="urn:microsoft.com/office/officeart/2016/7/layout/VerticalDownArrowProcess"/>
    <dgm:cxn modelId="{CC8FE6D1-F076-46EA-A3DE-78D1BE99A384}" type="presParOf" srcId="{574164DF-40C3-4391-B3E5-A0EC5444F5D1}" destId="{108AE2F5-8B67-40E0-8C01-E11B6FFDC7E3}" srcOrd="0" destOrd="0" presId="urn:microsoft.com/office/officeart/2016/7/layout/VerticalDownArrowProcess"/>
    <dgm:cxn modelId="{59090532-D2CC-4693-993F-1BC5B32EA852}" type="presParOf" srcId="{574164DF-40C3-4391-B3E5-A0EC5444F5D1}" destId="{063CEB5C-C5FD-4519-8A94-F6828962F064}" srcOrd="1" destOrd="0" presId="urn:microsoft.com/office/officeart/2016/7/layout/VerticalDownArrowProcess"/>
    <dgm:cxn modelId="{8D90D04F-401A-4D7F-B840-EACD74BE878A}" type="presParOf" srcId="{574164DF-40C3-4391-B3E5-A0EC5444F5D1}" destId="{E763612B-3313-482C-93C5-7481B0F93A85}" srcOrd="2" destOrd="0" presId="urn:microsoft.com/office/officeart/2016/7/layout/VerticalDownArrowProcess"/>
    <dgm:cxn modelId="{7CE80496-4469-41C2-B39B-7076DC565DB0}" type="presParOf" srcId="{A61C7CDD-C8FB-4FAC-A2E7-55EE1B748B57}" destId="{09F2B1E4-7F66-41B0-8155-B825B9312E98}" srcOrd="3" destOrd="0" presId="urn:microsoft.com/office/officeart/2016/7/layout/VerticalDownArrowProcess"/>
    <dgm:cxn modelId="{048FD210-04D7-4C1C-A2DD-D4126E06898B}" type="presParOf" srcId="{A61C7CDD-C8FB-4FAC-A2E7-55EE1B748B57}" destId="{64266A36-F6D7-47AE-A462-91CF9BCB8DCC}" srcOrd="4" destOrd="0" presId="urn:microsoft.com/office/officeart/2016/7/layout/VerticalDownArrowProcess"/>
    <dgm:cxn modelId="{702874A0-3B91-4D90-8E84-69B3DF3AC737}" type="presParOf" srcId="{64266A36-F6D7-47AE-A462-91CF9BCB8DCC}" destId="{FC469E9C-4B3C-4632-8EDF-2C039BBC80EB}" srcOrd="0" destOrd="0" presId="urn:microsoft.com/office/officeart/2016/7/layout/VerticalDownArrowProcess"/>
    <dgm:cxn modelId="{A6F07B59-6925-4CC7-842C-AF1647E7A2E3}" type="presParOf" srcId="{64266A36-F6D7-47AE-A462-91CF9BCB8DCC}" destId="{E29DDFAA-D224-4557-AF92-9F3A7AE9D605}" srcOrd="1" destOrd="0" presId="urn:microsoft.com/office/officeart/2016/7/layout/VerticalDownArrowProcess"/>
    <dgm:cxn modelId="{466BD1FF-C44A-47AF-B9E7-3DA0ECD0DF50}" type="presParOf" srcId="{64266A36-F6D7-47AE-A462-91CF9BCB8DCC}" destId="{5D23D131-DA5A-4784-B1D9-64FE4C383DB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11DE5-6D31-4297-BF04-68B5CED7843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09B5A68-1353-49DF-A446-219E5AD233CB}">
      <dgm:prSet/>
      <dgm:spPr/>
      <dgm:t>
        <a:bodyPr/>
        <a:lstStyle/>
        <a:p>
          <a:r>
            <a:rPr lang="en-US"/>
            <a:t>Brain tumors</a:t>
          </a:r>
        </a:p>
      </dgm:t>
    </dgm:pt>
    <dgm:pt modelId="{DFAD4192-638A-41FA-9EE5-3FA1C97FFE79}" type="parTrans" cxnId="{A8298E4D-0FB4-4D58-8BA6-0C2E0009A26B}">
      <dgm:prSet/>
      <dgm:spPr/>
      <dgm:t>
        <a:bodyPr/>
        <a:lstStyle/>
        <a:p>
          <a:endParaRPr lang="en-US"/>
        </a:p>
      </dgm:t>
    </dgm:pt>
    <dgm:pt modelId="{C7ABFF6A-03C1-48BC-9C52-75B49C21C66E}" type="sibTrans" cxnId="{A8298E4D-0FB4-4D58-8BA6-0C2E0009A26B}">
      <dgm:prSet/>
      <dgm:spPr/>
      <dgm:t>
        <a:bodyPr/>
        <a:lstStyle/>
        <a:p>
          <a:endParaRPr lang="en-US"/>
        </a:p>
      </dgm:t>
    </dgm:pt>
    <dgm:pt modelId="{7A9B7F90-8C91-4B5B-ACE6-4E2962230DD2}">
      <dgm:prSet/>
      <dgm:spPr/>
      <dgm:t>
        <a:bodyPr/>
        <a:lstStyle/>
        <a:p>
          <a:r>
            <a:rPr lang="en-US"/>
            <a:t>Strokes</a:t>
          </a:r>
        </a:p>
      </dgm:t>
    </dgm:pt>
    <dgm:pt modelId="{C40A182D-2D5A-4BAD-AB42-3D8F208A2769}" type="parTrans" cxnId="{7408A802-9645-46C7-AE7D-0C6475DE6A19}">
      <dgm:prSet/>
      <dgm:spPr/>
      <dgm:t>
        <a:bodyPr/>
        <a:lstStyle/>
        <a:p>
          <a:endParaRPr lang="en-US"/>
        </a:p>
      </dgm:t>
    </dgm:pt>
    <dgm:pt modelId="{454DD6D2-4FED-42F1-AF55-F789BBCD235B}" type="sibTrans" cxnId="{7408A802-9645-46C7-AE7D-0C6475DE6A19}">
      <dgm:prSet/>
      <dgm:spPr/>
      <dgm:t>
        <a:bodyPr/>
        <a:lstStyle/>
        <a:p>
          <a:endParaRPr lang="en-US"/>
        </a:p>
      </dgm:t>
    </dgm:pt>
    <dgm:pt modelId="{4C13BD9C-635A-4949-991A-95E02474D6C4}">
      <dgm:prSet/>
      <dgm:spPr/>
      <dgm:t>
        <a:bodyPr/>
        <a:lstStyle/>
        <a:p>
          <a:r>
            <a:rPr lang="en-US"/>
            <a:t>Encephalitis/infectious insults</a:t>
          </a:r>
        </a:p>
      </dgm:t>
    </dgm:pt>
    <dgm:pt modelId="{9D9D558C-62C8-4B2C-B5F0-89803CE4419D}" type="parTrans" cxnId="{E752DF65-60E2-4620-B2DC-F693DA37D819}">
      <dgm:prSet/>
      <dgm:spPr/>
      <dgm:t>
        <a:bodyPr/>
        <a:lstStyle/>
        <a:p>
          <a:endParaRPr lang="en-US"/>
        </a:p>
      </dgm:t>
    </dgm:pt>
    <dgm:pt modelId="{27D49B1C-6A08-4EB2-8913-3FEFFE5295AE}" type="sibTrans" cxnId="{E752DF65-60E2-4620-B2DC-F693DA37D819}">
      <dgm:prSet/>
      <dgm:spPr/>
      <dgm:t>
        <a:bodyPr/>
        <a:lstStyle/>
        <a:p>
          <a:endParaRPr lang="en-US"/>
        </a:p>
      </dgm:t>
    </dgm:pt>
    <dgm:pt modelId="{31D2379B-7993-4278-AA0C-8BA1B96B5528}">
      <dgm:prSet/>
      <dgm:spPr/>
      <dgm:t>
        <a:bodyPr/>
        <a:lstStyle/>
        <a:p>
          <a:r>
            <a:rPr lang="en-US"/>
            <a:t>Spina Bifida</a:t>
          </a:r>
        </a:p>
      </dgm:t>
    </dgm:pt>
    <dgm:pt modelId="{DB1259FC-4692-47DC-A784-6A328978AA6E}" type="parTrans" cxnId="{6F9EA810-ACCA-4E36-A8A7-D633213F9D55}">
      <dgm:prSet/>
      <dgm:spPr/>
      <dgm:t>
        <a:bodyPr/>
        <a:lstStyle/>
        <a:p>
          <a:endParaRPr lang="en-US"/>
        </a:p>
      </dgm:t>
    </dgm:pt>
    <dgm:pt modelId="{6EDB2FC8-795C-4D07-BBBC-FD288D735342}" type="sibTrans" cxnId="{6F9EA810-ACCA-4E36-A8A7-D633213F9D55}">
      <dgm:prSet/>
      <dgm:spPr/>
      <dgm:t>
        <a:bodyPr/>
        <a:lstStyle/>
        <a:p>
          <a:endParaRPr lang="en-US"/>
        </a:p>
      </dgm:t>
    </dgm:pt>
    <dgm:pt modelId="{6A653801-C65E-4C5C-B93D-F39D6BC1C93C}">
      <dgm:prSet/>
      <dgm:spPr/>
      <dgm:t>
        <a:bodyPr/>
        <a:lstStyle/>
        <a:p>
          <a:r>
            <a:rPr lang="en-US"/>
            <a:t>Epilepsy</a:t>
          </a:r>
        </a:p>
      </dgm:t>
    </dgm:pt>
    <dgm:pt modelId="{0C60A9B1-4342-469F-8E03-0AAFE24F521C}" type="parTrans" cxnId="{286FCAF3-3049-4F84-B329-F25659841399}">
      <dgm:prSet/>
      <dgm:spPr/>
      <dgm:t>
        <a:bodyPr/>
        <a:lstStyle/>
        <a:p>
          <a:endParaRPr lang="en-US"/>
        </a:p>
      </dgm:t>
    </dgm:pt>
    <dgm:pt modelId="{89EF5757-D335-442D-B309-E76C71D864C7}" type="sibTrans" cxnId="{286FCAF3-3049-4F84-B329-F25659841399}">
      <dgm:prSet/>
      <dgm:spPr/>
      <dgm:t>
        <a:bodyPr/>
        <a:lstStyle/>
        <a:p>
          <a:endParaRPr lang="en-US"/>
        </a:p>
      </dgm:t>
    </dgm:pt>
    <dgm:pt modelId="{2A7D1A1F-6630-4398-802E-66FB9DE5F802}">
      <dgm:prSet/>
      <dgm:spPr/>
      <dgm:t>
        <a:bodyPr/>
        <a:lstStyle/>
        <a:p>
          <a:r>
            <a:rPr lang="en-US"/>
            <a:t>Sickle Cell</a:t>
          </a:r>
        </a:p>
      </dgm:t>
    </dgm:pt>
    <dgm:pt modelId="{07441C37-CC81-4EE2-943B-E35AAF3A70FC}" type="parTrans" cxnId="{F1DAE1DB-99F4-49E9-A2BC-726CFDB587D8}">
      <dgm:prSet/>
      <dgm:spPr/>
      <dgm:t>
        <a:bodyPr/>
        <a:lstStyle/>
        <a:p>
          <a:endParaRPr lang="en-US"/>
        </a:p>
      </dgm:t>
    </dgm:pt>
    <dgm:pt modelId="{B53D84D8-C047-4B12-9F81-1D01F9A15266}" type="sibTrans" cxnId="{F1DAE1DB-99F4-49E9-A2BC-726CFDB587D8}">
      <dgm:prSet/>
      <dgm:spPr/>
      <dgm:t>
        <a:bodyPr/>
        <a:lstStyle/>
        <a:p>
          <a:endParaRPr lang="en-US"/>
        </a:p>
      </dgm:t>
    </dgm:pt>
    <dgm:pt modelId="{F9C760B7-4971-4E66-B113-1266A02693C6}" type="pres">
      <dgm:prSet presAssocID="{15B11DE5-6D31-4297-BF04-68B5CED78434}" presName="vert0" presStyleCnt="0">
        <dgm:presLayoutVars>
          <dgm:dir/>
          <dgm:animOne val="branch"/>
          <dgm:animLvl val="lvl"/>
        </dgm:presLayoutVars>
      </dgm:prSet>
      <dgm:spPr/>
    </dgm:pt>
    <dgm:pt modelId="{DC4F45F1-5A91-499F-9764-B1B1493E0C62}" type="pres">
      <dgm:prSet presAssocID="{209B5A68-1353-49DF-A446-219E5AD233CB}" presName="thickLine" presStyleLbl="alignNode1" presStyleIdx="0" presStyleCnt="6"/>
      <dgm:spPr/>
    </dgm:pt>
    <dgm:pt modelId="{9A22604F-6CEC-4D92-BB26-4BBDED3B86C5}" type="pres">
      <dgm:prSet presAssocID="{209B5A68-1353-49DF-A446-219E5AD233CB}" presName="horz1" presStyleCnt="0"/>
      <dgm:spPr/>
    </dgm:pt>
    <dgm:pt modelId="{3D6B55E7-D302-45E1-A1D7-6197E0A740FA}" type="pres">
      <dgm:prSet presAssocID="{209B5A68-1353-49DF-A446-219E5AD233CB}" presName="tx1" presStyleLbl="revTx" presStyleIdx="0" presStyleCnt="6"/>
      <dgm:spPr/>
    </dgm:pt>
    <dgm:pt modelId="{D0E81A1F-F98B-45F6-AA37-726C7B672333}" type="pres">
      <dgm:prSet presAssocID="{209B5A68-1353-49DF-A446-219E5AD233CB}" presName="vert1" presStyleCnt="0"/>
      <dgm:spPr/>
    </dgm:pt>
    <dgm:pt modelId="{036C75FA-9F99-47E9-B1B9-C66734D7E661}" type="pres">
      <dgm:prSet presAssocID="{7A9B7F90-8C91-4B5B-ACE6-4E2962230DD2}" presName="thickLine" presStyleLbl="alignNode1" presStyleIdx="1" presStyleCnt="6"/>
      <dgm:spPr/>
    </dgm:pt>
    <dgm:pt modelId="{E0B4D0B1-6D99-4D43-B54B-607D27E0FADE}" type="pres">
      <dgm:prSet presAssocID="{7A9B7F90-8C91-4B5B-ACE6-4E2962230DD2}" presName="horz1" presStyleCnt="0"/>
      <dgm:spPr/>
    </dgm:pt>
    <dgm:pt modelId="{AB1E0580-049B-49E2-934C-C70B31E61B9B}" type="pres">
      <dgm:prSet presAssocID="{7A9B7F90-8C91-4B5B-ACE6-4E2962230DD2}" presName="tx1" presStyleLbl="revTx" presStyleIdx="1" presStyleCnt="6"/>
      <dgm:spPr/>
    </dgm:pt>
    <dgm:pt modelId="{DC1E9459-0B30-46CA-81A6-949841A0375E}" type="pres">
      <dgm:prSet presAssocID="{7A9B7F90-8C91-4B5B-ACE6-4E2962230DD2}" presName="vert1" presStyleCnt="0"/>
      <dgm:spPr/>
    </dgm:pt>
    <dgm:pt modelId="{84631155-108C-4357-BA59-6BD7920AD787}" type="pres">
      <dgm:prSet presAssocID="{4C13BD9C-635A-4949-991A-95E02474D6C4}" presName="thickLine" presStyleLbl="alignNode1" presStyleIdx="2" presStyleCnt="6"/>
      <dgm:spPr/>
    </dgm:pt>
    <dgm:pt modelId="{EDE53E87-F7F8-48B0-A2DD-F40080D664F8}" type="pres">
      <dgm:prSet presAssocID="{4C13BD9C-635A-4949-991A-95E02474D6C4}" presName="horz1" presStyleCnt="0"/>
      <dgm:spPr/>
    </dgm:pt>
    <dgm:pt modelId="{A6A0E27D-3DD1-446F-971D-41360D244487}" type="pres">
      <dgm:prSet presAssocID="{4C13BD9C-635A-4949-991A-95E02474D6C4}" presName="tx1" presStyleLbl="revTx" presStyleIdx="2" presStyleCnt="6"/>
      <dgm:spPr/>
    </dgm:pt>
    <dgm:pt modelId="{B66B4C24-088B-4911-AE06-1654771AC170}" type="pres">
      <dgm:prSet presAssocID="{4C13BD9C-635A-4949-991A-95E02474D6C4}" presName="vert1" presStyleCnt="0"/>
      <dgm:spPr/>
    </dgm:pt>
    <dgm:pt modelId="{3DBD8BC0-DA2C-47E3-857B-DF0BBB5D1830}" type="pres">
      <dgm:prSet presAssocID="{31D2379B-7993-4278-AA0C-8BA1B96B5528}" presName="thickLine" presStyleLbl="alignNode1" presStyleIdx="3" presStyleCnt="6"/>
      <dgm:spPr/>
    </dgm:pt>
    <dgm:pt modelId="{0606444A-3AED-416D-9540-52388605DA8E}" type="pres">
      <dgm:prSet presAssocID="{31D2379B-7993-4278-AA0C-8BA1B96B5528}" presName="horz1" presStyleCnt="0"/>
      <dgm:spPr/>
    </dgm:pt>
    <dgm:pt modelId="{E88C4D49-570B-4C29-A255-A594F9F6E2DD}" type="pres">
      <dgm:prSet presAssocID="{31D2379B-7993-4278-AA0C-8BA1B96B5528}" presName="tx1" presStyleLbl="revTx" presStyleIdx="3" presStyleCnt="6"/>
      <dgm:spPr/>
    </dgm:pt>
    <dgm:pt modelId="{051139C4-6023-4B43-96EF-ACCCEB4596F3}" type="pres">
      <dgm:prSet presAssocID="{31D2379B-7993-4278-AA0C-8BA1B96B5528}" presName="vert1" presStyleCnt="0"/>
      <dgm:spPr/>
    </dgm:pt>
    <dgm:pt modelId="{38B5EE0F-87BE-4B37-9C63-365B8819535E}" type="pres">
      <dgm:prSet presAssocID="{6A653801-C65E-4C5C-B93D-F39D6BC1C93C}" presName="thickLine" presStyleLbl="alignNode1" presStyleIdx="4" presStyleCnt="6"/>
      <dgm:spPr/>
    </dgm:pt>
    <dgm:pt modelId="{ADD0B598-0681-4524-BBE4-DA127AA368A7}" type="pres">
      <dgm:prSet presAssocID="{6A653801-C65E-4C5C-B93D-F39D6BC1C93C}" presName="horz1" presStyleCnt="0"/>
      <dgm:spPr/>
    </dgm:pt>
    <dgm:pt modelId="{755F0619-F0BA-4DCB-A0D3-8298E41F69C5}" type="pres">
      <dgm:prSet presAssocID="{6A653801-C65E-4C5C-B93D-F39D6BC1C93C}" presName="tx1" presStyleLbl="revTx" presStyleIdx="4" presStyleCnt="6"/>
      <dgm:spPr/>
    </dgm:pt>
    <dgm:pt modelId="{4C0B72A4-7F46-431D-B07A-4F62DD507422}" type="pres">
      <dgm:prSet presAssocID="{6A653801-C65E-4C5C-B93D-F39D6BC1C93C}" presName="vert1" presStyleCnt="0"/>
      <dgm:spPr/>
    </dgm:pt>
    <dgm:pt modelId="{6BCBD179-2278-42C9-BD52-2347EB23EBEB}" type="pres">
      <dgm:prSet presAssocID="{2A7D1A1F-6630-4398-802E-66FB9DE5F802}" presName="thickLine" presStyleLbl="alignNode1" presStyleIdx="5" presStyleCnt="6"/>
      <dgm:spPr/>
    </dgm:pt>
    <dgm:pt modelId="{6C325082-5522-456C-B609-7E6CC6BF23DA}" type="pres">
      <dgm:prSet presAssocID="{2A7D1A1F-6630-4398-802E-66FB9DE5F802}" presName="horz1" presStyleCnt="0"/>
      <dgm:spPr/>
    </dgm:pt>
    <dgm:pt modelId="{3535F00B-065C-404E-A10D-E8D192213758}" type="pres">
      <dgm:prSet presAssocID="{2A7D1A1F-6630-4398-802E-66FB9DE5F802}" presName="tx1" presStyleLbl="revTx" presStyleIdx="5" presStyleCnt="6"/>
      <dgm:spPr/>
    </dgm:pt>
    <dgm:pt modelId="{1D4C3D87-E7EB-49A7-8C5C-F7029BF317E0}" type="pres">
      <dgm:prSet presAssocID="{2A7D1A1F-6630-4398-802E-66FB9DE5F802}" presName="vert1" presStyleCnt="0"/>
      <dgm:spPr/>
    </dgm:pt>
  </dgm:ptLst>
  <dgm:cxnLst>
    <dgm:cxn modelId="{7408A802-9645-46C7-AE7D-0C6475DE6A19}" srcId="{15B11DE5-6D31-4297-BF04-68B5CED78434}" destId="{7A9B7F90-8C91-4B5B-ACE6-4E2962230DD2}" srcOrd="1" destOrd="0" parTransId="{C40A182D-2D5A-4BAD-AB42-3D8F208A2769}" sibTransId="{454DD6D2-4FED-42F1-AF55-F789BBCD235B}"/>
    <dgm:cxn modelId="{6F9EA810-ACCA-4E36-A8A7-D633213F9D55}" srcId="{15B11DE5-6D31-4297-BF04-68B5CED78434}" destId="{31D2379B-7993-4278-AA0C-8BA1B96B5528}" srcOrd="3" destOrd="0" parTransId="{DB1259FC-4692-47DC-A784-6A328978AA6E}" sibTransId="{6EDB2FC8-795C-4D07-BBBC-FD288D735342}"/>
    <dgm:cxn modelId="{E752DF65-60E2-4620-B2DC-F693DA37D819}" srcId="{15B11DE5-6D31-4297-BF04-68B5CED78434}" destId="{4C13BD9C-635A-4949-991A-95E02474D6C4}" srcOrd="2" destOrd="0" parTransId="{9D9D558C-62C8-4B2C-B5F0-89803CE4419D}" sibTransId="{27D49B1C-6A08-4EB2-8913-3FEFFE5295AE}"/>
    <dgm:cxn modelId="{A8298E4D-0FB4-4D58-8BA6-0C2E0009A26B}" srcId="{15B11DE5-6D31-4297-BF04-68B5CED78434}" destId="{209B5A68-1353-49DF-A446-219E5AD233CB}" srcOrd="0" destOrd="0" parTransId="{DFAD4192-638A-41FA-9EE5-3FA1C97FFE79}" sibTransId="{C7ABFF6A-03C1-48BC-9C52-75B49C21C66E}"/>
    <dgm:cxn modelId="{C5800659-6E81-489C-BB05-4786B64ADABD}" type="presOf" srcId="{7A9B7F90-8C91-4B5B-ACE6-4E2962230DD2}" destId="{AB1E0580-049B-49E2-934C-C70B31E61B9B}" srcOrd="0" destOrd="0" presId="urn:microsoft.com/office/officeart/2008/layout/LinedList"/>
    <dgm:cxn modelId="{17AE8297-0C65-46A3-927A-177FFDB57F9F}" type="presOf" srcId="{2A7D1A1F-6630-4398-802E-66FB9DE5F802}" destId="{3535F00B-065C-404E-A10D-E8D192213758}" srcOrd="0" destOrd="0" presId="urn:microsoft.com/office/officeart/2008/layout/LinedList"/>
    <dgm:cxn modelId="{9B428F98-70AC-4F62-8987-7228C8028811}" type="presOf" srcId="{6A653801-C65E-4C5C-B93D-F39D6BC1C93C}" destId="{755F0619-F0BA-4DCB-A0D3-8298E41F69C5}" srcOrd="0" destOrd="0" presId="urn:microsoft.com/office/officeart/2008/layout/LinedList"/>
    <dgm:cxn modelId="{CEDEBAB9-A96E-4424-8C6D-6905A43A4D3A}" type="presOf" srcId="{4C13BD9C-635A-4949-991A-95E02474D6C4}" destId="{A6A0E27D-3DD1-446F-971D-41360D244487}" srcOrd="0" destOrd="0" presId="urn:microsoft.com/office/officeart/2008/layout/LinedList"/>
    <dgm:cxn modelId="{865669D9-96A3-44D3-A56F-EA3E4C3DA2F5}" type="presOf" srcId="{15B11DE5-6D31-4297-BF04-68B5CED78434}" destId="{F9C760B7-4971-4E66-B113-1266A02693C6}" srcOrd="0" destOrd="0" presId="urn:microsoft.com/office/officeart/2008/layout/LinedList"/>
    <dgm:cxn modelId="{F1DAE1DB-99F4-49E9-A2BC-726CFDB587D8}" srcId="{15B11DE5-6D31-4297-BF04-68B5CED78434}" destId="{2A7D1A1F-6630-4398-802E-66FB9DE5F802}" srcOrd="5" destOrd="0" parTransId="{07441C37-CC81-4EE2-943B-E35AAF3A70FC}" sibTransId="{B53D84D8-C047-4B12-9F81-1D01F9A15266}"/>
    <dgm:cxn modelId="{286FCAF3-3049-4F84-B329-F25659841399}" srcId="{15B11DE5-6D31-4297-BF04-68B5CED78434}" destId="{6A653801-C65E-4C5C-B93D-F39D6BC1C93C}" srcOrd="4" destOrd="0" parTransId="{0C60A9B1-4342-469F-8E03-0AAFE24F521C}" sibTransId="{89EF5757-D335-442D-B309-E76C71D864C7}"/>
    <dgm:cxn modelId="{4B26A2F6-1840-4524-9729-008A3DCA7BAB}" type="presOf" srcId="{209B5A68-1353-49DF-A446-219E5AD233CB}" destId="{3D6B55E7-D302-45E1-A1D7-6197E0A740FA}" srcOrd="0" destOrd="0" presId="urn:microsoft.com/office/officeart/2008/layout/LinedList"/>
    <dgm:cxn modelId="{B19D0DF7-2629-4ED9-B34A-828C91FA13F1}" type="presOf" srcId="{31D2379B-7993-4278-AA0C-8BA1B96B5528}" destId="{E88C4D49-570B-4C29-A255-A594F9F6E2DD}" srcOrd="0" destOrd="0" presId="urn:microsoft.com/office/officeart/2008/layout/LinedList"/>
    <dgm:cxn modelId="{0148AFEC-99A1-4079-B0E3-6C7C81C2E5A4}" type="presParOf" srcId="{F9C760B7-4971-4E66-B113-1266A02693C6}" destId="{DC4F45F1-5A91-499F-9764-B1B1493E0C62}" srcOrd="0" destOrd="0" presId="urn:microsoft.com/office/officeart/2008/layout/LinedList"/>
    <dgm:cxn modelId="{11283A2F-55AF-4E45-9429-F6FC7C7B3C4C}" type="presParOf" srcId="{F9C760B7-4971-4E66-B113-1266A02693C6}" destId="{9A22604F-6CEC-4D92-BB26-4BBDED3B86C5}" srcOrd="1" destOrd="0" presId="urn:microsoft.com/office/officeart/2008/layout/LinedList"/>
    <dgm:cxn modelId="{0A242664-F690-41F5-85A4-13811E160F9C}" type="presParOf" srcId="{9A22604F-6CEC-4D92-BB26-4BBDED3B86C5}" destId="{3D6B55E7-D302-45E1-A1D7-6197E0A740FA}" srcOrd="0" destOrd="0" presId="urn:microsoft.com/office/officeart/2008/layout/LinedList"/>
    <dgm:cxn modelId="{C94DC4DF-8DE4-44BD-B14E-36D506CEFAB8}" type="presParOf" srcId="{9A22604F-6CEC-4D92-BB26-4BBDED3B86C5}" destId="{D0E81A1F-F98B-45F6-AA37-726C7B672333}" srcOrd="1" destOrd="0" presId="urn:microsoft.com/office/officeart/2008/layout/LinedList"/>
    <dgm:cxn modelId="{4F47FACB-0C0D-46CF-88D6-55A26B7833EF}" type="presParOf" srcId="{F9C760B7-4971-4E66-B113-1266A02693C6}" destId="{036C75FA-9F99-47E9-B1B9-C66734D7E661}" srcOrd="2" destOrd="0" presId="urn:microsoft.com/office/officeart/2008/layout/LinedList"/>
    <dgm:cxn modelId="{4A0CE2BA-9C03-43B6-BBF5-95CECD74F10F}" type="presParOf" srcId="{F9C760B7-4971-4E66-B113-1266A02693C6}" destId="{E0B4D0B1-6D99-4D43-B54B-607D27E0FADE}" srcOrd="3" destOrd="0" presId="urn:microsoft.com/office/officeart/2008/layout/LinedList"/>
    <dgm:cxn modelId="{C9169C82-6CCC-4BD4-A188-3487DB9533D6}" type="presParOf" srcId="{E0B4D0B1-6D99-4D43-B54B-607D27E0FADE}" destId="{AB1E0580-049B-49E2-934C-C70B31E61B9B}" srcOrd="0" destOrd="0" presId="urn:microsoft.com/office/officeart/2008/layout/LinedList"/>
    <dgm:cxn modelId="{8402E9BB-FC5A-4D37-9F2B-410D2A0D49EC}" type="presParOf" srcId="{E0B4D0B1-6D99-4D43-B54B-607D27E0FADE}" destId="{DC1E9459-0B30-46CA-81A6-949841A0375E}" srcOrd="1" destOrd="0" presId="urn:microsoft.com/office/officeart/2008/layout/LinedList"/>
    <dgm:cxn modelId="{77715F7C-04D8-45C5-9297-CC3B58E1FE35}" type="presParOf" srcId="{F9C760B7-4971-4E66-B113-1266A02693C6}" destId="{84631155-108C-4357-BA59-6BD7920AD787}" srcOrd="4" destOrd="0" presId="urn:microsoft.com/office/officeart/2008/layout/LinedList"/>
    <dgm:cxn modelId="{97B639E8-67BA-4527-8B5A-943AB6DC01AE}" type="presParOf" srcId="{F9C760B7-4971-4E66-B113-1266A02693C6}" destId="{EDE53E87-F7F8-48B0-A2DD-F40080D664F8}" srcOrd="5" destOrd="0" presId="urn:microsoft.com/office/officeart/2008/layout/LinedList"/>
    <dgm:cxn modelId="{2DFD468E-FD0B-4F66-A657-4EF1F9E5FBA3}" type="presParOf" srcId="{EDE53E87-F7F8-48B0-A2DD-F40080D664F8}" destId="{A6A0E27D-3DD1-446F-971D-41360D244487}" srcOrd="0" destOrd="0" presId="urn:microsoft.com/office/officeart/2008/layout/LinedList"/>
    <dgm:cxn modelId="{6EF561B4-BA45-4FB8-8E7E-DAB81D02FA5E}" type="presParOf" srcId="{EDE53E87-F7F8-48B0-A2DD-F40080D664F8}" destId="{B66B4C24-088B-4911-AE06-1654771AC170}" srcOrd="1" destOrd="0" presId="urn:microsoft.com/office/officeart/2008/layout/LinedList"/>
    <dgm:cxn modelId="{F7AEECBA-223A-4E1D-82F3-2123CACBD075}" type="presParOf" srcId="{F9C760B7-4971-4E66-B113-1266A02693C6}" destId="{3DBD8BC0-DA2C-47E3-857B-DF0BBB5D1830}" srcOrd="6" destOrd="0" presId="urn:microsoft.com/office/officeart/2008/layout/LinedList"/>
    <dgm:cxn modelId="{C8845208-B9AB-45AD-BFB7-4921917A227C}" type="presParOf" srcId="{F9C760B7-4971-4E66-B113-1266A02693C6}" destId="{0606444A-3AED-416D-9540-52388605DA8E}" srcOrd="7" destOrd="0" presId="urn:microsoft.com/office/officeart/2008/layout/LinedList"/>
    <dgm:cxn modelId="{BD5E622C-2F31-4D0E-84E7-EF87D6467AEC}" type="presParOf" srcId="{0606444A-3AED-416D-9540-52388605DA8E}" destId="{E88C4D49-570B-4C29-A255-A594F9F6E2DD}" srcOrd="0" destOrd="0" presId="urn:microsoft.com/office/officeart/2008/layout/LinedList"/>
    <dgm:cxn modelId="{56769ADF-07A0-4F12-8024-C9CBED4928A8}" type="presParOf" srcId="{0606444A-3AED-416D-9540-52388605DA8E}" destId="{051139C4-6023-4B43-96EF-ACCCEB4596F3}" srcOrd="1" destOrd="0" presId="urn:microsoft.com/office/officeart/2008/layout/LinedList"/>
    <dgm:cxn modelId="{DFFE28DB-BE8C-4DBF-A4FE-3CB5DA130453}" type="presParOf" srcId="{F9C760B7-4971-4E66-B113-1266A02693C6}" destId="{38B5EE0F-87BE-4B37-9C63-365B8819535E}" srcOrd="8" destOrd="0" presId="urn:microsoft.com/office/officeart/2008/layout/LinedList"/>
    <dgm:cxn modelId="{F1EF3DFB-A61B-4392-B886-3DFAADDC491F}" type="presParOf" srcId="{F9C760B7-4971-4E66-B113-1266A02693C6}" destId="{ADD0B598-0681-4524-BBE4-DA127AA368A7}" srcOrd="9" destOrd="0" presId="urn:microsoft.com/office/officeart/2008/layout/LinedList"/>
    <dgm:cxn modelId="{8C71160C-C93E-4CDF-A48C-BA0C292ACB20}" type="presParOf" srcId="{ADD0B598-0681-4524-BBE4-DA127AA368A7}" destId="{755F0619-F0BA-4DCB-A0D3-8298E41F69C5}" srcOrd="0" destOrd="0" presId="urn:microsoft.com/office/officeart/2008/layout/LinedList"/>
    <dgm:cxn modelId="{F989A0A9-D038-40C2-B14A-9C8E58F67ACA}" type="presParOf" srcId="{ADD0B598-0681-4524-BBE4-DA127AA368A7}" destId="{4C0B72A4-7F46-431D-B07A-4F62DD507422}" srcOrd="1" destOrd="0" presId="urn:microsoft.com/office/officeart/2008/layout/LinedList"/>
    <dgm:cxn modelId="{72AFB6CD-BF5B-491C-BFA7-A2A8F6ECEA81}" type="presParOf" srcId="{F9C760B7-4971-4E66-B113-1266A02693C6}" destId="{6BCBD179-2278-42C9-BD52-2347EB23EBEB}" srcOrd="10" destOrd="0" presId="urn:microsoft.com/office/officeart/2008/layout/LinedList"/>
    <dgm:cxn modelId="{D1EE5640-AB07-4C06-A854-1FAA8FF032BF}" type="presParOf" srcId="{F9C760B7-4971-4E66-B113-1266A02693C6}" destId="{6C325082-5522-456C-B609-7E6CC6BF23DA}" srcOrd="11" destOrd="0" presId="urn:microsoft.com/office/officeart/2008/layout/LinedList"/>
    <dgm:cxn modelId="{07D89373-3B64-4849-B99C-E5DFDA1CB69E}" type="presParOf" srcId="{6C325082-5522-456C-B609-7E6CC6BF23DA}" destId="{3535F00B-065C-404E-A10D-E8D192213758}" srcOrd="0" destOrd="0" presId="urn:microsoft.com/office/officeart/2008/layout/LinedList"/>
    <dgm:cxn modelId="{B3BAEEC9-CEBA-476A-B49D-EE9B901DE6B5}" type="presParOf" srcId="{6C325082-5522-456C-B609-7E6CC6BF23DA}" destId="{1D4C3D87-E7EB-49A7-8C5C-F7029BF317E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6FF6F-7638-9D4D-A1C0-47390DF9A0B1}">
      <dsp:nvSpPr>
        <dsp:cNvPr id="0" name=""/>
        <dsp:cNvSpPr/>
      </dsp:nvSpPr>
      <dsp:spPr>
        <a:xfrm>
          <a:off x="1159240" y="1589"/>
          <a:ext cx="4636960" cy="16295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0" tIns="413902" rIns="89970" bIns="4139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rationale for Family Problem Solving Treatment with ABI.</a:t>
          </a:r>
        </a:p>
      </dsp:txBody>
      <dsp:txXfrm>
        <a:off x="1159240" y="1589"/>
        <a:ext cx="4636960" cy="1629533"/>
      </dsp:txXfrm>
    </dsp:sp>
    <dsp:sp modelId="{A57D6011-CD08-EB42-B268-C8D1B814D8BB}">
      <dsp:nvSpPr>
        <dsp:cNvPr id="0" name=""/>
        <dsp:cNvSpPr/>
      </dsp:nvSpPr>
      <dsp:spPr>
        <a:xfrm>
          <a:off x="0" y="1589"/>
          <a:ext cx="1159240" cy="16295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3" tIns="160962" rIns="61343" bIns="16096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Describe</a:t>
          </a:r>
        </a:p>
      </dsp:txBody>
      <dsp:txXfrm>
        <a:off x="0" y="1589"/>
        <a:ext cx="1159240" cy="1629533"/>
      </dsp:txXfrm>
    </dsp:sp>
    <dsp:sp modelId="{05F0C8E4-26A0-3044-B3E3-AC55975761D2}">
      <dsp:nvSpPr>
        <dsp:cNvPr id="0" name=""/>
        <dsp:cNvSpPr/>
      </dsp:nvSpPr>
      <dsp:spPr>
        <a:xfrm>
          <a:off x="1159240" y="1728895"/>
          <a:ext cx="4636960" cy="1629533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0" tIns="413902" rIns="89970" bIns="4139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Evidence supporting its efficacy and identify who is most likely to benefit.</a:t>
          </a:r>
        </a:p>
      </dsp:txBody>
      <dsp:txXfrm>
        <a:off x="1159240" y="1728895"/>
        <a:ext cx="4636960" cy="1629533"/>
      </dsp:txXfrm>
    </dsp:sp>
    <dsp:sp modelId="{044B8571-2322-D54A-AACA-01D7B44C264C}">
      <dsp:nvSpPr>
        <dsp:cNvPr id="0" name=""/>
        <dsp:cNvSpPr/>
      </dsp:nvSpPr>
      <dsp:spPr>
        <a:xfrm>
          <a:off x="0" y="1728895"/>
          <a:ext cx="1159240" cy="1629533"/>
        </a:xfrm>
        <a:prstGeom prst="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079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3" tIns="160962" rIns="61343" bIns="16096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Review</a:t>
          </a:r>
        </a:p>
      </dsp:txBody>
      <dsp:txXfrm>
        <a:off x="0" y="1728895"/>
        <a:ext cx="1159240" cy="1629533"/>
      </dsp:txXfrm>
    </dsp:sp>
    <dsp:sp modelId="{F223C041-826B-B841-9E8C-4B96C97BD314}">
      <dsp:nvSpPr>
        <dsp:cNvPr id="0" name=""/>
        <dsp:cNvSpPr/>
      </dsp:nvSpPr>
      <dsp:spPr>
        <a:xfrm>
          <a:off x="1159240" y="3456200"/>
          <a:ext cx="4636960" cy="1629533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0" tIns="413902" rIns="89970" bIns="41390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current implementation project and its progress to date.</a:t>
          </a:r>
        </a:p>
      </dsp:txBody>
      <dsp:txXfrm>
        <a:off x="1159240" y="3456200"/>
        <a:ext cx="4636960" cy="1629533"/>
      </dsp:txXfrm>
    </dsp:sp>
    <dsp:sp modelId="{BEEC2CEF-D84A-2B40-99D4-FD9E4D54D76E}">
      <dsp:nvSpPr>
        <dsp:cNvPr id="0" name=""/>
        <dsp:cNvSpPr/>
      </dsp:nvSpPr>
      <dsp:spPr>
        <a:xfrm>
          <a:off x="0" y="3456200"/>
          <a:ext cx="1159240" cy="1629533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079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343" tIns="160962" rIns="61343" bIns="16096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Describe</a:t>
          </a:r>
        </a:p>
      </dsp:txBody>
      <dsp:txXfrm>
        <a:off x="0" y="3456200"/>
        <a:ext cx="1159240" cy="1629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76746-C574-4BAC-A78C-CBEF0EBF1A84}">
      <dsp:nvSpPr>
        <dsp:cNvPr id="0" name=""/>
        <dsp:cNvSpPr/>
      </dsp:nvSpPr>
      <dsp:spPr>
        <a:xfrm>
          <a:off x="3751912" y="1315"/>
          <a:ext cx="1425770" cy="926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Child’s behavioral, emotional, &amp; cognitive problems </a:t>
          </a:r>
        </a:p>
      </dsp:txBody>
      <dsp:txXfrm>
        <a:off x="3797152" y="46555"/>
        <a:ext cx="1335290" cy="836270"/>
      </dsp:txXfrm>
    </dsp:sp>
    <dsp:sp modelId="{2EEC2AED-142A-4293-BEAA-CC1CCCA9425A}">
      <dsp:nvSpPr>
        <dsp:cNvPr id="0" name=""/>
        <dsp:cNvSpPr/>
      </dsp:nvSpPr>
      <dsp:spPr>
        <a:xfrm>
          <a:off x="2280465" y="464690"/>
          <a:ext cx="4368665" cy="4368665"/>
        </a:xfrm>
        <a:custGeom>
          <a:avLst/>
          <a:gdLst/>
          <a:ahLst/>
          <a:cxnLst/>
          <a:rect l="0" t="0" r="0" b="0"/>
          <a:pathLst>
            <a:path>
              <a:moveTo>
                <a:pt x="2906339" y="122776"/>
              </a:moveTo>
              <a:arcTo wR="2184332" hR="2184332" stAng="17358089" swAng="150217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CB9C2-0A34-49C7-9C27-83ACFA1A4653}">
      <dsp:nvSpPr>
        <dsp:cNvPr id="0" name=""/>
        <dsp:cNvSpPr/>
      </dsp:nvSpPr>
      <dsp:spPr>
        <a:xfrm>
          <a:off x="5643600" y="1093481"/>
          <a:ext cx="1425770" cy="926750"/>
        </a:xfrm>
        <a:prstGeom prst="roundRect">
          <a:avLst/>
        </a:prstGeom>
        <a:solidFill>
          <a:schemeClr val="accent5">
            <a:hueOff val="471357"/>
            <a:satOff val="-2254"/>
            <a:lumOff val="2471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Role changes</a:t>
          </a:r>
        </a:p>
      </dsp:txBody>
      <dsp:txXfrm>
        <a:off x="5688840" y="1138721"/>
        <a:ext cx="1335290" cy="836270"/>
      </dsp:txXfrm>
    </dsp:sp>
    <dsp:sp modelId="{CF5F4FFE-3B4A-4069-9459-9372C525D3ED}">
      <dsp:nvSpPr>
        <dsp:cNvPr id="0" name=""/>
        <dsp:cNvSpPr/>
      </dsp:nvSpPr>
      <dsp:spPr>
        <a:xfrm>
          <a:off x="2280465" y="464690"/>
          <a:ext cx="4368665" cy="4368665"/>
        </a:xfrm>
        <a:custGeom>
          <a:avLst/>
          <a:gdLst/>
          <a:ahLst/>
          <a:cxnLst/>
          <a:rect l="0" t="0" r="0" b="0"/>
          <a:pathLst>
            <a:path>
              <a:moveTo>
                <a:pt x="4279790" y="1567595"/>
              </a:moveTo>
              <a:arcTo wR="2184332" hR="2184332" stAng="20615985" swAng="1968031"/>
            </a:path>
          </a:pathLst>
        </a:custGeom>
        <a:noFill/>
        <a:ln w="9525" cap="flat" cmpd="sng" algn="ctr">
          <a:solidFill>
            <a:schemeClr val="accent5">
              <a:hueOff val="471357"/>
              <a:satOff val="-2254"/>
              <a:lumOff val="2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315E2-14E6-48D9-9096-CAF75A7DC054}">
      <dsp:nvSpPr>
        <dsp:cNvPr id="0" name=""/>
        <dsp:cNvSpPr/>
      </dsp:nvSpPr>
      <dsp:spPr>
        <a:xfrm>
          <a:off x="5643600" y="3277813"/>
          <a:ext cx="1425770" cy="926750"/>
        </a:xfrm>
        <a:prstGeom prst="roundRect">
          <a:avLst/>
        </a:prstGeom>
        <a:solidFill>
          <a:schemeClr val="accent5">
            <a:hueOff val="942713"/>
            <a:satOff val="-4508"/>
            <a:lumOff val="4941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Financial stress</a:t>
          </a:r>
        </a:p>
      </dsp:txBody>
      <dsp:txXfrm>
        <a:off x="5688840" y="3323053"/>
        <a:ext cx="1335290" cy="836270"/>
      </dsp:txXfrm>
    </dsp:sp>
    <dsp:sp modelId="{0E5CCB70-7809-440D-9CC2-6E8FB8441524}">
      <dsp:nvSpPr>
        <dsp:cNvPr id="0" name=""/>
        <dsp:cNvSpPr/>
      </dsp:nvSpPr>
      <dsp:spPr>
        <a:xfrm>
          <a:off x="2280465" y="464690"/>
          <a:ext cx="4368665" cy="4368665"/>
        </a:xfrm>
        <a:custGeom>
          <a:avLst/>
          <a:gdLst/>
          <a:ahLst/>
          <a:cxnLst/>
          <a:rect l="0" t="0" r="0" b="0"/>
          <a:pathLst>
            <a:path>
              <a:moveTo>
                <a:pt x="3710932" y="3746638"/>
              </a:moveTo>
              <a:arcTo wR="2184332" hR="2184332" stAng="2739737" swAng="1502174"/>
            </a:path>
          </a:pathLst>
        </a:custGeom>
        <a:noFill/>
        <a:ln w="9525" cap="flat" cmpd="sng" algn="ctr">
          <a:solidFill>
            <a:schemeClr val="accent5">
              <a:hueOff val="942713"/>
              <a:satOff val="-4508"/>
              <a:lumOff val="4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F1F6A-7741-4493-A795-15678F32DF7F}">
      <dsp:nvSpPr>
        <dsp:cNvPr id="0" name=""/>
        <dsp:cNvSpPr/>
      </dsp:nvSpPr>
      <dsp:spPr>
        <a:xfrm>
          <a:off x="3751912" y="4369980"/>
          <a:ext cx="1425770" cy="926750"/>
        </a:xfrm>
        <a:prstGeom prst="roundRect">
          <a:avLst/>
        </a:prstGeom>
        <a:solidFill>
          <a:schemeClr val="accent5">
            <a:hueOff val="1414070"/>
            <a:satOff val="-6762"/>
            <a:lumOff val="7412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Parental distress</a:t>
          </a:r>
        </a:p>
      </dsp:txBody>
      <dsp:txXfrm>
        <a:off x="3797152" y="4415220"/>
        <a:ext cx="1335290" cy="836270"/>
      </dsp:txXfrm>
    </dsp:sp>
    <dsp:sp modelId="{4A6D2C26-5424-4E11-BD2E-411E2D122389}">
      <dsp:nvSpPr>
        <dsp:cNvPr id="0" name=""/>
        <dsp:cNvSpPr/>
      </dsp:nvSpPr>
      <dsp:spPr>
        <a:xfrm>
          <a:off x="2280465" y="464690"/>
          <a:ext cx="4368665" cy="4368665"/>
        </a:xfrm>
        <a:custGeom>
          <a:avLst/>
          <a:gdLst/>
          <a:ahLst/>
          <a:cxnLst/>
          <a:rect l="0" t="0" r="0" b="0"/>
          <a:pathLst>
            <a:path>
              <a:moveTo>
                <a:pt x="1462325" y="4245888"/>
              </a:moveTo>
              <a:arcTo wR="2184332" hR="2184332" stAng="6558089" swAng="1502174"/>
            </a:path>
          </a:pathLst>
        </a:custGeom>
        <a:noFill/>
        <a:ln w="9525" cap="flat" cmpd="sng" algn="ctr">
          <a:solidFill>
            <a:schemeClr val="accent5">
              <a:hueOff val="1414070"/>
              <a:satOff val="-6762"/>
              <a:lumOff val="7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6E2D0-A594-43DB-A0DA-C0357C49F5DD}">
      <dsp:nvSpPr>
        <dsp:cNvPr id="0" name=""/>
        <dsp:cNvSpPr/>
      </dsp:nvSpPr>
      <dsp:spPr>
        <a:xfrm>
          <a:off x="1860225" y="3277813"/>
          <a:ext cx="1425770" cy="926750"/>
        </a:xfrm>
        <a:prstGeom prst="roundRect">
          <a:avLst/>
        </a:prstGeom>
        <a:solidFill>
          <a:schemeClr val="accent5">
            <a:hueOff val="1885427"/>
            <a:satOff val="-9016"/>
            <a:lumOff val="9882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Marriage problems</a:t>
          </a:r>
        </a:p>
      </dsp:txBody>
      <dsp:txXfrm>
        <a:off x="1905465" y="3323053"/>
        <a:ext cx="1335290" cy="836270"/>
      </dsp:txXfrm>
    </dsp:sp>
    <dsp:sp modelId="{0DD5933B-3461-44DB-823E-0AB4C858683D}">
      <dsp:nvSpPr>
        <dsp:cNvPr id="0" name=""/>
        <dsp:cNvSpPr/>
      </dsp:nvSpPr>
      <dsp:spPr>
        <a:xfrm>
          <a:off x="2280465" y="464690"/>
          <a:ext cx="4368665" cy="4368665"/>
        </a:xfrm>
        <a:custGeom>
          <a:avLst/>
          <a:gdLst/>
          <a:ahLst/>
          <a:cxnLst/>
          <a:rect l="0" t="0" r="0" b="0"/>
          <a:pathLst>
            <a:path>
              <a:moveTo>
                <a:pt x="88874" y="2801069"/>
              </a:moveTo>
              <a:arcTo wR="2184332" hR="2184332" stAng="9815985" swAng="1968031"/>
            </a:path>
          </a:pathLst>
        </a:custGeom>
        <a:noFill/>
        <a:ln w="9525" cap="flat" cmpd="sng" algn="ctr">
          <a:solidFill>
            <a:schemeClr val="accent5">
              <a:hueOff val="1885427"/>
              <a:satOff val="-9016"/>
              <a:lumOff val="9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766BB-79C8-427D-BFE2-369E7A6551D6}">
      <dsp:nvSpPr>
        <dsp:cNvPr id="0" name=""/>
        <dsp:cNvSpPr/>
      </dsp:nvSpPr>
      <dsp:spPr>
        <a:xfrm>
          <a:off x="1860225" y="1093481"/>
          <a:ext cx="1425770" cy="926750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Uncertainty regarding child’s future</a:t>
          </a:r>
        </a:p>
      </dsp:txBody>
      <dsp:txXfrm>
        <a:off x="1905465" y="1138721"/>
        <a:ext cx="1335290" cy="836270"/>
      </dsp:txXfrm>
    </dsp:sp>
    <dsp:sp modelId="{15FE9066-6065-4451-8F54-5D74F774CE79}">
      <dsp:nvSpPr>
        <dsp:cNvPr id="0" name=""/>
        <dsp:cNvSpPr/>
      </dsp:nvSpPr>
      <dsp:spPr>
        <a:xfrm>
          <a:off x="2280465" y="464690"/>
          <a:ext cx="4368665" cy="4368665"/>
        </a:xfrm>
        <a:custGeom>
          <a:avLst/>
          <a:gdLst/>
          <a:ahLst/>
          <a:cxnLst/>
          <a:rect l="0" t="0" r="0" b="0"/>
          <a:pathLst>
            <a:path>
              <a:moveTo>
                <a:pt x="657732" y="622026"/>
              </a:moveTo>
              <a:arcTo wR="2184332" hR="2184332" stAng="13539737" swAng="1502174"/>
            </a:path>
          </a:pathLst>
        </a:custGeom>
        <a:noFill/>
        <a:ln w="952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1A951-862F-49B6-8207-DE011D55B215}">
      <dsp:nvSpPr>
        <dsp:cNvPr id="0" name=""/>
        <dsp:cNvSpPr/>
      </dsp:nvSpPr>
      <dsp:spPr>
        <a:xfrm>
          <a:off x="0" y="226049"/>
          <a:ext cx="5796200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Family choice was restricted by a range of factors</a:t>
          </a:r>
        </a:p>
      </dsp:txBody>
      <dsp:txXfrm>
        <a:off x="52431" y="278480"/>
        <a:ext cx="5691338" cy="969198"/>
      </dsp:txXfrm>
    </dsp:sp>
    <dsp:sp modelId="{CB039819-7B4E-4C8E-B4C6-531DEF49FBD6}">
      <dsp:nvSpPr>
        <dsp:cNvPr id="0" name=""/>
        <dsp:cNvSpPr/>
      </dsp:nvSpPr>
      <dsp:spPr>
        <a:xfrm>
          <a:off x="0" y="1300109"/>
          <a:ext cx="57962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2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State of residence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Insurance coverage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Availability of telehealth/in-person treatment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Availability of therapists</a:t>
          </a:r>
        </a:p>
      </dsp:txBody>
      <dsp:txXfrm>
        <a:off x="0" y="1300109"/>
        <a:ext cx="5796200" cy="1453140"/>
      </dsp:txXfrm>
    </dsp:sp>
    <dsp:sp modelId="{67D23A95-866A-47BA-9D60-06DB54AE18EF}">
      <dsp:nvSpPr>
        <dsp:cNvPr id="0" name=""/>
        <dsp:cNvSpPr/>
      </dsp:nvSpPr>
      <dsp:spPr>
        <a:xfrm>
          <a:off x="0" y="2753249"/>
          <a:ext cx="5796200" cy="107406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Hybrid models offered flexibility</a:t>
          </a:r>
        </a:p>
      </dsp:txBody>
      <dsp:txXfrm>
        <a:off x="52431" y="2805680"/>
        <a:ext cx="5691338" cy="969198"/>
      </dsp:txXfrm>
    </dsp:sp>
    <dsp:sp modelId="{760CB6A1-E3AF-468D-9A2A-4866B3E8B892}">
      <dsp:nvSpPr>
        <dsp:cNvPr id="0" name=""/>
        <dsp:cNvSpPr/>
      </dsp:nvSpPr>
      <dsp:spPr>
        <a:xfrm>
          <a:off x="0" y="3827309"/>
          <a:ext cx="57962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2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Therapist meetings interspersed with self-guided treatment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Some face-to-face and some telehealth visits</a:t>
          </a:r>
        </a:p>
      </dsp:txBody>
      <dsp:txXfrm>
        <a:off x="0" y="3827309"/>
        <a:ext cx="5796200" cy="1033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91D05-60EB-4550-8FB4-5C456B7B8C17}">
      <dsp:nvSpPr>
        <dsp:cNvPr id="0" name=""/>
        <dsp:cNvSpPr/>
      </dsp:nvSpPr>
      <dsp:spPr>
        <a:xfrm>
          <a:off x="0" y="3829498"/>
          <a:ext cx="1449050" cy="12569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56" tIns="220472" rIns="103056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Add</a:t>
          </a:r>
        </a:p>
      </dsp:txBody>
      <dsp:txXfrm>
        <a:off x="0" y="3829498"/>
        <a:ext cx="1449050" cy="1256926"/>
      </dsp:txXfrm>
    </dsp:sp>
    <dsp:sp modelId="{55493B55-3E79-4B4D-81BB-3F56E87A25C9}">
      <dsp:nvSpPr>
        <dsp:cNvPr id="0" name=""/>
        <dsp:cNvSpPr/>
      </dsp:nvSpPr>
      <dsp:spPr>
        <a:xfrm>
          <a:off x="1449049" y="3829498"/>
          <a:ext cx="4347150" cy="125692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81" tIns="279400" rIns="88181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 5 additional implementation sites.</a:t>
          </a:r>
        </a:p>
      </dsp:txBody>
      <dsp:txXfrm>
        <a:off x="1449049" y="3829498"/>
        <a:ext cx="4347150" cy="1256926"/>
      </dsp:txXfrm>
    </dsp:sp>
    <dsp:sp modelId="{063CEB5C-C5FD-4519-8A94-F6828962F064}">
      <dsp:nvSpPr>
        <dsp:cNvPr id="0" name=""/>
        <dsp:cNvSpPr/>
      </dsp:nvSpPr>
      <dsp:spPr>
        <a:xfrm rot="10800000">
          <a:off x="0" y="1915198"/>
          <a:ext cx="1449050" cy="193315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079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56" tIns="220472" rIns="103056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Train</a:t>
          </a:r>
        </a:p>
      </dsp:txBody>
      <dsp:txXfrm rot="-10800000">
        <a:off x="0" y="1915198"/>
        <a:ext cx="1449050" cy="1256549"/>
      </dsp:txXfrm>
    </dsp:sp>
    <dsp:sp modelId="{E763612B-3313-482C-93C5-7481B0F93A85}">
      <dsp:nvSpPr>
        <dsp:cNvPr id="0" name=""/>
        <dsp:cNvSpPr/>
      </dsp:nvSpPr>
      <dsp:spPr>
        <a:xfrm>
          <a:off x="1449049" y="1915198"/>
          <a:ext cx="4347150" cy="1256549"/>
        </a:xfrm>
        <a:prstGeom prst="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81" tIns="279400" rIns="88181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Train other providers (e.g., speech therapists) to deliver the program.</a:t>
          </a:r>
        </a:p>
      </dsp:txBody>
      <dsp:txXfrm>
        <a:off x="1449049" y="1915198"/>
        <a:ext cx="4347150" cy="1256549"/>
      </dsp:txXfrm>
    </dsp:sp>
    <dsp:sp modelId="{E29DDFAA-D224-4557-AF92-9F3A7AE9D605}">
      <dsp:nvSpPr>
        <dsp:cNvPr id="0" name=""/>
        <dsp:cNvSpPr/>
      </dsp:nvSpPr>
      <dsp:spPr>
        <a:xfrm rot="10800000">
          <a:off x="0" y="899"/>
          <a:ext cx="1449050" cy="193315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079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56" tIns="220472" rIns="103056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Expand</a:t>
          </a:r>
        </a:p>
      </dsp:txBody>
      <dsp:txXfrm rot="-10800000">
        <a:off x="0" y="899"/>
        <a:ext cx="1449050" cy="1256549"/>
      </dsp:txXfrm>
    </dsp:sp>
    <dsp:sp modelId="{5D23D131-DA5A-4784-B1D9-64FE4C383DB1}">
      <dsp:nvSpPr>
        <dsp:cNvPr id="0" name=""/>
        <dsp:cNvSpPr/>
      </dsp:nvSpPr>
      <dsp:spPr>
        <a:xfrm>
          <a:off x="1449049" y="899"/>
          <a:ext cx="4347150" cy="1256549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81" tIns="279400" rIns="88181" bIns="27940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Expand to other acquired brain injuries and neurological conditions. </a:t>
          </a:r>
        </a:p>
      </dsp:txBody>
      <dsp:txXfrm>
        <a:off x="1449049" y="899"/>
        <a:ext cx="4347150" cy="1256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F45F1-5A91-499F-9764-B1B1493E0C62}">
      <dsp:nvSpPr>
        <dsp:cNvPr id="0" name=""/>
        <dsp:cNvSpPr/>
      </dsp:nvSpPr>
      <dsp:spPr>
        <a:xfrm>
          <a:off x="0" y="2484"/>
          <a:ext cx="5796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B55E7-D302-45E1-A1D7-6197E0A740FA}">
      <dsp:nvSpPr>
        <dsp:cNvPr id="0" name=""/>
        <dsp:cNvSpPr/>
      </dsp:nvSpPr>
      <dsp:spPr>
        <a:xfrm>
          <a:off x="0" y="2484"/>
          <a:ext cx="5796200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Brain tumors</a:t>
          </a:r>
        </a:p>
      </dsp:txBody>
      <dsp:txXfrm>
        <a:off x="0" y="2484"/>
        <a:ext cx="5796200" cy="847059"/>
      </dsp:txXfrm>
    </dsp:sp>
    <dsp:sp modelId="{036C75FA-9F99-47E9-B1B9-C66734D7E661}">
      <dsp:nvSpPr>
        <dsp:cNvPr id="0" name=""/>
        <dsp:cNvSpPr/>
      </dsp:nvSpPr>
      <dsp:spPr>
        <a:xfrm>
          <a:off x="0" y="849543"/>
          <a:ext cx="57962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E0580-049B-49E2-934C-C70B31E61B9B}">
      <dsp:nvSpPr>
        <dsp:cNvPr id="0" name=""/>
        <dsp:cNvSpPr/>
      </dsp:nvSpPr>
      <dsp:spPr>
        <a:xfrm>
          <a:off x="0" y="849543"/>
          <a:ext cx="5796200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Strokes</a:t>
          </a:r>
        </a:p>
      </dsp:txBody>
      <dsp:txXfrm>
        <a:off x="0" y="849543"/>
        <a:ext cx="5796200" cy="847059"/>
      </dsp:txXfrm>
    </dsp:sp>
    <dsp:sp modelId="{84631155-108C-4357-BA59-6BD7920AD787}">
      <dsp:nvSpPr>
        <dsp:cNvPr id="0" name=""/>
        <dsp:cNvSpPr/>
      </dsp:nvSpPr>
      <dsp:spPr>
        <a:xfrm>
          <a:off x="0" y="1696602"/>
          <a:ext cx="57962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0E27D-3DD1-446F-971D-41360D244487}">
      <dsp:nvSpPr>
        <dsp:cNvPr id="0" name=""/>
        <dsp:cNvSpPr/>
      </dsp:nvSpPr>
      <dsp:spPr>
        <a:xfrm>
          <a:off x="0" y="1696602"/>
          <a:ext cx="5796200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Encephalitis/infectious insults</a:t>
          </a:r>
        </a:p>
      </dsp:txBody>
      <dsp:txXfrm>
        <a:off x="0" y="1696602"/>
        <a:ext cx="5796200" cy="847059"/>
      </dsp:txXfrm>
    </dsp:sp>
    <dsp:sp modelId="{3DBD8BC0-DA2C-47E3-857B-DF0BBB5D1830}">
      <dsp:nvSpPr>
        <dsp:cNvPr id="0" name=""/>
        <dsp:cNvSpPr/>
      </dsp:nvSpPr>
      <dsp:spPr>
        <a:xfrm>
          <a:off x="0" y="2543661"/>
          <a:ext cx="5796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C4D49-570B-4C29-A255-A594F9F6E2DD}">
      <dsp:nvSpPr>
        <dsp:cNvPr id="0" name=""/>
        <dsp:cNvSpPr/>
      </dsp:nvSpPr>
      <dsp:spPr>
        <a:xfrm>
          <a:off x="0" y="2543662"/>
          <a:ext cx="5796200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Spina Bifida</a:t>
          </a:r>
        </a:p>
      </dsp:txBody>
      <dsp:txXfrm>
        <a:off x="0" y="2543662"/>
        <a:ext cx="5796200" cy="847059"/>
      </dsp:txXfrm>
    </dsp:sp>
    <dsp:sp modelId="{38B5EE0F-87BE-4B37-9C63-365B8819535E}">
      <dsp:nvSpPr>
        <dsp:cNvPr id="0" name=""/>
        <dsp:cNvSpPr/>
      </dsp:nvSpPr>
      <dsp:spPr>
        <a:xfrm>
          <a:off x="0" y="3390721"/>
          <a:ext cx="57962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F0619-F0BA-4DCB-A0D3-8298E41F69C5}">
      <dsp:nvSpPr>
        <dsp:cNvPr id="0" name=""/>
        <dsp:cNvSpPr/>
      </dsp:nvSpPr>
      <dsp:spPr>
        <a:xfrm>
          <a:off x="0" y="3390721"/>
          <a:ext cx="5796200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Epilepsy</a:t>
          </a:r>
        </a:p>
      </dsp:txBody>
      <dsp:txXfrm>
        <a:off x="0" y="3390721"/>
        <a:ext cx="5796200" cy="847059"/>
      </dsp:txXfrm>
    </dsp:sp>
    <dsp:sp modelId="{6BCBD179-2278-42C9-BD52-2347EB23EBEB}">
      <dsp:nvSpPr>
        <dsp:cNvPr id="0" name=""/>
        <dsp:cNvSpPr/>
      </dsp:nvSpPr>
      <dsp:spPr>
        <a:xfrm>
          <a:off x="0" y="4237780"/>
          <a:ext cx="5796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5F00B-065C-404E-A10D-E8D192213758}">
      <dsp:nvSpPr>
        <dsp:cNvPr id="0" name=""/>
        <dsp:cNvSpPr/>
      </dsp:nvSpPr>
      <dsp:spPr>
        <a:xfrm>
          <a:off x="0" y="4237780"/>
          <a:ext cx="5796200" cy="847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Sickle Cell</a:t>
          </a:r>
        </a:p>
      </dsp:txBody>
      <dsp:txXfrm>
        <a:off x="0" y="4237780"/>
        <a:ext cx="5796200" cy="847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0.0266</cdr:x>
      <cdr:y>0.03355</cdr:y>
    </cdr:from>
    <cdr:to>
      <cdr:x>0.32745</cdr:x>
      <cdr:y>0.11171</cdr:y>
    </cdr:to>
    <cdr:sp macro="" textlink="">
      <cdr:nvSpPr>
        <cdr:cNvPr id="348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338" y="202124"/>
          <a:ext cx="2055699" cy="2484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Count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0.0266</cdr:x>
      <cdr:y>0.03355</cdr:y>
    </cdr:from>
    <cdr:to>
      <cdr:x>0.32745</cdr:x>
      <cdr:y>0.11171</cdr:y>
    </cdr:to>
    <cdr:sp macro="" textlink="">
      <cdr:nvSpPr>
        <cdr:cNvPr id="3481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338" y="202124"/>
          <a:ext cx="2055699" cy="2484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2286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Count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23E1-BBEB-4DB5-AF47-9837387F46F4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FF2D8-E018-4617-B24E-18015C7D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almost of half of kids with epilepsy have EF deficits and contrary to popular belief, good seizure control does not solve the EF deficits.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These kids are more likely to have academic difficulties, difficulty with social relationships. poor adherence to treatment, and poor quality of life.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FF2D8-E018-4617-B24E-18015C7D7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4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5ec3996e8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5ec3996e8_0_9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55ec3996e8_0_9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03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Parents</a:t>
            </a:r>
            <a:r>
              <a:rPr lang="en-US" baseline="0" dirty="0"/>
              <a:t> in both online treatment groups reported significant improvement in their teen’s overall QOL from baseline to the end of the study.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Parents in the online therapist-guided group reported a 7-point increase in PedsQL total score from baseline to 9-month – with moderate effect size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Parents in the self guided online group reported a 12 point improvement with large effect size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Group contrasts showed significant differences between parent reported scores in the face to face to face group and both the online therapist guided and online self-guided groups at the 6 month follow-up</a:t>
            </a:r>
          </a:p>
          <a:p>
            <a:pPr marL="628650" lvl="1" indent="-171450">
              <a:buFontTx/>
              <a:buChar char="-"/>
            </a:pPr>
            <a:r>
              <a:rPr lang="en-US" baseline="0" dirty="0"/>
              <a:t>The self-guided online group maintained those differences at the 9-month </a:t>
            </a:r>
            <a:r>
              <a:rPr lang="en-US" baseline="0" dirty="0" err="1"/>
              <a:t>followup</a:t>
            </a:r>
            <a:r>
              <a:rPr lang="en-US" baseline="0" dirty="0"/>
              <a:t>. </a:t>
            </a:r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628650" lvl="1" indent="-171450">
              <a:buFontTx/>
              <a:buChar char="-"/>
            </a:pPr>
            <a:endParaRPr lang="en-US" baseline="0" dirty="0"/>
          </a:p>
          <a:p>
            <a:pPr marL="628650" lvl="1" indent="-171450">
              <a:buFontTx/>
              <a:buChar char="-"/>
            </a:pPr>
            <a:r>
              <a:rPr lang="en-US" baseline="0" dirty="0"/>
              <a:t>For adolescent self-report, only those in the self-guided online group reported a significant improvement from baseline to the end of the study. With a moderate effect size.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FF2D8-E018-4617-B24E-18015C7D77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7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ed84a2d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ed84a2d4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7ed84a2d48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many folks trained/from how many sites/states/countries? 14 states: 10 implementation States +4 additional states (Alabama, Missouri, New York, Oklahoma), Countries: USA, Canada, Saudi Arabia, Italy, Argentina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79135-670D-0E44-818F-B96A515D31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covid.cdc.gov</a:t>
            </a:r>
            <a:r>
              <a:rPr lang="en-US" dirty="0"/>
              <a:t>/covid-data-tracker/#</a:t>
            </a:r>
            <a:r>
              <a:rPr lang="en-US" dirty="0" err="1"/>
              <a:t>demographicsovertime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FF2D8-E018-4617-B24E-18015C7D773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70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Chart Data 1 10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FF2D8-E018-4617-B24E-18015C7D773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FF2D8-E018-4617-B24E-18015C7D773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25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07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739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4D4-A390-EA42-BCF9-97CC83CB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4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4D4-A390-EA42-BCF9-97CC83CBB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9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4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5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36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5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84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4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94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8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35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0" y="0"/>
            <a:ext cx="9144000" cy="34580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8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1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3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9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68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7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2F93-0591-A44A-97DE-AF9ABFAC6C6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7AB10-B248-1D47-AA89-7D255B7C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37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378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8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0E34-D6B9-C048-9708-6D40DDC11EC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88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0E34-D6B9-C048-9708-6D40DDC11EC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72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72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90E34-D6B9-C048-9708-6D40DDC11EC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B74A-5FC3-4344-8FF7-EF11673978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87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B74A-5FC3-4344-8FF7-EF11673978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881-8612-0842-B2F9-5029B02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B74A-5FC3-4344-8FF7-EF11673978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41881-8612-0842-B2F9-5029B02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5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15565-90B7-4B48-82A9-E3239121F5E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4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90E34-D6B9-C048-9708-6D40DDC11EC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2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0475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B74A-5FC3-4344-8FF7-EF11673978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1881-8612-0842-B2F9-5029B026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9479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2823-AF0A-8B49-8F81-1F0CD098CE86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lnSpc>
                <a:spcPct val="7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34D4-A390-EA42-BCF9-97CC83CBB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418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83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4" r:id="rId2"/>
    <p:sldLayoutId id="2147483829" r:id="rId3"/>
    <p:sldLayoutId id="2147483830" r:id="rId4"/>
    <p:sldLayoutId id="2147483831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opstherapisttraining.fghxlwsl-liquidwebsites.com/" TargetMode="Externa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comments" Target="../comments/commen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comments" Target="../comments/commen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6" y="752748"/>
            <a:ext cx="751111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0320" y="761999"/>
            <a:ext cx="3156367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292333" cy="325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b="1" spc="-100" dirty="0">
                <a:solidFill>
                  <a:schemeClr val="tx1"/>
                </a:solidFill>
              </a:rPr>
              <a:t>Widespread Implementation of Family-Problem Solving Treatment for Adolescents with Acquired Brain Injuries</a:t>
            </a:r>
            <a:br>
              <a:rPr lang="en-US" sz="5500" b="1" spc="-100" dirty="0">
                <a:solidFill>
                  <a:schemeClr val="tx1"/>
                </a:solidFill>
              </a:rPr>
            </a:br>
            <a:endParaRPr lang="en-US" sz="5500" b="1" spc="-1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6526" y="2743201"/>
            <a:ext cx="2562916" cy="30508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Dr. Shari Wade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Professor of Pediatrics and Psychology 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University of Cincinnati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Director of Research,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Pediatric Rehabilitation Medicine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Cincinnati Children’s Hospital Medical Center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</a:rPr>
              <a:t>Cincinnati, Ohio, USA</a:t>
            </a: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18D123-53A3-4744-8B98-6FDD86EF8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7" y="5083341"/>
            <a:ext cx="2732773" cy="17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1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BC46-9F34-9945-AB71-CCF9081E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23838"/>
            <a:ext cx="2488323" cy="4601183"/>
          </a:xfrm>
        </p:spPr>
        <p:txBody>
          <a:bodyPr/>
          <a:lstStyle/>
          <a:p>
            <a:r>
              <a:rPr lang="en-US" dirty="0"/>
              <a:t>Online Family Problem </a:t>
            </a:r>
            <a:br>
              <a:rPr lang="en-US" dirty="0"/>
            </a:br>
            <a:r>
              <a:rPr lang="en-US" dirty="0"/>
              <a:t>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864D-7A88-7349-8DD2-8D47F483C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7-10 core sessions and 4 supplemental sessions</a:t>
            </a:r>
          </a:p>
          <a:p>
            <a:r>
              <a:rPr lang="en-US" sz="2800" dirty="0"/>
              <a:t>Initial face to face meeting with therapist</a:t>
            </a:r>
          </a:p>
          <a:p>
            <a:r>
              <a:rPr lang="en-US" sz="2800" dirty="0"/>
              <a:t>Subsequent meetings via videoconferencing </a:t>
            </a:r>
          </a:p>
          <a:p>
            <a:r>
              <a:rPr lang="en-US" sz="2800" dirty="0"/>
              <a:t>Each session has 2 components: </a:t>
            </a:r>
          </a:p>
          <a:p>
            <a:pPr lvl="1"/>
            <a:r>
              <a:rPr lang="en-US" sz="2400" dirty="0"/>
              <a:t>A self-guided web module</a:t>
            </a:r>
          </a:p>
          <a:p>
            <a:pPr lvl="1"/>
            <a:r>
              <a:rPr lang="en-US" sz="2400" dirty="0"/>
              <a:t>A synchronous session with the therapist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C31D2-362B-674B-9176-E44820141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144" y="152288"/>
            <a:ext cx="1981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4107" y="756746"/>
            <a:ext cx="6709893" cy="531823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Google Shape;161;p26"/>
          <p:cNvSpPr/>
          <p:nvPr/>
        </p:nvSpPr>
        <p:spPr>
          <a:xfrm flipV="1">
            <a:off x="4438919" y="3350186"/>
            <a:ext cx="648629" cy="51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162" name="Google Shape;162;p26"/>
          <p:cNvGrpSpPr/>
          <p:nvPr/>
        </p:nvGrpSpPr>
        <p:grpSpPr>
          <a:xfrm>
            <a:off x="2927583" y="2391222"/>
            <a:ext cx="1871040" cy="1802827"/>
            <a:chOff x="1151886" y="1957150"/>
            <a:chExt cx="594300" cy="594300"/>
          </a:xfrm>
          <a:solidFill>
            <a:schemeClr val="bg1"/>
          </a:solidFill>
        </p:grpSpPr>
        <p:sp>
          <p:nvSpPr>
            <p:cNvPr id="163" name="Google Shape;163;p26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4" name="Google Shape;164;p26"/>
            <p:cNvSpPr txBox="1"/>
            <p:nvPr/>
          </p:nvSpPr>
          <p:spPr>
            <a:xfrm>
              <a:off x="1231975" y="2068244"/>
              <a:ext cx="436800" cy="321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dirty="0">
                  <a:ea typeface="Raleway"/>
                  <a:cs typeface="Raleway"/>
                  <a:sym typeface="Raleway"/>
                </a:rPr>
                <a:t>Initial Face-to-Face Trial</a:t>
              </a:r>
              <a:endParaRPr dirty="0"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65" name="Google Shape;165;p26"/>
          <p:cNvSpPr/>
          <p:nvPr/>
        </p:nvSpPr>
        <p:spPr>
          <a:xfrm>
            <a:off x="6475614" y="3373047"/>
            <a:ext cx="648629" cy="5154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166" name="Google Shape;166;p26"/>
          <p:cNvGrpSpPr/>
          <p:nvPr/>
        </p:nvGrpSpPr>
        <p:grpSpPr>
          <a:xfrm>
            <a:off x="4940240" y="2408435"/>
            <a:ext cx="1819990" cy="1771894"/>
            <a:chOff x="1151886" y="1957150"/>
            <a:chExt cx="594300" cy="594300"/>
          </a:xfrm>
          <a:solidFill>
            <a:schemeClr val="bg1"/>
          </a:solidFill>
        </p:grpSpPr>
        <p:sp>
          <p:nvSpPr>
            <p:cNvPr id="167" name="Google Shape;167;p26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68" name="Google Shape;168;p26"/>
            <p:cNvSpPr txBox="1"/>
            <p:nvPr/>
          </p:nvSpPr>
          <p:spPr>
            <a:xfrm>
              <a:off x="1231549" y="2064410"/>
              <a:ext cx="436800" cy="3210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dirty="0">
                  <a:ea typeface="Raleway"/>
                  <a:cs typeface="Raleway"/>
                  <a:sym typeface="Raleway"/>
                </a:rPr>
                <a:t>5 RCT</a:t>
              </a:r>
            </a:p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dirty="0">
                  <a:ea typeface="Raleway"/>
                  <a:cs typeface="Raleway"/>
                  <a:sym typeface="Raleway"/>
                </a:rPr>
                <a:t>CE</a:t>
              </a:r>
              <a:endParaRPr dirty="0"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69" name="Google Shape;169;p26"/>
          <p:cNvGrpSpPr/>
          <p:nvPr/>
        </p:nvGrpSpPr>
        <p:grpSpPr>
          <a:xfrm>
            <a:off x="6910541" y="2438400"/>
            <a:ext cx="1844575" cy="1771894"/>
            <a:chOff x="1151886" y="1957150"/>
            <a:chExt cx="594300" cy="594300"/>
          </a:xfrm>
          <a:solidFill>
            <a:schemeClr val="bg1"/>
          </a:solidFill>
        </p:grpSpPr>
        <p:sp>
          <p:nvSpPr>
            <p:cNvPr id="170" name="Google Shape;170;p26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71" name="Google Shape;171;p26"/>
            <p:cNvSpPr txBox="1"/>
            <p:nvPr/>
          </p:nvSpPr>
          <p:spPr>
            <a:xfrm>
              <a:off x="1191131" y="2107329"/>
              <a:ext cx="515962" cy="24111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600"/>
                </a:spcAft>
              </a:pPr>
              <a:r>
                <a:rPr lang="en-US" dirty="0">
                  <a:ea typeface="Raleway"/>
                  <a:cs typeface="Raleway"/>
                  <a:sym typeface="Raleway"/>
                </a:rPr>
                <a:t>Meta Analysis</a:t>
              </a:r>
              <a:endParaRPr dirty="0"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472D064-D349-C345-9E2F-35E1CA85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659336" cy="4601183"/>
          </a:xfrm>
        </p:spPr>
        <p:txBody>
          <a:bodyPr>
            <a:normAutofit/>
          </a:bodyPr>
          <a:lstStyle/>
          <a:p>
            <a:r>
              <a:rPr lang="en-US" sz="3200" b="1" dirty="0">
                <a:ea typeface="Raleway"/>
                <a:cs typeface="Raleway"/>
                <a:sym typeface="Raleway"/>
              </a:rPr>
              <a:t>Research</a:t>
            </a:r>
            <a:br>
              <a:rPr lang="en-US" sz="3200" b="1" dirty="0">
                <a:ea typeface="Raleway"/>
                <a:cs typeface="Raleway"/>
                <a:sym typeface="Raleway"/>
              </a:rPr>
            </a:br>
            <a:r>
              <a:rPr lang="en-US" sz="3200" b="1" dirty="0">
                <a:ea typeface="Raleway"/>
                <a:cs typeface="Raleway"/>
                <a:sym typeface="Raleway"/>
              </a:rPr>
              <a:t>&amp;</a:t>
            </a:r>
            <a:br>
              <a:rPr lang="en-US" sz="3200" b="1" dirty="0">
                <a:ea typeface="Raleway"/>
                <a:cs typeface="Raleway"/>
                <a:sym typeface="Raleway"/>
              </a:rPr>
            </a:br>
            <a:r>
              <a:rPr lang="en-US" sz="3200" b="1" dirty="0">
                <a:ea typeface="Raleway"/>
                <a:cs typeface="Raleway"/>
                <a:sym typeface="Raleway"/>
              </a:rPr>
              <a:t>Development: </a:t>
            </a:r>
            <a:br>
              <a:rPr lang="en-US" sz="3200" b="1" dirty="0">
                <a:ea typeface="Raleway"/>
                <a:cs typeface="Raleway"/>
                <a:sym typeface="Raleway"/>
              </a:rPr>
            </a:br>
            <a:r>
              <a:rPr lang="en-US" sz="3200" b="1" dirty="0">
                <a:ea typeface="Raleway"/>
                <a:cs typeface="Raleway"/>
                <a:sym typeface="Raleway"/>
              </a:rPr>
              <a:t>1999-2018</a:t>
            </a:r>
            <a:br>
              <a:rPr lang="en-US" sz="3200" b="1" dirty="0">
                <a:ea typeface="Raleway"/>
                <a:cs typeface="Raleway"/>
                <a:sym typeface="Raleway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424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 Studies Included in Meta-analysis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368 children ages 5 to 18 with complicated mild to severe TBI.</a:t>
            </a:r>
          </a:p>
          <a:p>
            <a:r>
              <a:rPr lang="en-US" dirty="0"/>
              <a:t>Randomly assigned to online family problem solving or control condition (either access to internet resources or treatment as usual)</a:t>
            </a:r>
          </a:p>
          <a:p>
            <a:r>
              <a:rPr lang="en-US" dirty="0"/>
              <a:t>Provided with computer and internet access for the duration of the study</a:t>
            </a:r>
          </a:p>
          <a:p>
            <a:r>
              <a:rPr lang="en-US" dirty="0"/>
              <a:t>Outcomes assessed at baseline and 6 months in all studies</a:t>
            </a:r>
          </a:p>
        </p:txBody>
      </p:sp>
    </p:spTree>
    <p:extLst>
      <p:ext uri="{BB962C8B-B14F-4D97-AF65-F5344CB8AC3E}">
        <p14:creationId xmlns:p14="http://schemas.microsoft.com/office/powerpoint/2010/main" val="35535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75" y="4590661"/>
            <a:ext cx="8097057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spc="-100" dirty="0"/>
              <a:t>Meta-Analysis of 5 Randomized Controlled Trials</a:t>
            </a:r>
            <a:endParaRPr lang="en-US" sz="3200" spc="-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E33F9-D1F3-F74A-A3E5-427EEAC5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484632"/>
            <a:ext cx="6132679" cy="36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7F07-12EA-0F49-8598-5F5660F9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311773" cy="4601183"/>
          </a:xfrm>
        </p:spPr>
        <p:txBody>
          <a:bodyPr/>
          <a:lstStyle/>
          <a:p>
            <a:r>
              <a:rPr lang="en-US" sz="2800" b="1" dirty="0"/>
              <a:t>Comparative Effectiveness: Aims &amp; Hypotheses</a:t>
            </a:r>
            <a:r>
              <a:rPr lang="en-US" b="1" dirty="0"/>
              <a:t>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ABE7-BBC9-3C4D-9BC7-164DB085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300" dirty="0"/>
              <a:t>Compare 3 treatment delivery modalities on parent and adolescent self-reported outcomes.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/>
              <a:t>Therapist-guided online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/>
              <a:t>Face to face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2800" dirty="0"/>
              <a:t>Self-guided online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300" dirty="0"/>
              <a:t>Identify moderating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8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7F07-12EA-0F49-8598-5F5660F9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311773" cy="4601183"/>
          </a:xfrm>
        </p:spPr>
        <p:txBody>
          <a:bodyPr>
            <a:normAutofit/>
          </a:bodyPr>
          <a:lstStyle/>
          <a:p>
            <a:r>
              <a:rPr lang="en-US" b="1" dirty="0"/>
              <a:t>Method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ABE7-BBC9-3C4D-9BC7-164DB085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Assessments</a:t>
            </a:r>
          </a:p>
          <a:p>
            <a:pPr lvl="1"/>
            <a:r>
              <a:rPr lang="en-US" sz="2000" dirty="0"/>
              <a:t>Baseline (pre-treatment), 6-month (post-treatment), 9-month (maintenance)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Outcome assessed</a:t>
            </a:r>
          </a:p>
          <a:p>
            <a:pPr lvl="1"/>
            <a:r>
              <a:rPr lang="en-US" sz="2000" dirty="0"/>
              <a:t>Adolescent Quality of Life</a:t>
            </a:r>
          </a:p>
          <a:p>
            <a:pPr lvl="2"/>
            <a:r>
              <a:rPr lang="en-US" sz="1800" dirty="0"/>
              <a:t>Parent and adolescent-report 23-item PedsQL </a:t>
            </a:r>
            <a:r>
              <a:rPr lang="en-US" dirty="0"/>
              <a:t>(</a:t>
            </a:r>
            <a:r>
              <a:rPr lang="en-US" dirty="0" err="1"/>
              <a:t>Varni</a:t>
            </a:r>
            <a:r>
              <a:rPr lang="en-US" dirty="0"/>
              <a:t> et al., 1999)</a:t>
            </a:r>
          </a:p>
          <a:p>
            <a:pPr lvl="1"/>
            <a:r>
              <a:rPr lang="en-US" sz="2000" dirty="0"/>
              <a:t>Brain Injury Symptoms</a:t>
            </a:r>
          </a:p>
          <a:p>
            <a:pPr lvl="2"/>
            <a:r>
              <a:rPr lang="en-US" sz="1800" dirty="0"/>
              <a:t>Parent and adolescent report 50-item Health Behavior Inventory </a:t>
            </a:r>
            <a:r>
              <a:rPr lang="en-US" dirty="0"/>
              <a:t>(</a:t>
            </a:r>
            <a:r>
              <a:rPr lang="en-US" dirty="0" err="1"/>
              <a:t>Yeates</a:t>
            </a:r>
            <a:r>
              <a:rPr lang="en-US" dirty="0"/>
              <a:t> et al., 1999)</a:t>
            </a:r>
          </a:p>
        </p:txBody>
      </p:sp>
    </p:spTree>
    <p:extLst>
      <p:ext uri="{BB962C8B-B14F-4D97-AF65-F5344CB8AC3E}">
        <p14:creationId xmlns:p14="http://schemas.microsoft.com/office/powerpoint/2010/main" val="53123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7F07-12EA-0F49-8598-5F5660F9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8" y="1123838"/>
            <a:ext cx="2311773" cy="4601183"/>
          </a:xfrm>
        </p:spPr>
        <p:txBody>
          <a:bodyPr>
            <a:normAutofit/>
          </a:bodyPr>
          <a:lstStyle/>
          <a:p>
            <a:r>
              <a:rPr lang="en-US" b="1" dirty="0"/>
              <a:t>Treatment Groups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ABE7-BBC9-3C4D-9BC7-164DB085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b="1" dirty="0"/>
              <a:t>Face-to-Face</a:t>
            </a:r>
          </a:p>
          <a:p>
            <a:pPr lvl="1"/>
            <a:r>
              <a:rPr lang="en-US" sz="3800" dirty="0"/>
              <a:t>Met with therapist in clinic</a:t>
            </a:r>
          </a:p>
          <a:p>
            <a:pPr lvl="1"/>
            <a:r>
              <a:rPr lang="en-US" sz="3800" dirty="0"/>
              <a:t>Reviewed didactic content using handouts from website and then guided through problem solving practice</a:t>
            </a:r>
          </a:p>
          <a:p>
            <a:pPr marL="457200" lvl="1" indent="0">
              <a:buNone/>
            </a:pPr>
            <a:endParaRPr lang="en-US" sz="2900" dirty="0"/>
          </a:p>
          <a:p>
            <a:r>
              <a:rPr lang="en-US" sz="4500" b="1" dirty="0"/>
              <a:t>Therapist-Guided Online</a:t>
            </a:r>
          </a:p>
          <a:p>
            <a:pPr lvl="1"/>
            <a:r>
              <a:rPr lang="en-US" sz="3800" dirty="0"/>
              <a:t>Independently completed online modules followed by Skype sessions with the therapist</a:t>
            </a:r>
          </a:p>
          <a:p>
            <a:pPr lvl="1"/>
            <a:r>
              <a:rPr lang="en-US" sz="3800" dirty="0"/>
              <a:t>Reviewed didactic content, and guided through problem solving practice</a:t>
            </a:r>
          </a:p>
          <a:p>
            <a:pPr lvl="1"/>
            <a:r>
              <a:rPr lang="en-US" sz="3800" dirty="0"/>
              <a:t>New materials released up completion of sessions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4500" b="1" dirty="0"/>
              <a:t>Self-Guided Online</a:t>
            </a:r>
          </a:p>
          <a:p>
            <a:pPr lvl="1"/>
            <a:r>
              <a:rPr lang="en-US" sz="3800" dirty="0"/>
              <a:t>Same content as above without therapist support</a:t>
            </a:r>
          </a:p>
        </p:txBody>
      </p:sp>
    </p:spTree>
    <p:extLst>
      <p:ext uri="{BB962C8B-B14F-4D97-AF65-F5344CB8AC3E}">
        <p14:creationId xmlns:p14="http://schemas.microsoft.com/office/powerpoint/2010/main" val="1068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552D-2021-4E49-B28A-93F7F5F3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1142999"/>
            <a:ext cx="2125980" cy="448865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Quality of Life</a:t>
            </a:r>
            <a:endParaRPr lang="en-US" sz="36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098AF4E-B439-A64B-950A-C2702CA4B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068081"/>
              </p:ext>
            </p:extLst>
          </p:nvPr>
        </p:nvGraphicFramePr>
        <p:xfrm>
          <a:off x="2924969" y="1226344"/>
          <a:ext cx="5437188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SPW 14.0 Graph" r:id="rId4" imgW="5437639" imgH="4406036" progId="SigmaPlotGraphicObject.13">
                  <p:embed/>
                </p:oleObj>
              </mc:Choice>
              <mc:Fallback>
                <p:oleObj name="SPW 14.0 Graph" r:id="rId4" imgW="5437639" imgH="4406036" progId="SigmaPlotGraphicObject.13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5098AF4E-B439-A64B-950A-C2702CA4BD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4969" y="1226344"/>
                        <a:ext cx="5437188" cy="440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76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C755-4B6D-9742-A0EB-175AFD03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DD78-C2DF-814E-946F-FB3F2BA2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017" y="1903616"/>
            <a:ext cx="3495203" cy="22943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“My general experience with this project was amazing. I really felt that it was a huge part in helping me understand my injury and helping me cope with the side effects.”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-TOPS Participant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7971-4930-6C43-88CB-6E2DF0AE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AE396-90D8-364A-BE00-CBA1C522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0" y="868680"/>
            <a:ext cx="4700107" cy="53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86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C755-4B6D-9742-A0EB-175AFD03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DD78-C2DF-814E-946F-FB3F2BA2A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1017" y="1903616"/>
            <a:ext cx="3495203" cy="229431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“The problem-solving process from the program helped a lot because it gave me a new outlook on how to handle things.”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-TOPS Participant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37971-4930-6C43-88CB-6E2DF0AE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AE396-90D8-364A-BE00-CBA1C522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0" y="868680"/>
            <a:ext cx="4700107" cy="530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9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179482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565" y="1087374"/>
            <a:ext cx="6737617" cy="1000978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0899" y="758952"/>
            <a:ext cx="889035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" y="2526526"/>
            <a:ext cx="877276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264" y="2526526"/>
            <a:ext cx="8190670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64" y="2535446"/>
            <a:ext cx="6737617" cy="355445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 development supported by NIDILRR and NICHD</a:t>
            </a:r>
          </a:p>
          <a:p>
            <a:r>
              <a:rPr lang="en-US" dirty="0">
                <a:solidFill>
                  <a:schemeClr val="tx1"/>
                </a:solidFill>
              </a:rPr>
              <a:t>Subsequent evaluation supported by the CDC, NIDILRR, NIMH, and PCORI</a:t>
            </a:r>
          </a:p>
          <a:p>
            <a:r>
              <a:rPr lang="en-US" dirty="0">
                <a:solidFill>
                  <a:schemeClr val="tx1"/>
                </a:solidFill>
              </a:rPr>
              <a:t>Clinical implementation award from PCORI</a:t>
            </a:r>
          </a:p>
          <a:p>
            <a:r>
              <a:rPr lang="en-US" dirty="0">
                <a:solidFill>
                  <a:schemeClr val="tx1"/>
                </a:solidFill>
              </a:rPr>
              <a:t>Funding for website commercialization came from the State of Ohio, Ohio Development Services Agency, Ohio Third Frontier, Grant Control No. TECG2019-0159 and Cincinnati Children’s Hospital Medical Center’s Innovation Fund. 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have no conflicts to disclose</a:t>
            </a:r>
          </a:p>
        </p:txBody>
      </p:sp>
    </p:spTree>
    <p:extLst>
      <p:ext uri="{BB962C8B-B14F-4D97-AF65-F5344CB8AC3E}">
        <p14:creationId xmlns:p14="http://schemas.microsoft.com/office/powerpoint/2010/main" val="1475371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42875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1428750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5725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32979"/>
            <a:ext cx="8780525" cy="1389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93E05-DD10-9147-A981-DABD3B80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300246"/>
            <a:ext cx="7658147" cy="79926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b="1" dirty="0"/>
              <a:t>Guidelines Paper</a:t>
            </a:r>
            <a:endParaRPr lang="en-US" sz="4425" b="1" spc="-75" dirty="0"/>
          </a:p>
        </p:txBody>
      </p:sp>
      <p:pic>
        <p:nvPicPr>
          <p:cNvPr id="25" name="Picture 2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5A17BC-DCA5-C841-AFF6-56CAE4DCB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0" r="14547" b="2"/>
          <a:stretch/>
        </p:blipFill>
        <p:spPr>
          <a:xfrm>
            <a:off x="521950" y="1335881"/>
            <a:ext cx="3592496" cy="2440268"/>
          </a:xfrm>
          <a:prstGeom prst="rect">
            <a:avLst/>
          </a:prstGeom>
        </p:spPr>
      </p:pic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6E97E5D0-87CE-604B-A6F4-158C13B41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45" y="1431518"/>
            <a:ext cx="48291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4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C34D-D3B6-4B8A-B580-42E125CF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11" y="1425599"/>
            <a:ext cx="2492976" cy="400983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Evidence-based systematic review</a:t>
            </a:r>
            <a:br>
              <a:rPr lang="en-US" sz="2400" b="1" dirty="0"/>
            </a:b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dirty="0"/>
              <a:t>of cognitive rehabilitation, emotional, and family treatment studies for children with acquired brain injury literature: From 2006 to 2017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D9971-5E8C-4AE7-A697-8C4C160F6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Online family problem-solving/Teen Online problem-solving was identified as a </a:t>
            </a:r>
            <a:r>
              <a:rPr lang="en-US" sz="2100" b="1" dirty="0"/>
              <a:t>practice standard</a:t>
            </a:r>
            <a:r>
              <a:rPr lang="en-US" sz="2100" dirty="0"/>
              <a:t> for:</a:t>
            </a:r>
          </a:p>
          <a:p>
            <a:endParaRPr lang="en-US" sz="2100" dirty="0"/>
          </a:p>
          <a:p>
            <a:pPr lvl="1"/>
            <a:r>
              <a:rPr lang="en-US" sz="2100" dirty="0"/>
              <a:t>Emotion and behavior regulation</a:t>
            </a:r>
          </a:p>
          <a:p>
            <a:pPr lvl="1"/>
            <a:r>
              <a:rPr lang="en-US" sz="2100" dirty="0"/>
              <a:t>Executive functioning</a:t>
            </a:r>
          </a:p>
          <a:p>
            <a:pPr lvl="1"/>
            <a:r>
              <a:rPr lang="en-US" sz="2100" dirty="0"/>
              <a:t>Caregiver and family function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8549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Who benefits?</a:t>
            </a:r>
            <a:endParaRPr b="1" dirty="0"/>
          </a:p>
        </p:txBody>
      </p:sp>
      <p:sp>
        <p:nvSpPr>
          <p:cNvPr id="303" name="Google Shape;303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0" tIns="34275" rIns="0" bIns="34275" anchor="t" anchorCtr="0">
            <a:noAutofit/>
          </a:bodyPr>
          <a:lstStyle/>
          <a:p>
            <a:pPr marL="3429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250" i="1" dirty="0"/>
              <a:t>TOPS can work for most adolescents and families.</a:t>
            </a:r>
          </a:p>
          <a:p>
            <a:pPr marL="3429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 dirty="0"/>
              <a:t>	**Adolescents with higher levels of externalizing problems</a:t>
            </a:r>
          </a:p>
          <a:p>
            <a:pPr marL="3429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 dirty="0"/>
              <a:t>	**Families with less education and lower SES experienced less caregiver depression and distress</a:t>
            </a:r>
          </a:p>
          <a:p>
            <a:pPr marL="34290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100" dirty="0"/>
              <a:t>	**Children with lower IQs had improved social competence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2194420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7E6E-B585-4547-9B0C-D1A37795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8"/>
            <a:ext cx="2535381" cy="4601183"/>
          </a:xfrm>
        </p:spPr>
        <p:txBody>
          <a:bodyPr>
            <a:normAutofit/>
          </a:bodyPr>
          <a:lstStyle/>
          <a:p>
            <a:r>
              <a:rPr lang="en-US" sz="2800" dirty="0"/>
              <a:t>Widespread</a:t>
            </a:r>
            <a:br>
              <a:rPr lang="en-US" sz="2800" dirty="0"/>
            </a:br>
            <a:r>
              <a:rPr lang="en-US" sz="2800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DEDCC-5B12-4EB2-9F29-1107A778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591" y="864108"/>
            <a:ext cx="5485760" cy="5120640"/>
          </a:xfrm>
        </p:spPr>
        <p:txBody>
          <a:bodyPr/>
          <a:lstStyle/>
          <a:p>
            <a:r>
              <a:rPr lang="en-US" sz="2800" dirty="0"/>
              <a:t>Initial implementation at 10 sites in the United States.  </a:t>
            </a:r>
          </a:p>
          <a:p>
            <a:r>
              <a:rPr lang="en-US" sz="2800" dirty="0"/>
              <a:t>Focus on reach, efficacy, adoption, implementation fidelity, and maintenance over time (RE-AIM).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77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EEF0C28-61F9-024B-B255-AE1235E71B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/>
          <a:stretch/>
        </p:blipFill>
        <p:spPr>
          <a:xfrm>
            <a:off x="0" y="1039813"/>
            <a:ext cx="9144000" cy="5143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E40B818-DA64-CE45-9D27-223FE5EEB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92" y="4826413"/>
            <a:ext cx="378140" cy="398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A980D38-EFC9-4D4D-8DA7-71B10657B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92" y="5311935"/>
            <a:ext cx="378140" cy="462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0F039-B94B-D54E-9279-59D114ED35D2}"/>
              </a:ext>
            </a:extLst>
          </p:cNvPr>
          <p:cNvSpPr txBox="1"/>
          <p:nvPr/>
        </p:nvSpPr>
        <p:spPr>
          <a:xfrm>
            <a:off x="760810" y="1092995"/>
            <a:ext cx="9685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Seattle Children’s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EF571-DC10-FF41-8CAC-51C64EF8C0A6}"/>
              </a:ext>
            </a:extLst>
          </p:cNvPr>
          <p:cNvSpPr txBox="1"/>
          <p:nvPr/>
        </p:nvSpPr>
        <p:spPr>
          <a:xfrm>
            <a:off x="1767912" y="1918097"/>
            <a:ext cx="5957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St. Luke’s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C1B56-C085-A742-8557-3FE879865C36}"/>
              </a:ext>
            </a:extLst>
          </p:cNvPr>
          <p:cNvSpPr txBox="1"/>
          <p:nvPr/>
        </p:nvSpPr>
        <p:spPr>
          <a:xfrm>
            <a:off x="6268260" y="1980557"/>
            <a:ext cx="1107829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Holland Bloorview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78439-B65D-604E-863C-F675A92186A9}"/>
              </a:ext>
            </a:extLst>
          </p:cNvPr>
          <p:cNvSpPr txBox="1"/>
          <p:nvPr/>
        </p:nvSpPr>
        <p:spPr>
          <a:xfrm>
            <a:off x="-10999" y="3557588"/>
            <a:ext cx="19164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University of California San Francisco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9BD2E3-C34C-7144-B567-B6EBDDCB7395}"/>
              </a:ext>
            </a:extLst>
          </p:cNvPr>
          <p:cNvSpPr txBox="1"/>
          <p:nvPr/>
        </p:nvSpPr>
        <p:spPr>
          <a:xfrm>
            <a:off x="3626383" y="4699925"/>
            <a:ext cx="814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Dell Children’s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8D008-C6BB-054C-BE9C-0E0DD68ABAA9}"/>
              </a:ext>
            </a:extLst>
          </p:cNvPr>
          <p:cNvSpPr txBox="1"/>
          <p:nvPr/>
        </p:nvSpPr>
        <p:spPr>
          <a:xfrm>
            <a:off x="3829969" y="5283883"/>
            <a:ext cx="1144663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Texas Children’s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7895E-825A-DC4B-A910-686DBA72B288}"/>
              </a:ext>
            </a:extLst>
          </p:cNvPr>
          <p:cNvSpPr txBox="1"/>
          <p:nvPr/>
        </p:nvSpPr>
        <p:spPr>
          <a:xfrm>
            <a:off x="7070703" y="2702315"/>
            <a:ext cx="616165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UPMC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ADB6C-A02A-A24D-901D-E03CF801F233}"/>
              </a:ext>
            </a:extLst>
          </p:cNvPr>
          <p:cNvSpPr txBox="1"/>
          <p:nvPr/>
        </p:nvSpPr>
        <p:spPr>
          <a:xfrm>
            <a:off x="5632227" y="2361291"/>
            <a:ext cx="1191896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Michigan Medicine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964-4EA1-5A43-961C-DD5A6FCF75B8}"/>
              </a:ext>
            </a:extLst>
          </p:cNvPr>
          <p:cNvSpPr txBox="1"/>
          <p:nvPr/>
        </p:nvSpPr>
        <p:spPr>
          <a:xfrm>
            <a:off x="5202805" y="4697808"/>
            <a:ext cx="13203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TIRR Memorial Hermann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6A0ED0-8FB6-D242-A866-9D2EDCAFA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41" y="5052010"/>
            <a:ext cx="238092" cy="1960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24D120-A9B3-9D43-B64C-6F9C9F3A71E1}"/>
              </a:ext>
            </a:extLst>
          </p:cNvPr>
          <p:cNvSpPr txBox="1"/>
          <p:nvPr/>
        </p:nvSpPr>
        <p:spPr>
          <a:xfrm>
            <a:off x="3298790" y="2751650"/>
            <a:ext cx="10623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Colorado Children’s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3EA3B0-C165-E34A-B312-3A66C48E56E8}"/>
              </a:ext>
            </a:extLst>
          </p:cNvPr>
          <p:cNvSpPr txBox="1"/>
          <p:nvPr/>
        </p:nvSpPr>
        <p:spPr>
          <a:xfrm>
            <a:off x="1767704" y="2684179"/>
            <a:ext cx="1191896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Children’s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A95B1F-C2CF-0D4E-A4B2-51DC779B1C87}"/>
              </a:ext>
            </a:extLst>
          </p:cNvPr>
          <p:cNvSpPr txBox="1"/>
          <p:nvPr/>
        </p:nvSpPr>
        <p:spPr>
          <a:xfrm>
            <a:off x="5531353" y="3330231"/>
            <a:ext cx="9845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Cincinnati Children’s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AA4ED2-B21D-5448-B722-A24F2322AE0A}"/>
              </a:ext>
            </a:extLst>
          </p:cNvPr>
          <p:cNvSpPr txBox="1"/>
          <p:nvPr/>
        </p:nvSpPr>
        <p:spPr>
          <a:xfrm>
            <a:off x="6084817" y="2915011"/>
            <a:ext cx="739305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Nationwide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509661-7D80-E244-BF56-191752C4DACE}"/>
              </a:ext>
            </a:extLst>
          </p:cNvPr>
          <p:cNvSpPr txBox="1"/>
          <p:nvPr/>
        </p:nvSpPr>
        <p:spPr>
          <a:xfrm>
            <a:off x="7800570" y="2915011"/>
            <a:ext cx="47961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153BD5-E8E3-154F-9526-4D6A335D0413}"/>
              </a:ext>
            </a:extLst>
          </p:cNvPr>
          <p:cNvSpPr txBox="1"/>
          <p:nvPr/>
        </p:nvSpPr>
        <p:spPr>
          <a:xfrm>
            <a:off x="7545231" y="3380798"/>
            <a:ext cx="984565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Kennedy Krieger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1890C9-84D6-3446-9917-A3D771FE9276}"/>
              </a:ext>
            </a:extLst>
          </p:cNvPr>
          <p:cNvSpPr txBox="1"/>
          <p:nvPr/>
        </p:nvSpPr>
        <p:spPr>
          <a:xfrm>
            <a:off x="7749009" y="4932882"/>
            <a:ext cx="106235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 I Sites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CFFDEB-CF64-384C-AB6F-2F5CAC76026B}"/>
              </a:ext>
            </a:extLst>
          </p:cNvPr>
          <p:cNvSpPr txBox="1"/>
          <p:nvPr/>
        </p:nvSpPr>
        <p:spPr>
          <a:xfrm>
            <a:off x="7749009" y="5391266"/>
            <a:ext cx="1062358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 II Sites </a:t>
            </a:r>
          </a:p>
        </p:txBody>
      </p:sp>
    </p:spTree>
    <p:extLst>
      <p:ext uri="{BB962C8B-B14F-4D97-AF65-F5344CB8AC3E}">
        <p14:creationId xmlns:p14="http://schemas.microsoft.com/office/powerpoint/2010/main" val="22352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0D54A2F-7156-D246-993D-3FBAF9E2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7" y="1278193"/>
            <a:ext cx="4517923" cy="45179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6EFBBD1-B961-0B41-BCE6-A40C0DDC1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278194"/>
            <a:ext cx="4517922" cy="451792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33791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DD7E-ADEA-4372-B6E8-AE7E9201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Valley of Death</a:t>
            </a:r>
            <a:endParaRPr lang="en-US" dirty="0"/>
          </a:p>
        </p:txBody>
      </p:sp>
      <p:pic>
        <p:nvPicPr>
          <p:cNvPr id="2050" name="Picture 2" descr="Translational research: Crossing the valley of death | Nature">
            <a:extLst>
              <a:ext uri="{FF2B5EF4-FFF2-40B4-BE49-F238E27FC236}">
                <a16:creationId xmlns:a16="http://schemas.microsoft.com/office/drawing/2014/main" id="{E5F11912-9DE9-BB4B-ABF9-371061699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17" y="1382251"/>
            <a:ext cx="4196256" cy="408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5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4206191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74CE1-0EE4-C249-8D93-3154EA2F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3749222" cy="1255469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Therapist Trainings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84BE6-E1F0-AC4C-8A4B-1758A826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2510395"/>
            <a:ext cx="3749222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With an original goal of 5 therapists per site, we have trained a total of </a:t>
            </a:r>
            <a:r>
              <a:rPr lang="en-US" b="1">
                <a:solidFill>
                  <a:srgbClr val="FFFFFF"/>
                </a:solidFill>
              </a:rPr>
              <a:t>277 trainees</a:t>
            </a:r>
            <a:r>
              <a:rPr lang="en-US">
                <a:solidFill>
                  <a:srgbClr val="FFFFFF"/>
                </a:solidFill>
              </a:rPr>
              <a:t>! </a:t>
            </a:r>
          </a:p>
          <a:p>
            <a:pPr marL="0" indent="0">
              <a:buNone/>
            </a:pPr>
            <a:r>
              <a:rPr lang="en-US" i="1">
                <a:solidFill>
                  <a:srgbClr val="FFFFFF"/>
                </a:solidFill>
              </a:rPr>
              <a:t>Across 14 States and Countries including the USA, Canada, Saudi Arabia, Italy and Argentina!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C893491-A136-DF44-B818-147E54D71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99984"/>
              </p:ext>
            </p:extLst>
          </p:nvPr>
        </p:nvGraphicFramePr>
        <p:xfrm>
          <a:off x="4569667" y="975440"/>
          <a:ext cx="3928755" cy="4887472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28755">
                  <a:extLst>
                    <a:ext uri="{9D8B030D-6E8A-4147-A177-3AD203B41FA5}">
                      <a16:colId xmlns:a16="http://schemas.microsoft.com/office/drawing/2014/main" val="3120600531"/>
                    </a:ext>
                  </a:extLst>
                </a:gridCol>
              </a:tblGrid>
              <a:tr h="610934">
                <a:tc>
                  <a:txBody>
                    <a:bodyPr/>
                    <a:lstStyle/>
                    <a:p>
                      <a:pPr algn="ctr"/>
                      <a:r>
                        <a:rPr lang="en-US" sz="1800" b="1" cap="none" spc="0">
                          <a:solidFill>
                            <a:schemeClr val="tx1"/>
                          </a:solidFill>
                        </a:rPr>
                        <a:t>Professions including</a:t>
                      </a:r>
                    </a:p>
                  </a:txBody>
                  <a:tcPr marL="0" marR="81097" marT="32439" marB="243292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10002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Psychologists</a:t>
                      </a:r>
                      <a:endParaRPr lang="en-US" sz="18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81097" marT="32439" marB="2432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56890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Neuropsychologists</a:t>
                      </a:r>
                      <a:endParaRPr lang="en-US" sz="18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81097" marT="32439" marB="2432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720366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cap="none" spc="0">
                          <a:solidFill>
                            <a:schemeClr val="tx1"/>
                          </a:solidFill>
                          <a:effectLst/>
                        </a:rPr>
                        <a:t>School Psychologists</a:t>
                      </a:r>
                    </a:p>
                  </a:txBody>
                  <a:tcPr marL="0" marR="81097" marT="32439" marB="2432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77113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Clinical Social Workers</a:t>
                      </a:r>
                      <a:endParaRPr lang="en-US" sz="18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81097" marT="32439" marB="2432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41595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Speech Language Pathologists</a:t>
                      </a:r>
                      <a:endParaRPr lang="en-US" sz="18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81097" marT="32439" marB="2432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536817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cap="none" spc="0">
                          <a:solidFill>
                            <a:schemeClr val="tx1"/>
                          </a:solidFill>
                          <a:effectLst/>
                        </a:rPr>
                        <a:t>Life Skills Specialists</a:t>
                      </a:r>
                    </a:p>
                  </a:txBody>
                  <a:tcPr marL="0" marR="81097" marT="32439" marB="2432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036953"/>
                  </a:ext>
                </a:extLst>
              </a:tr>
              <a:tr h="610934"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0" cap="none" spc="0">
                          <a:solidFill>
                            <a:schemeClr val="tx1"/>
                          </a:solidFill>
                          <a:effectLst/>
                        </a:rPr>
                        <a:t>Graduate Level Students</a:t>
                      </a:r>
                    </a:p>
                  </a:txBody>
                  <a:tcPr marL="0" marR="81097" marT="32439" marB="24329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436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41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5350"/>
            <a:ext cx="3481671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689AA-C735-D241-B35A-C84D1607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36" y="1123837"/>
            <a:ext cx="3012087" cy="1255469"/>
          </a:xfrm>
        </p:spPr>
        <p:txBody>
          <a:bodyPr>
            <a:normAutofit/>
          </a:bodyPr>
          <a:lstStyle/>
          <a:p>
            <a:r>
              <a:rPr lang="en-US" sz="3300"/>
              <a:t>Therapist Training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B682E-3319-EE42-A6F2-38A84DB9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36" y="2510395"/>
            <a:ext cx="3012087" cy="3274586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en-US">
                <a:solidFill>
                  <a:srgbClr val="FFFFFF"/>
                </a:solidFill>
              </a:rPr>
              <a:t>Virtual Training center: </a:t>
            </a:r>
            <a:r>
              <a:rPr lang="en-US">
                <a:solidFill>
                  <a:srgbClr val="FFFFFF"/>
                </a:solidFill>
                <a:hlinkClick r:id="rId2"/>
              </a:rPr>
              <a:t>https://topstherapisttraining.fghxlwsl-liquidwebsites.com/</a:t>
            </a:r>
            <a:r>
              <a:rPr lang="en-US">
                <a:solidFill>
                  <a:srgbClr val="FFFFFF"/>
                </a:solidFill>
              </a:rPr>
              <a:t> </a:t>
            </a:r>
          </a:p>
          <a:p>
            <a:pPr lvl="1" fontAlgn="base"/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2EE610F-0617-1942-B637-C3FB19E69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1458"/>
              </p:ext>
            </p:extLst>
          </p:nvPr>
        </p:nvGraphicFramePr>
        <p:xfrm>
          <a:off x="3853097" y="1109180"/>
          <a:ext cx="4645325" cy="463149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4645325">
                  <a:extLst>
                    <a:ext uri="{9D8B030D-6E8A-4147-A177-3AD203B41FA5}">
                      <a16:colId xmlns:a16="http://schemas.microsoft.com/office/drawing/2014/main" val="858568572"/>
                    </a:ext>
                  </a:extLst>
                </a:gridCol>
              </a:tblGrid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b="0" cap="none" spc="0">
                          <a:solidFill>
                            <a:schemeClr val="bg1"/>
                          </a:solidFill>
                        </a:rPr>
                        <a:t>Special Topic Webinars</a:t>
                      </a:r>
                    </a:p>
                  </a:txBody>
                  <a:tcPr marL="141336" marR="81540" marT="108720" marB="108720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981434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Returning to Learn After a TBI</a:t>
                      </a:r>
                    </a:p>
                  </a:txBody>
                  <a:tcPr marL="141336" marR="81540" marT="108720" marB="10872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405532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Symptom-Related Challenges</a:t>
                      </a:r>
                    </a:p>
                  </a:txBody>
                  <a:tcPr marL="141336" marR="81540" marT="108720" marB="10872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9707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Transitioning to Work</a:t>
                      </a:r>
                    </a:p>
                  </a:txBody>
                  <a:tcPr marL="141336" marR="81540" marT="108720" marB="10872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646425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Self-Advocacy and Care Coordination</a:t>
                      </a:r>
                    </a:p>
                  </a:txBody>
                  <a:tcPr marL="141336" marR="81540" marT="108720" marB="10872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89353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College Services &amp; Accommodations</a:t>
                      </a:r>
                    </a:p>
                  </a:txBody>
                  <a:tcPr marL="141336" marR="81540" marT="108720" marB="10872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370732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Working with Challenging Families </a:t>
                      </a:r>
                    </a:p>
                  </a:txBody>
                  <a:tcPr marL="141336" marR="81540" marT="108720" marB="10872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75357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Working with Latinx Families</a:t>
                      </a:r>
                    </a:p>
                  </a:txBody>
                  <a:tcPr marL="141336" marR="81540" marT="108720" marB="108720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853927"/>
                  </a:ext>
                </a:extLst>
              </a:tr>
              <a:tr h="514610">
                <a:tc>
                  <a:txBody>
                    <a:bodyPr/>
                    <a:lstStyle/>
                    <a:p>
                      <a:pPr algn="ctr"/>
                      <a:r>
                        <a:rPr lang="en-US" sz="1700" i="1" cap="none" spc="0">
                          <a:solidFill>
                            <a:schemeClr val="tx1"/>
                          </a:solidFill>
                        </a:rPr>
                        <a:t>TOPS &amp; Speech Language Pathologists</a:t>
                      </a:r>
                    </a:p>
                  </a:txBody>
                  <a:tcPr marL="141336" marR="81540" marT="108720" marB="10872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27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722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3481671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931B8-78DA-4680-A4F9-7EAA80E38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1298448"/>
            <a:ext cx="2763802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pc="-100" dirty="0"/>
              <a:t>Flexibility versus Fidelity or “I’ve a feeling we’re not in Kansas anymore”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63E51D-5B58-43DC-ADED-E042C056D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10" r="24823"/>
          <a:stretch/>
        </p:blipFill>
        <p:spPr>
          <a:xfrm>
            <a:off x="3840480" y="759599"/>
            <a:ext cx="4775453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556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0BF731D-FF01-4062-8E66-B05C6E0A3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588967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8128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2DC4-DDE7-450E-8566-95515020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Re-examining and Expanding Exclusion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44146-BFDD-4F7F-B8A7-62A8483F2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Relatively few patients screened met the initial strict inclusion/exclusion criteria</a:t>
            </a:r>
          </a:p>
          <a:p>
            <a:r>
              <a:rPr lang="en-US" sz="2800" dirty="0"/>
              <a:t>Therapists and referral sources asked to included older/younger patients and those with other neurological conditions with similar neurocognitive profiles</a:t>
            </a:r>
          </a:p>
        </p:txBody>
      </p:sp>
    </p:spTree>
    <p:extLst>
      <p:ext uri="{BB962C8B-B14F-4D97-AF65-F5344CB8AC3E}">
        <p14:creationId xmlns:p14="http://schemas.microsoft.com/office/powerpoint/2010/main" val="2978641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EE45-909C-4C01-86C1-3BD567C8A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dirty="0"/>
              <a:t>The Myth of Patient Choice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C60F03-B12B-48A2-A0AD-AAE2EC97AD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298924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57561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D3F6-37BC-4BCB-9D8E-5D0D1C4A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dirty="0"/>
              <a:t>PCORI COVID Expansion Funds:</a:t>
            </a:r>
            <a:br>
              <a:rPr lang="en-US" dirty="0"/>
            </a:br>
            <a:r>
              <a:rPr lang="en-US" dirty="0"/>
              <a:t>Fall 2020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27908F-2614-4C34-9BCC-D788EFA83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916171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50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D9D00-521F-4F7E-BD73-EE665A24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>
            <a:normAutofit/>
          </a:bodyPr>
          <a:lstStyle/>
          <a:p>
            <a:r>
              <a:rPr lang="en-US" dirty="0"/>
              <a:t>New Diagnoses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BA814D-4DCC-46FA-B16D-29078C8322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585575"/>
              </p:ext>
            </p:extLst>
          </p:nvPr>
        </p:nvGraphicFramePr>
        <p:xfrm>
          <a:off x="2819922" y="885459"/>
          <a:ext cx="5796200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5977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809F-3BAC-8C4D-895D-3C66C1D7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Program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037E-3790-6348-B44A-D0475182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246" y="744345"/>
            <a:ext cx="5870863" cy="5348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date, we have enrolled </a:t>
            </a:r>
            <a:r>
              <a:rPr lang="en-US" b="1" dirty="0"/>
              <a:t>265 participants</a:t>
            </a:r>
            <a:r>
              <a:rPr lang="en-US" dirty="0"/>
              <a:t>!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77190" lvl="1" indent="0">
              <a:buNone/>
            </a:pPr>
            <a:endParaRPr lang="en-US" dirty="0"/>
          </a:p>
          <a:p>
            <a:pPr marL="377190" lvl="1" indent="0">
              <a:buNone/>
            </a:pPr>
            <a:endParaRPr lang="en-US" dirty="0"/>
          </a:p>
          <a:p>
            <a:r>
              <a:rPr lang="en-US" sz="1600" dirty="0"/>
              <a:t>54 different therapists have delivered the program to patients</a:t>
            </a:r>
          </a:p>
          <a:p>
            <a:r>
              <a:rPr lang="en-US" sz="1600" dirty="0"/>
              <a:t>Additional Diagnoses including </a:t>
            </a:r>
            <a:r>
              <a:rPr lang="en-US" sz="1400" dirty="0"/>
              <a:t>Stroke, Encephalitis, Epilepsy, Brain Tumor, Sickle Cell, Myelomeningocele, Meningitis, Cerebellar Hypoplasia, Cerebral Palsy, and Hydrocephalus among others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C0DAC97-120F-D34C-B330-FEDAF2F7384F}"/>
              </a:ext>
            </a:extLst>
          </p:cNvPr>
          <p:cNvGraphicFramePr/>
          <p:nvPr/>
        </p:nvGraphicFramePr>
        <p:xfrm>
          <a:off x="5535884" y="2011883"/>
          <a:ext cx="2928551" cy="212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182C70-F799-1043-A58F-C77725CA06BD}"/>
              </a:ext>
            </a:extLst>
          </p:cNvPr>
          <p:cNvGraphicFramePr/>
          <p:nvPr/>
        </p:nvGraphicFramePr>
        <p:xfrm>
          <a:off x="2919902" y="2011882"/>
          <a:ext cx="2928551" cy="212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6199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85FD47-502F-5847-BCA0-D2B37B171E97}"/>
              </a:ext>
            </a:extLst>
          </p:cNvPr>
          <p:cNvGraphicFramePr/>
          <p:nvPr/>
        </p:nvGraphicFramePr>
        <p:xfrm>
          <a:off x="114300" y="1007821"/>
          <a:ext cx="9029700" cy="483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AE247840-31C5-B44F-92D0-ED99C1572D7D}"/>
              </a:ext>
            </a:extLst>
          </p:cNvPr>
          <p:cNvSpPr txBox="1"/>
          <p:nvPr/>
        </p:nvSpPr>
        <p:spPr>
          <a:xfrm>
            <a:off x="4255770" y="3942095"/>
            <a:ext cx="1138845" cy="4675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 dirty="0"/>
              <a:t>New Sites </a:t>
            </a:r>
          </a:p>
          <a:p>
            <a:r>
              <a:rPr lang="en-US" sz="1050" i="1" dirty="0"/>
              <a:t>Began Enrolling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B00B49-A629-6C4A-88B6-7251945BEDBF}"/>
              </a:ext>
            </a:extLst>
          </p:cNvPr>
          <p:cNvSpPr txBox="1"/>
          <p:nvPr/>
        </p:nvSpPr>
        <p:spPr>
          <a:xfrm>
            <a:off x="553315" y="5842715"/>
            <a:ext cx="7372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C319B-85F1-A048-A574-D107E58CBC08}"/>
              </a:ext>
            </a:extLst>
          </p:cNvPr>
          <p:cNvSpPr txBox="1"/>
          <p:nvPr/>
        </p:nvSpPr>
        <p:spPr>
          <a:xfrm>
            <a:off x="4255770" y="5869642"/>
            <a:ext cx="6324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2B34FC-5CA5-A44E-A248-92C78C9196A1}"/>
              </a:ext>
            </a:extLst>
          </p:cNvPr>
          <p:cNvSpPr txBox="1"/>
          <p:nvPr/>
        </p:nvSpPr>
        <p:spPr>
          <a:xfrm>
            <a:off x="8191500" y="5856227"/>
            <a:ext cx="6324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u="sng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33825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B7923-7877-486F-8455-1523A9B0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590661"/>
            <a:ext cx="7658146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/>
              <a:t>COVID-19 Weekly Cases and Deaths per 100,000 Population by Sex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A6BCC7F4-6FA5-F345-9402-ADC012D64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118" y="484632"/>
            <a:ext cx="6212673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128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CT_280742_1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901193" y="3533341"/>
          <a:ext cx="7341611" cy="317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CT_951179_1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/>
        </p:nvGraphicFramePr>
        <p:xfrm>
          <a:off x="901193" y="153483"/>
          <a:ext cx="7341611" cy="3171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6782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58470"/>
            <a:ext cx="8428482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97F253-4B35-0F4B-B680-F52CF8E1ED84}"/>
              </a:ext>
            </a:extLst>
          </p:cNvPr>
          <p:cNvSpPr/>
          <p:nvPr/>
        </p:nvSpPr>
        <p:spPr>
          <a:xfrm>
            <a:off x="1476703" y="949829"/>
            <a:ext cx="6190593" cy="58306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272652-E253-1446-8724-57A7C58E6C23}"/>
              </a:ext>
            </a:extLst>
          </p:cNvPr>
          <p:cNvSpPr/>
          <p:nvPr/>
        </p:nvSpPr>
        <p:spPr>
          <a:xfrm>
            <a:off x="2170386" y="2126988"/>
            <a:ext cx="4866290" cy="46639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F66ECB-3314-304F-956D-68F853BED859}"/>
              </a:ext>
            </a:extLst>
          </p:cNvPr>
          <p:cNvSpPr/>
          <p:nvPr/>
        </p:nvSpPr>
        <p:spPr>
          <a:xfrm>
            <a:off x="2864070" y="3430270"/>
            <a:ext cx="3384330" cy="33501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D3A456-D47D-1A4A-93BA-7C4E00349E3F}"/>
              </a:ext>
            </a:extLst>
          </p:cNvPr>
          <p:cNvSpPr/>
          <p:nvPr/>
        </p:nvSpPr>
        <p:spPr>
          <a:xfrm>
            <a:off x="3494689" y="4751946"/>
            <a:ext cx="2060028" cy="20390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E1B6A-5795-624E-963F-5EB01DBDB5C7}"/>
              </a:ext>
            </a:extLst>
          </p:cNvPr>
          <p:cNvSpPr txBox="1"/>
          <p:nvPr/>
        </p:nvSpPr>
        <p:spPr>
          <a:xfrm>
            <a:off x="4059945" y="6411110"/>
            <a:ext cx="104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36FBDE-2420-3E4B-ADFD-AECD9FD40D7F}"/>
              </a:ext>
            </a:extLst>
          </p:cNvPr>
          <p:cNvSpPr txBox="1"/>
          <p:nvPr/>
        </p:nvSpPr>
        <p:spPr>
          <a:xfrm>
            <a:off x="4059945" y="4372104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Provider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3DFA7-71F5-6D46-9020-7E90076C8E31}"/>
              </a:ext>
            </a:extLst>
          </p:cNvPr>
          <p:cNvSpPr txBox="1"/>
          <p:nvPr/>
        </p:nvSpPr>
        <p:spPr>
          <a:xfrm>
            <a:off x="4083724" y="30504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53D1C-7EFB-2F4D-A339-490BAF5207C5}"/>
              </a:ext>
            </a:extLst>
          </p:cNvPr>
          <p:cNvSpPr txBox="1"/>
          <p:nvPr/>
        </p:nvSpPr>
        <p:spPr>
          <a:xfrm>
            <a:off x="4082921" y="176816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8FFB12-4C4C-5144-84AB-C036420F8164}"/>
              </a:ext>
            </a:extLst>
          </p:cNvPr>
          <p:cNvSpPr txBox="1"/>
          <p:nvPr/>
        </p:nvSpPr>
        <p:spPr>
          <a:xfrm>
            <a:off x="3936069" y="4965173"/>
            <a:ext cx="119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Not interested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0FF59D-FA97-4A46-875B-55F3581B8239}"/>
              </a:ext>
            </a:extLst>
          </p:cNvPr>
          <p:cNvSpPr txBox="1"/>
          <p:nvPr/>
        </p:nvSpPr>
        <p:spPr>
          <a:xfrm>
            <a:off x="3798525" y="550656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Lost to Follow-Up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F04F34-4B7E-974B-ACE2-F2A794B6E9AF}"/>
              </a:ext>
            </a:extLst>
          </p:cNvPr>
          <p:cNvSpPr txBox="1"/>
          <p:nvPr/>
        </p:nvSpPr>
        <p:spPr>
          <a:xfrm>
            <a:off x="3480556" y="5758097"/>
            <a:ext cx="2151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Significant Other Life Stressors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99804E-0992-6C4E-9351-48D11EAAE214}"/>
              </a:ext>
            </a:extLst>
          </p:cNvPr>
          <p:cNvSpPr/>
          <p:nvPr/>
        </p:nvSpPr>
        <p:spPr>
          <a:xfrm>
            <a:off x="2894717" y="4714535"/>
            <a:ext cx="840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Does not approach patient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B4FF0E-5B16-AE48-818E-A1460F9F698F}"/>
              </a:ext>
            </a:extLst>
          </p:cNvPr>
          <p:cNvSpPr/>
          <p:nvPr/>
        </p:nvSpPr>
        <p:spPr>
          <a:xfrm>
            <a:off x="3429325" y="3767051"/>
            <a:ext cx="1273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Lack of buy in/interest in trying something new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D905F6-32ED-314F-B0AB-321D72777E4B}"/>
              </a:ext>
            </a:extLst>
          </p:cNvPr>
          <p:cNvSpPr/>
          <p:nvPr/>
        </p:nvSpPr>
        <p:spPr>
          <a:xfrm>
            <a:off x="4570368" y="3656270"/>
            <a:ext cx="1273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Does not recognize a patient is eligible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6FC3A7-53E0-8E43-86E6-222CF04C2249}"/>
              </a:ext>
            </a:extLst>
          </p:cNvPr>
          <p:cNvSpPr/>
          <p:nvPr/>
        </p:nvSpPr>
        <p:spPr>
          <a:xfrm>
            <a:off x="5309194" y="4410075"/>
            <a:ext cx="1030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Perception that a patient is not appropriate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6CEDC7-7A64-7046-A89E-16BE3646A5FE}"/>
              </a:ext>
            </a:extLst>
          </p:cNvPr>
          <p:cNvSpPr/>
          <p:nvPr/>
        </p:nvSpPr>
        <p:spPr>
          <a:xfrm>
            <a:off x="2396279" y="3403471"/>
            <a:ext cx="963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Wait List for Therapists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A64EED-B765-6E4F-8B3C-FF718D427AF1}"/>
              </a:ext>
            </a:extLst>
          </p:cNvPr>
          <p:cNvSpPr/>
          <p:nvPr/>
        </p:nvSpPr>
        <p:spPr>
          <a:xfrm>
            <a:off x="3189357" y="2557866"/>
            <a:ext cx="105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Low Number of Eligible Patients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CCDFA7-6A50-A942-B880-A3D9DE7B184A}"/>
              </a:ext>
            </a:extLst>
          </p:cNvPr>
          <p:cNvSpPr/>
          <p:nvPr/>
        </p:nvSpPr>
        <p:spPr>
          <a:xfrm>
            <a:off x="4343768" y="2366933"/>
            <a:ext cx="139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Lack of Medical Home/ Outpatient Follow-Up Clinics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E10350-3201-B646-8943-5BF42CEFFA7E}"/>
              </a:ext>
            </a:extLst>
          </p:cNvPr>
          <p:cNvSpPr/>
          <p:nvPr/>
        </p:nvSpPr>
        <p:spPr>
          <a:xfrm>
            <a:off x="5714382" y="3229173"/>
            <a:ext cx="117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Department Rigidity/ Infrastructure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E6C7B6-117C-7249-94D3-CA7251ECA0B8}"/>
              </a:ext>
            </a:extLst>
          </p:cNvPr>
          <p:cNvSpPr/>
          <p:nvPr/>
        </p:nvSpPr>
        <p:spPr>
          <a:xfrm>
            <a:off x="3716131" y="1185648"/>
            <a:ext cx="1477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Medicaid Coverage and Regulations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1A9C23-3D6E-1646-A7B1-4E4678988FA0}"/>
              </a:ext>
            </a:extLst>
          </p:cNvPr>
          <p:cNvSpPr/>
          <p:nvPr/>
        </p:nvSpPr>
        <p:spPr>
          <a:xfrm>
            <a:off x="2553129" y="1736952"/>
            <a:ext cx="1006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Geographic Location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2C976E-A982-BE47-B48B-352C45195228}"/>
              </a:ext>
            </a:extLst>
          </p:cNvPr>
          <p:cNvSpPr/>
          <p:nvPr/>
        </p:nvSpPr>
        <p:spPr>
          <a:xfrm>
            <a:off x="6010509" y="2008545"/>
            <a:ext cx="840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Systemic Racism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5A2D8C-7751-5C48-987E-14B633CA7DF3}"/>
              </a:ext>
            </a:extLst>
          </p:cNvPr>
          <p:cNvSpPr/>
          <p:nvPr/>
        </p:nvSpPr>
        <p:spPr>
          <a:xfrm>
            <a:off x="5424222" y="1482864"/>
            <a:ext cx="840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COVID-19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39F65B-0E30-CF48-9066-AEB15E518132}"/>
              </a:ext>
            </a:extLst>
          </p:cNvPr>
          <p:cNvSpPr/>
          <p:nvPr/>
        </p:nvSpPr>
        <p:spPr>
          <a:xfrm>
            <a:off x="4091602" y="6040489"/>
            <a:ext cx="8401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Insurance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D6D203BC-AB85-5C45-BC87-B1EBC5B3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4629"/>
            <a:ext cx="4752249" cy="10914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Barriers to Implementation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8E6C52-380E-C549-9F5E-E90AB87C3089}"/>
              </a:ext>
            </a:extLst>
          </p:cNvPr>
          <p:cNvSpPr txBox="1"/>
          <p:nvPr/>
        </p:nvSpPr>
        <p:spPr>
          <a:xfrm>
            <a:off x="3766745" y="5234260"/>
            <a:ext cx="1489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Lack of Knowledge</a:t>
            </a:r>
          </a:p>
        </p:txBody>
      </p:sp>
    </p:spTree>
    <p:extLst>
      <p:ext uri="{BB962C8B-B14F-4D97-AF65-F5344CB8AC3E}">
        <p14:creationId xmlns:p14="http://schemas.microsoft.com/office/powerpoint/2010/main" val="3019977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58470"/>
            <a:ext cx="8428482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D80B6E5-652D-6D40-89DE-33439165527C}"/>
              </a:ext>
            </a:extLst>
          </p:cNvPr>
          <p:cNvSpPr/>
          <p:nvPr/>
        </p:nvSpPr>
        <p:spPr>
          <a:xfrm>
            <a:off x="1476703" y="850024"/>
            <a:ext cx="6190593" cy="58306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0134C3B-246C-AD47-8259-CA9B82164C75}"/>
              </a:ext>
            </a:extLst>
          </p:cNvPr>
          <p:cNvSpPr/>
          <p:nvPr/>
        </p:nvSpPr>
        <p:spPr>
          <a:xfrm>
            <a:off x="2170386" y="2027183"/>
            <a:ext cx="4866290" cy="466396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FA119F-D16E-9346-A2D6-58BACFBFF5F8}"/>
              </a:ext>
            </a:extLst>
          </p:cNvPr>
          <p:cNvSpPr/>
          <p:nvPr/>
        </p:nvSpPr>
        <p:spPr>
          <a:xfrm>
            <a:off x="2864070" y="3330465"/>
            <a:ext cx="3384330" cy="33501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5418BCB-1A29-6C4B-8551-E6FD1BCC7EFA}"/>
              </a:ext>
            </a:extLst>
          </p:cNvPr>
          <p:cNvSpPr/>
          <p:nvPr/>
        </p:nvSpPr>
        <p:spPr>
          <a:xfrm>
            <a:off x="3494689" y="4652141"/>
            <a:ext cx="2060028" cy="20390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7457C4-BB67-7242-945A-0422978F21C8}"/>
              </a:ext>
            </a:extLst>
          </p:cNvPr>
          <p:cNvSpPr txBox="1"/>
          <p:nvPr/>
        </p:nvSpPr>
        <p:spPr>
          <a:xfrm>
            <a:off x="4059945" y="6311305"/>
            <a:ext cx="104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Patient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E492CB6-715B-5348-BB31-AF07CE9E3703}"/>
              </a:ext>
            </a:extLst>
          </p:cNvPr>
          <p:cNvSpPr txBox="1"/>
          <p:nvPr/>
        </p:nvSpPr>
        <p:spPr>
          <a:xfrm>
            <a:off x="4059945" y="4272299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Provider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1FEE8FE-096E-6E45-854F-AF1301D32439}"/>
              </a:ext>
            </a:extLst>
          </p:cNvPr>
          <p:cNvSpPr txBox="1"/>
          <p:nvPr/>
        </p:nvSpPr>
        <p:spPr>
          <a:xfrm>
            <a:off x="4083724" y="2950623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Hospital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57FC349-B521-5349-AD1E-B09C9A78FF8E}"/>
              </a:ext>
            </a:extLst>
          </p:cNvPr>
          <p:cNvSpPr txBox="1"/>
          <p:nvPr/>
        </p:nvSpPr>
        <p:spPr>
          <a:xfrm>
            <a:off x="4082921" y="166836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External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7A368F-8F67-324F-98D2-12C885E135E7}"/>
              </a:ext>
            </a:extLst>
          </p:cNvPr>
          <p:cNvSpPr txBox="1"/>
          <p:nvPr/>
        </p:nvSpPr>
        <p:spPr>
          <a:xfrm>
            <a:off x="3752169" y="4882663"/>
            <a:ext cx="155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Create participant account login in clinic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1DA6EC4-64C7-B64E-ACEB-01200121D5A0}"/>
              </a:ext>
            </a:extLst>
          </p:cNvPr>
          <p:cNvSpPr txBox="1"/>
          <p:nvPr/>
        </p:nvSpPr>
        <p:spPr>
          <a:xfrm>
            <a:off x="3505200" y="5344017"/>
            <a:ext cx="206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Develop robust program handouts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EB2A556-B9E4-E84C-A29C-0F24C60DC608}"/>
              </a:ext>
            </a:extLst>
          </p:cNvPr>
          <p:cNvSpPr/>
          <p:nvPr/>
        </p:nvSpPr>
        <p:spPr>
          <a:xfrm>
            <a:off x="3623825" y="3681193"/>
            <a:ext cx="1104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TOPS Presentations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EA26A44-F5FB-0546-BF8E-2EDE5461039B}"/>
              </a:ext>
            </a:extLst>
          </p:cNvPr>
          <p:cNvSpPr/>
          <p:nvPr/>
        </p:nvSpPr>
        <p:spPr>
          <a:xfrm>
            <a:off x="2941000" y="4195235"/>
            <a:ext cx="1273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Share positive patient/provider testimonial feedback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DBD022E-B89D-DF4B-8D8B-F694898752F9}"/>
              </a:ext>
            </a:extLst>
          </p:cNvPr>
          <p:cNvSpPr/>
          <p:nvPr/>
        </p:nvSpPr>
        <p:spPr>
          <a:xfrm>
            <a:off x="4986310" y="4446242"/>
            <a:ext cx="1273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Pre-screen clinic lists to notify providers in advance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D205BAD-5D1D-8240-BAF5-85AD2678F92D}"/>
              </a:ext>
            </a:extLst>
          </p:cNvPr>
          <p:cNvSpPr/>
          <p:nvPr/>
        </p:nvSpPr>
        <p:spPr>
          <a:xfrm>
            <a:off x="4639447" y="3699587"/>
            <a:ext cx="1029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Streamlining the Referral Process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51A0CA6-C46B-9B4F-AE95-0EC61D722ABC}"/>
              </a:ext>
            </a:extLst>
          </p:cNvPr>
          <p:cNvSpPr/>
          <p:nvPr/>
        </p:nvSpPr>
        <p:spPr>
          <a:xfrm>
            <a:off x="2396279" y="3303666"/>
            <a:ext cx="963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Training more TOPS Therapists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64D6BB-A641-0A4E-8A4A-A39A2D48C11D}"/>
              </a:ext>
            </a:extLst>
          </p:cNvPr>
          <p:cNvSpPr/>
          <p:nvPr/>
        </p:nvSpPr>
        <p:spPr>
          <a:xfrm>
            <a:off x="3135914" y="2502754"/>
            <a:ext cx="1306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Offering Hybrid Models of TOPS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0FCF31-E335-6F4E-A681-906A7AD6ED2F}"/>
              </a:ext>
            </a:extLst>
          </p:cNvPr>
          <p:cNvSpPr/>
          <p:nvPr/>
        </p:nvSpPr>
        <p:spPr>
          <a:xfrm>
            <a:off x="4659024" y="2303073"/>
            <a:ext cx="1215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Retrospective Patient Searches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9E3F154-18FB-1D4D-9219-2CDF99DBC6B8}"/>
              </a:ext>
            </a:extLst>
          </p:cNvPr>
          <p:cNvSpPr/>
          <p:nvPr/>
        </p:nvSpPr>
        <p:spPr>
          <a:xfrm>
            <a:off x="5442762" y="3038809"/>
            <a:ext cx="117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Collaboration Across Departments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989511C-8A7D-3749-8007-ACF5D4ACEA1E}"/>
              </a:ext>
            </a:extLst>
          </p:cNvPr>
          <p:cNvSpPr/>
          <p:nvPr/>
        </p:nvSpPr>
        <p:spPr>
          <a:xfrm>
            <a:off x="2553129" y="1637147"/>
            <a:ext cx="1006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Offering Self-Guided TOPS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B2D3270-8E7E-9444-BD83-CD4A24E87091}"/>
              </a:ext>
            </a:extLst>
          </p:cNvPr>
          <p:cNvSpPr/>
          <p:nvPr/>
        </p:nvSpPr>
        <p:spPr>
          <a:xfrm>
            <a:off x="5242648" y="1251193"/>
            <a:ext cx="1027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Partnering with State Agencies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480EA88-42BD-AB49-B38A-2FD72F368F66}"/>
              </a:ext>
            </a:extLst>
          </p:cNvPr>
          <p:cNvSpPr/>
          <p:nvPr/>
        </p:nvSpPr>
        <p:spPr>
          <a:xfrm>
            <a:off x="3548640" y="5765017"/>
            <a:ext cx="1903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Offering Self-Guided TOPS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83AF3DE7-254D-CB4A-AC8B-CB4B2A9E1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4" y="0"/>
            <a:ext cx="3169203" cy="1167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6848EB-DA6F-A54F-BFF7-82EC81020A1D}"/>
              </a:ext>
            </a:extLst>
          </p:cNvPr>
          <p:cNvSpPr/>
          <p:nvPr/>
        </p:nvSpPr>
        <p:spPr>
          <a:xfrm>
            <a:off x="3548640" y="6026978"/>
            <a:ext cx="1977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Direct Marketing to Patients</a:t>
            </a:r>
          </a:p>
        </p:txBody>
      </p:sp>
    </p:spTree>
    <p:extLst>
      <p:ext uri="{BB962C8B-B14F-4D97-AF65-F5344CB8AC3E}">
        <p14:creationId xmlns:p14="http://schemas.microsoft.com/office/powerpoint/2010/main" val="251875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3675F6-B4DD-8246-BD27-F65BAD3C6B64}"/>
              </a:ext>
            </a:extLst>
          </p:cNvPr>
          <p:cNvSpPr/>
          <p:nvPr/>
        </p:nvSpPr>
        <p:spPr>
          <a:xfrm>
            <a:off x="410967" y="1227121"/>
            <a:ext cx="2794571" cy="34521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&gt; </a:t>
            </a:r>
            <a:r>
              <a:rPr lang="en-US" sz="2400" b="1" dirty="0">
                <a:solidFill>
                  <a:schemeClr val="tx1"/>
                </a:solidFill>
              </a:rPr>
              <a:t>50% </a:t>
            </a:r>
            <a:r>
              <a:rPr lang="en-US" sz="2400" dirty="0">
                <a:solidFill>
                  <a:schemeClr val="tx1"/>
                </a:solidFill>
              </a:rPr>
              <a:t>of children with TBI have problems with behavior and executive functioning.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A8B63C-855F-5640-9720-2E91E3368701}"/>
              </a:ext>
            </a:extLst>
          </p:cNvPr>
          <p:cNvSpPr/>
          <p:nvPr/>
        </p:nvSpPr>
        <p:spPr>
          <a:xfrm>
            <a:off x="6472719" y="3251130"/>
            <a:ext cx="2373330" cy="2547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Most do not receive treatment</a:t>
            </a:r>
          </a:p>
        </p:txBody>
      </p:sp>
      <p:pic>
        <p:nvPicPr>
          <p:cNvPr id="5" name="Picture 2" descr="https://lh6.googleusercontent.com/GQ2GOCKF4C7Z9FL2bwN9oi267THQ3l604Lmi54V8dJDLbfRLmGhIFxP8nR_nLPgS2yCx9BNbVg9J8mB_bAieMbljGrwEZkZ0Q4WNoyuTn6xdXW6XLPY-S-mr9jB0czL5hn6NpSlvqdY">
            <a:extLst>
              <a:ext uri="{FF2B5EF4-FFF2-40B4-BE49-F238E27FC236}">
                <a16:creationId xmlns:a16="http://schemas.microsoft.com/office/drawing/2014/main" id="{CE8B425D-D64D-7940-A955-DDA97A60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538" y="1806548"/>
            <a:ext cx="3210325" cy="40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800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DAAA7-2B88-4C4A-BFF4-A466E7C2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Chart </a:t>
            </a:r>
            <a:br>
              <a:rPr lang="en-US" dirty="0"/>
            </a:br>
            <a:r>
              <a:rPr lang="en-US" dirty="0"/>
              <a:t>with Strategies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F9A834-E9C2-4D2B-91DD-6CAD752E3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1950" y="1917440"/>
            <a:ext cx="5486400" cy="30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58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257439-1B16-114C-8C78-ADE262AAE1F5}"/>
              </a:ext>
            </a:extLst>
          </p:cNvPr>
          <p:cNvSpPr txBox="1"/>
          <p:nvPr/>
        </p:nvSpPr>
        <p:spPr>
          <a:xfrm>
            <a:off x="189690" y="2478761"/>
            <a:ext cx="2210612" cy="280819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defTabSz="685800">
              <a:lnSpc>
                <a:spcPct val="90000"/>
              </a:lnSpc>
              <a:spcAft>
                <a:spcPts val="450"/>
              </a:spcAft>
              <a:buClr>
                <a:schemeClr val="accent1"/>
              </a:buClr>
            </a:pPr>
            <a:r>
              <a:rPr lang="en-US" sz="2400" dirty="0">
                <a:solidFill>
                  <a:srgbClr val="FFFFFF"/>
                </a:solidFill>
              </a:rPr>
              <a:t>Hear from an SLP who recently delivered the program!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079C95-614D-FF43-9AEE-9B31A396D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42" y="1418359"/>
            <a:ext cx="4786340" cy="40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36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2C86-CB3F-F844-916E-EDD466AC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8"/>
            <a:ext cx="2576945" cy="4601183"/>
          </a:xfrm>
        </p:spPr>
        <p:txBody>
          <a:bodyPr/>
          <a:lstStyle/>
          <a:p>
            <a:r>
              <a:rPr lang="en-US" dirty="0"/>
              <a:t>QR Codes and </a:t>
            </a:r>
            <a:br>
              <a:rPr lang="en-US" dirty="0"/>
            </a:br>
            <a:r>
              <a:rPr lang="en-US" dirty="0"/>
              <a:t>Direct Enrollments</a:t>
            </a:r>
          </a:p>
        </p:txBody>
      </p:sp>
      <p:pic>
        <p:nvPicPr>
          <p:cNvPr id="5" name="Content Placeholder 4" descr="Qr code&#10;&#10;Description automatically generated">
            <a:extLst>
              <a:ext uri="{FF2B5EF4-FFF2-40B4-BE49-F238E27FC236}">
                <a16:creationId xmlns:a16="http://schemas.microsoft.com/office/drawing/2014/main" id="{F8068154-22BB-6342-9140-CE2BA7EE4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2529" y="291590"/>
            <a:ext cx="4649872" cy="6017483"/>
          </a:xfrm>
        </p:spPr>
      </p:pic>
    </p:spTree>
    <p:extLst>
      <p:ext uri="{BB962C8B-B14F-4D97-AF65-F5344CB8AC3E}">
        <p14:creationId xmlns:p14="http://schemas.microsoft.com/office/powerpoint/2010/main" val="3446217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2697" y="761999"/>
            <a:ext cx="219398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8780525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0B337-3631-0046-9EAE-99A058C1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590661"/>
            <a:ext cx="7658146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Patient Handouts</a:t>
            </a:r>
            <a:endParaRPr lang="en-US" sz="5900" spc="-100" dirty="0"/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334E8E-C6CB-8044-A0FB-1F576232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900" y="790768"/>
            <a:ext cx="3592495" cy="2577614"/>
          </a:xfrm>
          <a:prstGeom prst="rect">
            <a:avLst/>
          </a:prstGeom>
        </p:spPr>
      </p:pic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A9C8AC-A474-0A46-87AE-B75B144EA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1779" y="371235"/>
            <a:ext cx="2907647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97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BF5E-509D-4131-9B13-2F148219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E0A5E-E8C9-4457-BCF0-B0E4ACEE2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Emerging from the valley of death (aka implementation) is an ongoing journey.</a:t>
            </a:r>
          </a:p>
          <a:p>
            <a:r>
              <a:rPr lang="en-US" sz="2800" dirty="0"/>
              <a:t>Mitigating barriers is possible but reliant on champions and support for their efforts.</a:t>
            </a:r>
          </a:p>
          <a:p>
            <a:r>
              <a:rPr lang="en-US" sz="2800" dirty="0"/>
              <a:t>Implementation can be facilitated by considering these issues when developing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2870491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88784-F0A6-4476-8506-D5EF49D1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C5F4-02E0-4DED-B4A9-ECD00EE0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9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7043" y="1122363"/>
            <a:ext cx="7772400" cy="2387600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606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2150DE-CF9D-0243-B717-12F1A6B3F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11" y="1157053"/>
            <a:ext cx="77171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25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8240534"/>
              </p:ext>
            </p:extLst>
          </p:nvPr>
        </p:nvGraphicFramePr>
        <p:xfrm>
          <a:off x="214404" y="779977"/>
          <a:ext cx="8929596" cy="5298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34915" y="2736502"/>
            <a:ext cx="2088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Impact of TBI on the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57836"/>
            <a:ext cx="20946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Rashid et al., 2014</a:t>
            </a:r>
          </a:p>
          <a:p>
            <a:r>
              <a:rPr lang="en-US" sz="1100" dirty="0"/>
              <a:t>Wade et al., 2006</a:t>
            </a:r>
          </a:p>
          <a:p>
            <a:r>
              <a:rPr lang="en-US" sz="1100" dirty="0"/>
              <a:t>Hawley et al., 2003	</a:t>
            </a:r>
          </a:p>
        </p:txBody>
      </p:sp>
    </p:spTree>
    <p:extLst>
      <p:ext uri="{BB962C8B-B14F-4D97-AF65-F5344CB8AC3E}">
        <p14:creationId xmlns:p14="http://schemas.microsoft.com/office/powerpoint/2010/main" val="34994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876746-C574-4BAC-A78C-CBEF0EBF1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7876746-C574-4BAC-A78C-CBEF0EBF1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7876746-C574-4BAC-A78C-CBEF0EBF1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7876746-C574-4BAC-A78C-CBEF0EBF1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EC2AED-142A-4293-BEAA-CC1CCCA94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EEC2AED-142A-4293-BEAA-CC1CCCA94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EEC2AED-142A-4293-BEAA-CC1CCCA94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EEC2AED-142A-4293-BEAA-CC1CCCA94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BCB9C2-0A34-49C7-9C27-83ACFA1A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DDBCB9C2-0A34-49C7-9C27-83ACFA1A4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DBCB9C2-0A34-49C7-9C27-83ACFA1A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DDBCB9C2-0A34-49C7-9C27-83ACFA1A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5F4FFE-3B4A-4069-9459-9372C525D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CF5F4FFE-3B4A-4069-9459-9372C525D3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F5F4FFE-3B4A-4069-9459-9372C525D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CF5F4FFE-3B4A-4069-9459-9372C525D3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6315E2-14E6-48D9-9096-CAF75A7DC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96315E2-14E6-48D9-9096-CAF75A7DC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96315E2-14E6-48D9-9096-CAF75A7DC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96315E2-14E6-48D9-9096-CAF75A7DC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CCB70-7809-440D-9CC2-6E8FB8441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0E5CCB70-7809-440D-9CC2-6E8FB8441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0E5CCB70-7809-440D-9CC2-6E8FB8441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0E5CCB70-7809-440D-9CC2-6E8FB8441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F1F6A-7741-4493-A795-15678F32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4E2F1F6A-7741-4493-A795-15678F32D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E2F1F6A-7741-4493-A795-15678F32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E2F1F6A-7741-4493-A795-15678F32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D2C26-5424-4E11-BD2E-411E2D122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4A6D2C26-5424-4E11-BD2E-411E2D122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A6D2C26-5424-4E11-BD2E-411E2D122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A6D2C26-5424-4E11-BD2E-411E2D122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56E2D0-A594-43DB-A0DA-C0357C49F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6056E2D0-A594-43DB-A0DA-C0357C49F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6056E2D0-A594-43DB-A0DA-C0357C49F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6056E2D0-A594-43DB-A0DA-C0357C49F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D5933B-3461-44DB-823E-0AB4C8586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0DD5933B-3461-44DB-823E-0AB4C8586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0DD5933B-3461-44DB-823E-0AB4C8586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0DD5933B-3461-44DB-823E-0AB4C8586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9766BB-79C8-427D-BFE2-369E7A655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A29766BB-79C8-427D-BFE2-369E7A655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29766BB-79C8-427D-BFE2-369E7A655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29766BB-79C8-427D-BFE2-369E7A655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FE9066-6065-4451-8F54-5D74F774C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15FE9066-6065-4451-8F54-5D74F774C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15FE9066-6065-4451-8F54-5D74F774C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15FE9066-6065-4451-8F54-5D74F774C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5BC7E8-E191-47C9-A4A1-F9F89FC00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423" y="562062"/>
            <a:ext cx="5629013" cy="47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CDCE03-DB58-432D-BA47-884B5D06A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79" y="687898"/>
            <a:ext cx="6082018" cy="53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4A767-682C-7942-A499-D58A1555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313668" cy="4601183"/>
          </a:xfrm>
        </p:spPr>
        <p:txBody>
          <a:bodyPr>
            <a:normAutofit/>
          </a:bodyPr>
          <a:lstStyle/>
          <a:p>
            <a:r>
              <a:rPr lang="en-US" sz="3200" dirty="0"/>
              <a:t>Problem Solving Therapy </a:t>
            </a:r>
            <a:br>
              <a:rPr lang="en-US" sz="3200" dirty="0"/>
            </a:br>
            <a:r>
              <a:rPr lang="en-US" sz="3200" dirty="0"/>
              <a:t>as an Intervention for TBI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D4E2C-00F5-C543-83F0-7FBE0A858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Facilitates parent/family coping in response to injury and other stresses in their lives</a:t>
            </a:r>
          </a:p>
          <a:p>
            <a:r>
              <a:rPr lang="en-US" dirty="0"/>
              <a:t>Provides the injured individual with an executive function heuristic for addressing post-injury challenges</a:t>
            </a:r>
          </a:p>
          <a:p>
            <a:r>
              <a:rPr lang="en-US" dirty="0"/>
              <a:t>Flexible to accommodate the different kinds of issues facing survivors and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30446178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ra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72FABBC9D1141A4EC414F4EF2E8FA" ma:contentTypeVersion="9" ma:contentTypeDescription="Create a new document." ma:contentTypeScope="" ma:versionID="97978bab330ea81584d26e8321197acf">
  <xsd:schema xmlns:xsd="http://www.w3.org/2001/XMLSchema" xmlns:xs="http://www.w3.org/2001/XMLSchema" xmlns:p="http://schemas.microsoft.com/office/2006/metadata/properties" xmlns:ns3="6872aa36-1c1a-4319-9483-5f022714e97e" targetNamespace="http://schemas.microsoft.com/office/2006/metadata/properties" ma:root="true" ma:fieldsID="e5970113212994851f5c2b9cfcce1150" ns3:_="">
    <xsd:import namespace="6872aa36-1c1a-4319-9483-5f022714e9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2aa36-1c1a-4319-9483-5f022714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B323BE-7B5E-4F29-BA87-7DD281AD0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2aa36-1c1a-4319-9483-5f022714e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17BF59-F988-4F03-A4EB-7065F99CAD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6B1437-FFBC-4C51-8B83-3AFFC4A6B76D}">
  <ds:schemaRefs>
    <ds:schemaRef ds:uri="http://schemas.microsoft.com/office/2006/metadata/properties"/>
    <ds:schemaRef ds:uri="http://purl.org/dc/elements/1.1/"/>
    <ds:schemaRef ds:uri="6872aa36-1c1a-4319-9483-5f022714e97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Rule_4_3_Teal.potx</Template>
  <TotalTime>53117</TotalTime>
  <Words>1581</Words>
  <Application>Microsoft Office PowerPoint</Application>
  <PresentationFormat>On-screen Show (4:3)</PresentationFormat>
  <Paragraphs>274</Paragraphs>
  <Slides>46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Corbel</vt:lpstr>
      <vt:lpstr>Wingdings 2</vt:lpstr>
      <vt:lpstr>Custom Design</vt:lpstr>
      <vt:lpstr>1_Custom Design</vt:lpstr>
      <vt:lpstr>2_Custom Design</vt:lpstr>
      <vt:lpstr>3_Custom Design</vt:lpstr>
      <vt:lpstr>Simple Light</vt:lpstr>
      <vt:lpstr>Frame</vt:lpstr>
      <vt:lpstr>SPW 14.0 Graph</vt:lpstr>
      <vt:lpstr>Widespread Implementation of Family-Problem Solving Treatment for Adolescents with Acquired Brain Injuries </vt:lpstr>
      <vt:lpstr>Acknowledgements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Solving Therapy  as an Intervention for TBI</vt:lpstr>
      <vt:lpstr>Online Family Problem  Solving</vt:lpstr>
      <vt:lpstr>Research &amp; Development:  1999-2018 </vt:lpstr>
      <vt:lpstr>Summary of Studies Included in Meta-analysis</vt:lpstr>
      <vt:lpstr>Meta-Analysis of 5 Randomized Controlled Trials</vt:lpstr>
      <vt:lpstr>Comparative Effectiveness: Aims &amp; Hypotheses </vt:lpstr>
      <vt:lpstr>Method</vt:lpstr>
      <vt:lpstr>Treatment Groups</vt:lpstr>
      <vt:lpstr>Quality of Life</vt:lpstr>
      <vt:lpstr>PowerPoint Presentation</vt:lpstr>
      <vt:lpstr>PowerPoint Presentation</vt:lpstr>
      <vt:lpstr>Guidelines Paper</vt:lpstr>
      <vt:lpstr>Evidence-based systematic review   of cognitive rehabilitation, emotional, and family treatment studies for children with acquired brain injury literature: From 2006 to 2017</vt:lpstr>
      <vt:lpstr>Who benefits?</vt:lpstr>
      <vt:lpstr>Widespread Implementation</vt:lpstr>
      <vt:lpstr>PowerPoint Presentation</vt:lpstr>
      <vt:lpstr>PowerPoint Presentation</vt:lpstr>
      <vt:lpstr>The Valley of Death</vt:lpstr>
      <vt:lpstr>Therapist Trainings </vt:lpstr>
      <vt:lpstr>Therapist Training Website</vt:lpstr>
      <vt:lpstr>Flexibility versus Fidelity or “I’ve a feeling we’re not in Kansas anymore”</vt:lpstr>
      <vt:lpstr>Re-examining and Expanding Exclusion Criteria</vt:lpstr>
      <vt:lpstr>The Myth of Patient Choice</vt:lpstr>
      <vt:lpstr>PCORI COVID Expansion Funds: Fall 2020</vt:lpstr>
      <vt:lpstr>New Diagnoses</vt:lpstr>
      <vt:lpstr>Program Enrollment</vt:lpstr>
      <vt:lpstr>PowerPoint Presentation</vt:lpstr>
      <vt:lpstr>COVID-19 Weekly Cases and Deaths per 100,000 Population by Sex</vt:lpstr>
      <vt:lpstr>PowerPoint Presentation</vt:lpstr>
      <vt:lpstr>Barriers to Implementation</vt:lpstr>
      <vt:lpstr>Solutions</vt:lpstr>
      <vt:lpstr>Run Chart  with Strategies</vt:lpstr>
      <vt:lpstr>PowerPoint Presentation</vt:lpstr>
      <vt:lpstr>QR Codes and  Direct Enrollments</vt:lpstr>
      <vt:lpstr>Patient Handouts</vt:lpstr>
      <vt:lpstr>Summary</vt:lpstr>
      <vt:lpstr>Questions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Diederichs, Anna</dc:creator>
  <cp:lastModifiedBy>Lori Tharp</cp:lastModifiedBy>
  <cp:revision>157</cp:revision>
  <dcterms:created xsi:type="dcterms:W3CDTF">2016-06-28T16:48:42Z</dcterms:created>
  <dcterms:modified xsi:type="dcterms:W3CDTF">2022-03-17T01:20:29Z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0x010100F7372FABBC9D1141A4EC414F4EF2E8FA</vt:lpwstr>
  </property>
</Properties>
</file>