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324" r:id="rId3"/>
    <p:sldId id="325" r:id="rId4"/>
    <p:sldId id="261" r:id="rId5"/>
    <p:sldId id="263" r:id="rId6"/>
    <p:sldId id="264" r:id="rId7"/>
    <p:sldId id="265" r:id="rId8"/>
    <p:sldId id="358" r:id="rId9"/>
    <p:sldId id="266" r:id="rId10"/>
    <p:sldId id="359" r:id="rId11"/>
    <p:sldId id="267" r:id="rId12"/>
    <p:sldId id="268" r:id="rId13"/>
    <p:sldId id="319" r:id="rId14"/>
    <p:sldId id="270" r:id="rId15"/>
    <p:sldId id="271" r:id="rId16"/>
    <p:sldId id="272" r:id="rId17"/>
    <p:sldId id="273" r:id="rId18"/>
    <p:sldId id="274" r:id="rId19"/>
    <p:sldId id="275" r:id="rId20"/>
    <p:sldId id="277" r:id="rId21"/>
    <p:sldId id="278" r:id="rId22"/>
    <p:sldId id="280" r:id="rId23"/>
    <p:sldId id="330" r:id="rId24"/>
    <p:sldId id="331" r:id="rId25"/>
    <p:sldId id="333" r:id="rId26"/>
    <p:sldId id="334" r:id="rId27"/>
    <p:sldId id="336" r:id="rId28"/>
    <p:sldId id="337" r:id="rId29"/>
    <p:sldId id="338" r:id="rId30"/>
    <p:sldId id="339" r:id="rId31"/>
    <p:sldId id="340" r:id="rId32"/>
    <p:sldId id="342" r:id="rId33"/>
    <p:sldId id="344" r:id="rId34"/>
    <p:sldId id="345" r:id="rId35"/>
    <p:sldId id="346" r:id="rId36"/>
    <p:sldId id="347" r:id="rId37"/>
    <p:sldId id="343" r:id="rId38"/>
    <p:sldId id="349" r:id="rId39"/>
    <p:sldId id="351" r:id="rId40"/>
    <p:sldId id="352" r:id="rId41"/>
    <p:sldId id="353" r:id="rId42"/>
    <p:sldId id="354" r:id="rId43"/>
    <p:sldId id="356" r:id="rId44"/>
    <p:sldId id="355" r:id="rId45"/>
    <p:sldId id="357" r:id="rId46"/>
    <p:sldId id="361" r:id="rId47"/>
    <p:sldId id="327"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7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294" y="4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B25799-6199-46F0-8485-1E26B1C5A219}" type="datetimeFigureOut">
              <a:rPr lang="en-US" smtClean="0"/>
              <a:pPr/>
              <a:t>3/17/2022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849940-E0DE-49B7-86F9-6094F194BE2C}" type="slidenum">
              <a:rPr lang="en-US" smtClean="0"/>
              <a:pPr/>
              <a:t>‹#›</a:t>
            </a:fld>
            <a:endParaRPr lang="en-US" dirty="0"/>
          </a:p>
        </p:txBody>
      </p:sp>
    </p:spTree>
    <p:extLst>
      <p:ext uri="{BB962C8B-B14F-4D97-AF65-F5344CB8AC3E}">
        <p14:creationId xmlns:p14="http://schemas.microsoft.com/office/powerpoint/2010/main" val="153035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846"/>
            <a:ext cx="9144000" cy="350675"/>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2384107"/>
            <a:ext cx="9144000" cy="1816608"/>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10150" y="438150"/>
            <a:ext cx="3810000" cy="1905000"/>
          </a:xfrm>
          <a:prstGeom prst="rect">
            <a:avLst/>
          </a:prstGeom>
        </p:spPr>
      </p:pic>
      <p:sp>
        <p:nvSpPr>
          <p:cNvPr id="10" name="Title 1"/>
          <p:cNvSpPr>
            <a:spLocks noGrp="1"/>
          </p:cNvSpPr>
          <p:nvPr>
            <p:ph type="title"/>
          </p:nvPr>
        </p:nvSpPr>
        <p:spPr>
          <a:xfrm>
            <a:off x="1092425" y="4742089"/>
            <a:ext cx="7768380" cy="502197"/>
          </a:xfrm>
          <a:prstGeom prst="rect">
            <a:avLst/>
          </a:prstGeom>
        </p:spPr>
        <p:txBody>
          <a:bodyPr>
            <a:noAutofit/>
          </a:bodyPr>
          <a:lstStyle>
            <a:lvl1pPr algn="r">
              <a:defRPr sz="3200">
                <a:solidFill>
                  <a:schemeClr val="tx1">
                    <a:lumMod val="50000"/>
                    <a:lumOff val="50000"/>
                  </a:schemeClr>
                </a:solidFill>
                <a:latin typeface="Arial" pitchFamily="34" charset="0"/>
                <a:cs typeface="Arial" pitchFamily="34" charset="0"/>
              </a:defRPr>
            </a:lvl1pPr>
          </a:lstStyle>
          <a:p>
            <a:r>
              <a:rPr lang="en-US" dirty="0"/>
              <a:t>Click to edit Master title style</a:t>
            </a:r>
          </a:p>
        </p:txBody>
      </p:sp>
      <p:sp>
        <p:nvSpPr>
          <p:cNvPr id="11" name="Text Placeholder 2"/>
          <p:cNvSpPr>
            <a:spLocks noGrp="1"/>
          </p:cNvSpPr>
          <p:nvPr>
            <p:ph type="body" idx="1"/>
          </p:nvPr>
        </p:nvSpPr>
        <p:spPr>
          <a:xfrm>
            <a:off x="1054086" y="5308375"/>
            <a:ext cx="7772400" cy="331774"/>
          </a:xfrm>
          <a:prstGeom prst="rect">
            <a:avLst/>
          </a:prstGeom>
        </p:spPr>
        <p:txBody>
          <a:bodyPr anchor="b">
            <a:normAutofit/>
          </a:bodyPr>
          <a:lstStyle>
            <a:lvl1pPr marL="0" indent="0" algn="r">
              <a:buNone/>
              <a:defRPr sz="1800" baseline="0">
                <a:solidFill>
                  <a:schemeClr val="tx1">
                    <a:lumMod val="85000"/>
                    <a:lumOff val="1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41614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846"/>
            <a:ext cx="9144000" cy="350675"/>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00530" y="387288"/>
            <a:ext cx="1653386" cy="1169369"/>
          </a:xfrm>
          <a:prstGeom prst="rect">
            <a:avLst/>
          </a:prstGeom>
        </p:spPr>
      </p:pic>
    </p:spTree>
    <p:extLst>
      <p:ext uri="{BB962C8B-B14F-4D97-AF65-F5344CB8AC3E}">
        <p14:creationId xmlns:p14="http://schemas.microsoft.com/office/powerpoint/2010/main" val="154996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846"/>
            <a:ext cx="9144000" cy="350675"/>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11756" y="5704114"/>
            <a:ext cx="1414730" cy="1000578"/>
          </a:xfrm>
          <a:prstGeom prst="rect">
            <a:avLst/>
          </a:prstGeom>
        </p:spPr>
      </p:pic>
      <p:cxnSp>
        <p:nvCxnSpPr>
          <p:cNvPr id="11" name="Straight Connector 10"/>
          <p:cNvCxnSpPr/>
          <p:nvPr userDrawn="1"/>
        </p:nvCxnSpPr>
        <p:spPr>
          <a:xfrm>
            <a:off x="609600" y="656264"/>
            <a:ext cx="0" cy="420624"/>
          </a:xfrm>
          <a:prstGeom prst="line">
            <a:avLst/>
          </a:prstGeom>
          <a:ln w="28575">
            <a:solidFill>
              <a:srgbClr val="2A2760"/>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userDrawn="1"/>
        </p:nvSpPr>
        <p:spPr>
          <a:xfrm>
            <a:off x="691868" y="574691"/>
            <a:ext cx="6056890" cy="502197"/>
          </a:xfrm>
          <a:prstGeom prst="rect">
            <a:avLst/>
          </a:prstGeom>
        </p:spPr>
        <p:txBody>
          <a:bodyPr>
            <a:normAutofit/>
          </a:bodyPr>
          <a:lstStyle>
            <a:lvl1pPr algn="l" defTabSz="914400" rtl="0" eaLnBrk="1" latinLnBrk="0" hangingPunct="1">
              <a:spcBef>
                <a:spcPct val="0"/>
              </a:spcBef>
              <a:buNone/>
              <a:defRPr sz="2000" kern="1200" baseline="0">
                <a:solidFill>
                  <a:schemeClr val="tx1">
                    <a:lumMod val="85000"/>
                    <a:lumOff val="15000"/>
                  </a:schemeClr>
                </a:solidFill>
                <a:latin typeface="Arial" pitchFamily="34" charset="0"/>
                <a:ea typeface="+mj-ea"/>
                <a:cs typeface="Arial" pitchFamily="34" charset="0"/>
              </a:defRPr>
            </a:lvl1pPr>
          </a:lstStyle>
          <a:p>
            <a:endParaRPr lang="en-US" dirty="0"/>
          </a:p>
        </p:txBody>
      </p:sp>
    </p:spTree>
    <p:extLst>
      <p:ext uri="{BB962C8B-B14F-4D97-AF65-F5344CB8AC3E}">
        <p14:creationId xmlns:p14="http://schemas.microsoft.com/office/powerpoint/2010/main" val="1357993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ivider Page">
    <p:spTree>
      <p:nvGrpSpPr>
        <p:cNvPr id="1" name=""/>
        <p:cNvGrpSpPr/>
        <p:nvPr/>
      </p:nvGrpSpPr>
      <p:grpSpPr>
        <a:xfrm>
          <a:off x="0" y="0"/>
          <a:ext cx="0" cy="0"/>
          <a:chOff x="0" y="0"/>
          <a:chExt cx="0" cy="0"/>
        </a:xfrm>
      </p:grpSpPr>
      <p:sp>
        <p:nvSpPr>
          <p:cNvPr id="19" name="Text Placeholder 2"/>
          <p:cNvSpPr>
            <a:spLocks noGrp="1"/>
          </p:cNvSpPr>
          <p:nvPr>
            <p:ph type="body" idx="1"/>
          </p:nvPr>
        </p:nvSpPr>
        <p:spPr>
          <a:xfrm>
            <a:off x="1054087" y="3665692"/>
            <a:ext cx="7772400" cy="420793"/>
          </a:xfrm>
          <a:prstGeom prst="rect">
            <a:avLst/>
          </a:prstGeom>
        </p:spPr>
        <p:txBody>
          <a:bodyPr anchor="b">
            <a:normAutofit/>
          </a:bodyPr>
          <a:lstStyle>
            <a:lvl1pPr marL="0" indent="0" algn="r">
              <a:buNone/>
              <a:defRPr sz="1800">
                <a:solidFill>
                  <a:schemeClr val="tx1">
                    <a:lumMod val="85000"/>
                    <a:lumOff val="15000"/>
                  </a:schemeClr>
                </a:solidFill>
                <a:latin typeface="Arial" pitchFamily="34" charset="0"/>
                <a:cs typeface="Arial"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Click to edit Master text styles</a:t>
            </a:r>
          </a:p>
        </p:txBody>
      </p:sp>
      <p:sp>
        <p:nvSpPr>
          <p:cNvPr id="18" name="Title 1"/>
          <p:cNvSpPr>
            <a:spLocks noGrp="1"/>
          </p:cNvSpPr>
          <p:nvPr>
            <p:ph type="title"/>
          </p:nvPr>
        </p:nvSpPr>
        <p:spPr>
          <a:xfrm>
            <a:off x="1068150" y="3115591"/>
            <a:ext cx="7768380" cy="502197"/>
          </a:xfrm>
          <a:prstGeom prst="rect">
            <a:avLst/>
          </a:prstGeom>
        </p:spPr>
        <p:txBody>
          <a:bodyPr>
            <a:noAutofit/>
          </a:bodyPr>
          <a:lstStyle>
            <a:lvl1pPr algn="r">
              <a:defRPr sz="3200">
                <a:solidFill>
                  <a:schemeClr val="tx1">
                    <a:lumMod val="50000"/>
                    <a:lumOff val="50000"/>
                  </a:schemeClr>
                </a:solidFill>
                <a:latin typeface="Arial" pitchFamily="34" charset="0"/>
                <a:cs typeface="Arial" pitchFamily="34" charset="0"/>
              </a:defRPr>
            </a:lvl1pPr>
          </a:lstStyle>
          <a:p>
            <a:r>
              <a:rPr lang="en-US" dirty="0"/>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1756" y="5704114"/>
            <a:ext cx="1414731" cy="1000578"/>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845"/>
            <a:ext cx="9144000" cy="350675"/>
          </a:xfrm>
          <a:prstGeom prst="rect">
            <a:avLst/>
          </a:prstGeom>
        </p:spPr>
      </p:pic>
    </p:spTree>
    <p:extLst>
      <p:ext uri="{BB962C8B-B14F-4D97-AF65-F5344CB8AC3E}">
        <p14:creationId xmlns:p14="http://schemas.microsoft.com/office/powerpoint/2010/main" val="11827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ide by Sid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lgn="l">
              <a:defRPr sz="1600">
                <a:solidFill>
                  <a:schemeClr val="tx1">
                    <a:lumMod val="65000"/>
                    <a:lumOff val="35000"/>
                  </a:schemeClr>
                </a:solidFill>
                <a:latin typeface="Arial" pitchFamily="34" charset="0"/>
                <a:cs typeface="Arial" pitchFamily="34" charset="0"/>
              </a:defRPr>
            </a:lvl1pPr>
            <a:lvl2pPr algn="l">
              <a:defRPr sz="1600">
                <a:solidFill>
                  <a:schemeClr val="tx1">
                    <a:lumMod val="65000"/>
                    <a:lumOff val="35000"/>
                  </a:schemeClr>
                </a:solidFill>
                <a:latin typeface="Arial" pitchFamily="34" charset="0"/>
                <a:cs typeface="Arial" pitchFamily="34" charset="0"/>
              </a:defRPr>
            </a:lvl2pPr>
            <a:lvl3pPr algn="l">
              <a:defRPr sz="1600">
                <a:solidFill>
                  <a:schemeClr val="tx1">
                    <a:lumMod val="65000"/>
                    <a:lumOff val="35000"/>
                  </a:schemeClr>
                </a:solidFill>
                <a:latin typeface="Arial" pitchFamily="34" charset="0"/>
                <a:cs typeface="Arial" pitchFamily="34" charset="0"/>
              </a:defRPr>
            </a:lvl3pPr>
            <a:lvl4pPr algn="l">
              <a:defRPr sz="1600">
                <a:solidFill>
                  <a:schemeClr val="tx1">
                    <a:lumMod val="65000"/>
                    <a:lumOff val="35000"/>
                  </a:schemeClr>
                </a:solidFill>
                <a:latin typeface="Arial" pitchFamily="34" charset="0"/>
                <a:cs typeface="Arial" pitchFamily="34" charset="0"/>
              </a:defRPr>
            </a:lvl4pPr>
            <a:lvl5pPr algn="l">
              <a:defRPr sz="1600">
                <a:solidFill>
                  <a:schemeClr val="tx1">
                    <a:lumMod val="65000"/>
                    <a:lumOff val="35000"/>
                  </a:schemeClr>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1600">
                <a:solidFill>
                  <a:schemeClr val="tx1">
                    <a:lumMod val="65000"/>
                    <a:lumOff val="35000"/>
                  </a:schemeClr>
                </a:solidFill>
                <a:latin typeface="Arial" pitchFamily="34" charset="0"/>
                <a:cs typeface="Arial" pitchFamily="34" charset="0"/>
              </a:defRPr>
            </a:lvl1pPr>
            <a:lvl2pPr>
              <a:defRPr sz="1600">
                <a:solidFill>
                  <a:schemeClr val="tx1">
                    <a:lumMod val="65000"/>
                    <a:lumOff val="35000"/>
                  </a:schemeClr>
                </a:solidFill>
                <a:latin typeface="Arial" pitchFamily="34" charset="0"/>
                <a:cs typeface="Arial" pitchFamily="34" charset="0"/>
              </a:defRPr>
            </a:lvl2pPr>
            <a:lvl3pPr>
              <a:defRPr sz="1600">
                <a:solidFill>
                  <a:schemeClr val="tx1">
                    <a:lumMod val="65000"/>
                    <a:lumOff val="35000"/>
                  </a:schemeClr>
                </a:solidFill>
                <a:latin typeface="Arial" pitchFamily="34" charset="0"/>
                <a:cs typeface="Arial" pitchFamily="34" charset="0"/>
              </a:defRPr>
            </a:lvl3pPr>
            <a:lvl4pPr>
              <a:defRPr sz="1600">
                <a:solidFill>
                  <a:schemeClr val="tx1">
                    <a:lumMod val="65000"/>
                    <a:lumOff val="35000"/>
                  </a:schemeClr>
                </a:solidFill>
                <a:latin typeface="Arial" pitchFamily="34" charset="0"/>
                <a:cs typeface="Arial" pitchFamily="34" charset="0"/>
              </a:defRPr>
            </a:lvl4pPr>
            <a:lvl5pPr>
              <a:defRPr sz="1600">
                <a:solidFill>
                  <a:schemeClr val="tx1">
                    <a:lumMod val="65000"/>
                    <a:lumOff val="35000"/>
                  </a:schemeClr>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691868" y="574691"/>
            <a:ext cx="5943601" cy="502197"/>
          </a:xfrm>
          <a:prstGeom prst="rect">
            <a:avLst/>
          </a:prstGeom>
        </p:spPr>
        <p:txBody>
          <a:bodyPr>
            <a:normAutofit/>
          </a:bodyPr>
          <a:lstStyle>
            <a:lvl1pPr algn="l">
              <a:defRPr sz="2000" baseline="0">
                <a:solidFill>
                  <a:schemeClr val="tx1">
                    <a:lumMod val="85000"/>
                    <a:lumOff val="15000"/>
                  </a:schemeClr>
                </a:solidFill>
                <a:latin typeface="Arial" pitchFamily="34" charset="0"/>
                <a:cs typeface="Arial" pitchFamily="34" charset="0"/>
              </a:defRPr>
            </a:lvl1pPr>
          </a:lstStyle>
          <a:p>
            <a:r>
              <a:rPr lang="en-US" dirty="0"/>
              <a:t>Click to edit Master title style</a:t>
            </a:r>
          </a:p>
        </p:txBody>
      </p:sp>
      <p:cxnSp>
        <p:nvCxnSpPr>
          <p:cNvPr id="10" name="Straight Connector 9"/>
          <p:cNvCxnSpPr/>
          <p:nvPr userDrawn="1"/>
        </p:nvCxnSpPr>
        <p:spPr>
          <a:xfrm>
            <a:off x="588264" y="640080"/>
            <a:ext cx="0" cy="42062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Slide Number Placeholder 5"/>
          <p:cNvSpPr>
            <a:spLocks noGrp="1"/>
          </p:cNvSpPr>
          <p:nvPr>
            <p:ph type="sldNum" sz="quarter" idx="12"/>
          </p:nvPr>
        </p:nvSpPr>
        <p:spPr>
          <a:xfrm>
            <a:off x="6553200" y="6323982"/>
            <a:ext cx="2133600" cy="365125"/>
          </a:xfrm>
          <a:prstGeom prst="rect">
            <a:avLst/>
          </a:prstGeom>
        </p:spPr>
        <p:txBody>
          <a:bodyPr/>
          <a:lstStyle>
            <a:lvl1pPr algn="r">
              <a:defRPr sz="1000">
                <a:solidFill>
                  <a:schemeClr val="tx1">
                    <a:lumMod val="65000"/>
                    <a:lumOff val="35000"/>
                  </a:schemeClr>
                </a:solidFill>
                <a:latin typeface="Arial" pitchFamily="34" charset="0"/>
                <a:cs typeface="Arial" pitchFamily="34" charset="0"/>
              </a:defRPr>
            </a:lvl1pPr>
          </a:lstStyle>
          <a:p>
            <a:fld id="{7B3FCFA2-EFB1-4DCA-B616-5C95183E6F25}" type="slidenum">
              <a:rPr lang="en-US" smtClean="0"/>
              <a:pPr/>
              <a:t>‹#›</a:t>
            </a:fld>
            <a:endParaRPr lang="en-US" dirty="0"/>
          </a:p>
        </p:txBody>
      </p:sp>
      <p:sp>
        <p:nvSpPr>
          <p:cNvPr id="13" name="Footer Placeholder 4"/>
          <p:cNvSpPr>
            <a:spLocks noGrp="1"/>
          </p:cNvSpPr>
          <p:nvPr>
            <p:ph type="ftr" sz="quarter" idx="11"/>
          </p:nvPr>
        </p:nvSpPr>
        <p:spPr>
          <a:xfrm>
            <a:off x="445736" y="6340166"/>
            <a:ext cx="4627970" cy="365125"/>
          </a:xfrm>
          <a:prstGeom prst="rect">
            <a:avLst/>
          </a:prstGeom>
        </p:spPr>
        <p:txBody>
          <a:bodyPr/>
          <a:lstStyle>
            <a:lvl1pPr algn="l">
              <a:defRPr sz="1000">
                <a:solidFill>
                  <a:schemeClr val="tx1">
                    <a:lumMod val="65000"/>
                    <a:lumOff val="35000"/>
                  </a:schemeClr>
                </a:solidFill>
                <a:latin typeface="Arial" pitchFamily="34" charset="0"/>
                <a:cs typeface="Arial" pitchFamily="34" charset="0"/>
              </a:defRPr>
            </a:lvl1pPr>
          </a:lstStyle>
          <a:p>
            <a:r>
              <a:rPr lang="en-US" dirty="0"/>
              <a:t>Footer</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846"/>
            <a:ext cx="9144000" cy="350675"/>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00530" y="387288"/>
            <a:ext cx="1653386" cy="1169369"/>
          </a:xfrm>
          <a:prstGeom prst="rect">
            <a:avLst/>
          </a:prstGeom>
        </p:spPr>
      </p:pic>
    </p:spTree>
    <p:extLst>
      <p:ext uri="{BB962C8B-B14F-4D97-AF65-F5344CB8AC3E}">
        <p14:creationId xmlns:p14="http://schemas.microsoft.com/office/powerpoint/2010/main" val="3292969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01663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4358400"/>
            <a:ext cx="7772400" cy="1470025"/>
          </a:xfrm>
          <a:prstGeom prst="rect">
            <a:avLst/>
          </a:prstGeom>
        </p:spPr>
        <p:txBody>
          <a:bodyPr>
            <a:normAutofit/>
          </a:bodyPr>
          <a:lstStyle/>
          <a:p>
            <a:pPr>
              <a:defRPr/>
            </a:pPr>
            <a:r>
              <a:rPr lang="en-US" dirty="0">
                <a:latin typeface="Bahnschrift Light Condensed" panose="020B0502040204020203" pitchFamily="34" charset="0"/>
              </a:rPr>
              <a:t>The New Normal: Understanding Family and Individual Dynamics Following Brain Injury </a:t>
            </a:r>
            <a:endParaRPr lang="en-US" dirty="0">
              <a:solidFill>
                <a:srgbClr val="7030A0"/>
              </a:solidFill>
            </a:endParaRPr>
          </a:p>
        </p:txBody>
      </p:sp>
      <p:sp>
        <p:nvSpPr>
          <p:cNvPr id="2051" name="Rectangle 3"/>
          <p:cNvSpPr>
            <a:spLocks noGrp="1" noChangeArrowheads="1"/>
          </p:cNvSpPr>
          <p:nvPr>
            <p:ph type="subTitle" idx="4294967295"/>
          </p:nvPr>
        </p:nvSpPr>
        <p:spPr>
          <a:xfrm>
            <a:off x="5410200" y="5105400"/>
            <a:ext cx="9067800" cy="1752600"/>
          </a:xfrm>
          <a:prstGeom prst="rect">
            <a:avLst/>
          </a:prstGeom>
        </p:spPr>
        <p:txBody>
          <a:bodyPr>
            <a:normAutofit/>
          </a:bodyPr>
          <a:lstStyle/>
          <a:p>
            <a:pPr marL="0" indent="0" eaLnBrk="1" hangingPunct="1">
              <a:buNone/>
              <a:defRPr/>
            </a:pPr>
            <a:endParaRPr lang="en-US" dirty="0"/>
          </a:p>
          <a:p>
            <a:pPr marL="0" indent="0">
              <a:buNone/>
              <a:defRPr/>
            </a:pPr>
            <a:r>
              <a:rPr lang="en-US" sz="2000" b="1" dirty="0"/>
              <a:t>Deborah Gutteridge, MS, CBIST,</a:t>
            </a:r>
            <a:br>
              <a:rPr lang="en-US" sz="2000" b="1" dirty="0"/>
            </a:br>
            <a:r>
              <a:rPr lang="en-US" sz="2000" b="1" dirty="0"/>
              <a:t>Clinical Evaluator</a:t>
            </a:r>
          </a:p>
          <a:p>
            <a:pPr marL="0" indent="0" eaLnBrk="1" hangingPunct="1">
              <a:buNone/>
              <a:defRPr/>
            </a:pPr>
            <a:endParaRPr lang="en-US" dirty="0"/>
          </a:p>
        </p:txBody>
      </p:sp>
    </p:spTree>
    <p:extLst>
      <p:ext uri="{BB962C8B-B14F-4D97-AF65-F5344CB8AC3E}">
        <p14:creationId xmlns:p14="http://schemas.microsoft.com/office/powerpoint/2010/main" val="2128705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uman_Brain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905000"/>
            <a:ext cx="4762500" cy="37099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85800" y="533400"/>
            <a:ext cx="3365217" cy="584775"/>
          </a:xfrm>
          <a:prstGeom prst="rect">
            <a:avLst/>
          </a:prstGeom>
        </p:spPr>
        <p:txBody>
          <a:bodyPr wrap="none">
            <a:spAutoFit/>
          </a:bodyPr>
          <a:lstStyle/>
          <a:p>
            <a:r>
              <a:rPr lang="en-US" sz="3200" dirty="0">
                <a:latin typeface="+mj-lt"/>
              </a:rPr>
              <a:t>Brain Anatomy 101</a:t>
            </a:r>
          </a:p>
        </p:txBody>
      </p:sp>
    </p:spTree>
    <p:extLst>
      <p:ext uri="{BB962C8B-B14F-4D97-AF65-F5344CB8AC3E}">
        <p14:creationId xmlns:p14="http://schemas.microsoft.com/office/powerpoint/2010/main" val="1583686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1143000" y="609600"/>
            <a:ext cx="6705600" cy="715962"/>
          </a:xfrm>
          <a:prstGeom prst="rect">
            <a:avLst/>
          </a:prstGeom>
        </p:spPr>
        <p:txBody>
          <a:bodyPr>
            <a:normAutofit/>
          </a:bodyPr>
          <a:lstStyle/>
          <a:p>
            <a:pPr>
              <a:defRPr/>
            </a:pPr>
            <a:r>
              <a:rPr lang="en-US" sz="3200" dirty="0"/>
              <a:t>Occipital Lobes</a:t>
            </a:r>
          </a:p>
        </p:txBody>
      </p:sp>
      <p:sp>
        <p:nvSpPr>
          <p:cNvPr id="2" name="Rectangle 1"/>
          <p:cNvSpPr/>
          <p:nvPr/>
        </p:nvSpPr>
        <p:spPr>
          <a:xfrm>
            <a:off x="685800" y="1524000"/>
            <a:ext cx="7772400" cy="1477328"/>
          </a:xfrm>
          <a:prstGeom prst="rect">
            <a:avLst/>
          </a:prstGeom>
        </p:spPr>
        <p:txBody>
          <a:bodyPr wrap="square">
            <a:spAutoFit/>
          </a:bodyPr>
          <a:lstStyle/>
          <a:p>
            <a:pPr marL="36900" indent="0">
              <a:buNone/>
            </a:pPr>
            <a:r>
              <a:rPr lang="en-US" sz="2400" dirty="0"/>
              <a:t>“Am I seeing what I think I see?”</a:t>
            </a:r>
            <a:br>
              <a:rPr lang="en-US" sz="2400" dirty="0"/>
            </a:br>
            <a:endParaRPr lang="en-US" sz="2400" dirty="0"/>
          </a:p>
          <a:p>
            <a:pPr marL="36900"/>
            <a:r>
              <a:rPr lang="en-US" sz="2400" dirty="0"/>
              <a:t>“ I am seeing stars”</a:t>
            </a:r>
          </a:p>
          <a:p>
            <a:endParaRPr lang="en-US" dirty="0"/>
          </a:p>
        </p:txBody>
      </p:sp>
    </p:spTree>
    <p:extLst>
      <p:ext uri="{BB962C8B-B14F-4D97-AF65-F5344CB8AC3E}">
        <p14:creationId xmlns:p14="http://schemas.microsoft.com/office/powerpoint/2010/main" val="1444188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4294967295"/>
          </p:nvPr>
        </p:nvSpPr>
        <p:spPr>
          <a:xfrm>
            <a:off x="304800" y="1524000"/>
            <a:ext cx="8229600" cy="4525963"/>
          </a:xfrm>
          <a:prstGeom prst="rect">
            <a:avLst/>
          </a:prstGeom>
          <a:noFill/>
        </p:spPr>
        <p:txBody>
          <a:bodyPr/>
          <a:lstStyle/>
          <a:p>
            <a:r>
              <a:rPr lang="en-US" sz="2400" dirty="0"/>
              <a:t>“ I’m hearing what you’re saying!” (hearing)</a:t>
            </a:r>
            <a:br>
              <a:rPr lang="en-US" sz="2400" dirty="0"/>
            </a:br>
            <a:endParaRPr lang="en-US" sz="2400" dirty="0"/>
          </a:p>
          <a:p>
            <a:pPr marL="322650" indent="-285750"/>
            <a:r>
              <a:rPr lang="en-US" sz="2400" dirty="0"/>
              <a:t>“I remember what you’re saying!” (memory)</a:t>
            </a:r>
          </a:p>
          <a:p>
            <a:pPr marL="36900" indent="0">
              <a:buNone/>
            </a:pPr>
            <a:endParaRPr lang="en-US" sz="2400" dirty="0"/>
          </a:p>
          <a:p>
            <a:pPr marL="322650" indent="-285750"/>
            <a:r>
              <a:rPr lang="en-US" sz="2400" dirty="0"/>
              <a:t>As Popeye says, “ I am what I am!” (sense of self)</a:t>
            </a:r>
          </a:p>
          <a:p>
            <a:pPr marL="36900" indent="0">
              <a:buNone/>
            </a:pPr>
            <a:endParaRPr lang="en-US" sz="2400" dirty="0"/>
          </a:p>
          <a:p>
            <a:r>
              <a:rPr lang="en-US" sz="2400" dirty="0"/>
              <a:t>“déjà vu”</a:t>
            </a:r>
          </a:p>
          <a:p>
            <a:pPr algn="ctr">
              <a:buFont typeface="Wingdings" pitchFamily="2" charset="2"/>
              <a:buNone/>
            </a:pPr>
            <a:endParaRPr lang="en-US" sz="1200" dirty="0">
              <a:solidFill>
                <a:srgbClr val="FF9900"/>
              </a:solidFill>
              <a:effectLst/>
            </a:endParaRPr>
          </a:p>
        </p:txBody>
      </p:sp>
      <p:sp>
        <p:nvSpPr>
          <p:cNvPr id="2" name="Rectangle 1"/>
          <p:cNvSpPr/>
          <p:nvPr/>
        </p:nvSpPr>
        <p:spPr>
          <a:xfrm>
            <a:off x="762000" y="533400"/>
            <a:ext cx="2802370" cy="584775"/>
          </a:xfrm>
          <a:prstGeom prst="rect">
            <a:avLst/>
          </a:prstGeom>
        </p:spPr>
        <p:txBody>
          <a:bodyPr wrap="none">
            <a:spAutoFit/>
          </a:bodyPr>
          <a:lstStyle/>
          <a:p>
            <a:r>
              <a:rPr lang="en-US" sz="3200" dirty="0"/>
              <a:t>Temporal Lobes</a:t>
            </a:r>
          </a:p>
        </p:txBody>
      </p:sp>
    </p:spTree>
    <p:extLst>
      <p:ext uri="{BB962C8B-B14F-4D97-AF65-F5344CB8AC3E}">
        <p14:creationId xmlns:p14="http://schemas.microsoft.com/office/powerpoint/2010/main" val="2599472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600200"/>
            <a:ext cx="8458200" cy="1200329"/>
          </a:xfrm>
          <a:prstGeom prst="rect">
            <a:avLst/>
          </a:prstGeom>
        </p:spPr>
        <p:txBody>
          <a:bodyPr wrap="square">
            <a:spAutoFit/>
          </a:bodyPr>
          <a:lstStyle/>
          <a:p>
            <a:pPr marL="322650" indent="-285750">
              <a:buFont typeface="Arial" panose="020B0604020202020204" pitchFamily="34" charset="0"/>
              <a:buChar char="•"/>
            </a:pPr>
            <a:r>
              <a:rPr lang="en-US" sz="2400" dirty="0"/>
              <a:t>“ I feel no pain!”</a:t>
            </a:r>
          </a:p>
          <a:p>
            <a:pPr marL="36900"/>
            <a:endParaRPr lang="en-US" sz="2400" dirty="0"/>
          </a:p>
          <a:p>
            <a:pPr marL="322650" indent="-285750">
              <a:buFont typeface="Arial" panose="020B0604020202020204" pitchFamily="34" charset="0"/>
              <a:buChar char="•"/>
            </a:pPr>
            <a:r>
              <a:rPr lang="en-US" sz="2400" dirty="0"/>
              <a:t>“I feel ‘that’ pain!”</a:t>
            </a:r>
          </a:p>
        </p:txBody>
      </p:sp>
      <p:sp>
        <p:nvSpPr>
          <p:cNvPr id="4" name="Rectangle 3"/>
          <p:cNvSpPr/>
          <p:nvPr/>
        </p:nvSpPr>
        <p:spPr>
          <a:xfrm>
            <a:off x="685800" y="609600"/>
            <a:ext cx="2510624" cy="584775"/>
          </a:xfrm>
          <a:prstGeom prst="rect">
            <a:avLst/>
          </a:prstGeom>
        </p:spPr>
        <p:txBody>
          <a:bodyPr wrap="none">
            <a:spAutoFit/>
          </a:bodyPr>
          <a:lstStyle/>
          <a:p>
            <a:r>
              <a:rPr lang="en-US" sz="3200" dirty="0"/>
              <a:t>Parietal Lobes</a:t>
            </a:r>
          </a:p>
        </p:txBody>
      </p:sp>
    </p:spTree>
    <p:extLst>
      <p:ext uri="{BB962C8B-B14F-4D97-AF65-F5344CB8AC3E}">
        <p14:creationId xmlns:p14="http://schemas.microsoft.com/office/powerpoint/2010/main" val="3211489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4800600" cy="584775"/>
          </a:xfrm>
          <a:prstGeom prst="rect">
            <a:avLst/>
          </a:prstGeom>
        </p:spPr>
        <p:txBody>
          <a:bodyPr wrap="square">
            <a:spAutoFit/>
          </a:bodyPr>
          <a:lstStyle/>
          <a:p>
            <a:r>
              <a:rPr lang="en-US" sz="3200" dirty="0"/>
              <a:t>Cerebellum</a:t>
            </a:r>
          </a:p>
        </p:txBody>
      </p:sp>
      <p:sp>
        <p:nvSpPr>
          <p:cNvPr id="3" name="Rectangle 2"/>
          <p:cNvSpPr/>
          <p:nvPr/>
        </p:nvSpPr>
        <p:spPr>
          <a:xfrm>
            <a:off x="533400" y="1676400"/>
            <a:ext cx="8534400" cy="2308324"/>
          </a:xfrm>
          <a:prstGeom prst="rect">
            <a:avLst/>
          </a:prstGeom>
        </p:spPr>
        <p:txBody>
          <a:bodyPr wrap="square">
            <a:spAutoFit/>
          </a:bodyPr>
          <a:lstStyle/>
          <a:p>
            <a:pPr marL="285750" indent="-285750">
              <a:buFont typeface="Arial" panose="020B0604020202020204" pitchFamily="34" charset="0"/>
              <a:buChar char="•"/>
            </a:pPr>
            <a:r>
              <a:rPr lang="en-US" sz="2400" dirty="0"/>
              <a:t>1/8 of total brain weight</a:t>
            </a:r>
          </a:p>
          <a:p>
            <a:pPr marL="285750" indent="-285750">
              <a:buFont typeface="Arial" panose="020B0604020202020204" pitchFamily="34" charset="0"/>
              <a:buChar char="•"/>
            </a:pPr>
            <a:r>
              <a:rPr lang="en-US" sz="2400" dirty="0"/>
              <a:t>Skilled repetitive movements: </a:t>
            </a:r>
          </a:p>
          <a:p>
            <a:pPr marL="742950" lvl="1" indent="-285750">
              <a:buFont typeface="Arial" panose="020B0604020202020204" pitchFamily="34" charset="0"/>
              <a:buChar char="•"/>
            </a:pPr>
            <a:r>
              <a:rPr lang="en-US" sz="2400" dirty="0"/>
              <a:t>Running</a:t>
            </a:r>
          </a:p>
          <a:p>
            <a:pPr marL="742950" lvl="1" indent="-285750">
              <a:buFont typeface="Arial" panose="020B0604020202020204" pitchFamily="34" charset="0"/>
              <a:buChar char="•"/>
            </a:pPr>
            <a:r>
              <a:rPr lang="en-US" sz="2400" dirty="0"/>
              <a:t>Swimming</a:t>
            </a:r>
          </a:p>
          <a:p>
            <a:pPr marL="742950" lvl="1" indent="-285750">
              <a:buFont typeface="Arial" panose="020B0604020202020204" pitchFamily="34" charset="0"/>
              <a:buChar char="•"/>
            </a:pPr>
            <a:r>
              <a:rPr lang="en-US" sz="2400" dirty="0"/>
              <a:t>Writing</a:t>
            </a:r>
          </a:p>
          <a:p>
            <a:pPr marL="742950" lvl="1" indent="-285750">
              <a:buFont typeface="Arial" panose="020B0604020202020204" pitchFamily="34" charset="0"/>
              <a:buChar char="•"/>
            </a:pPr>
            <a:r>
              <a:rPr lang="en-US" sz="2400" dirty="0"/>
              <a:t>Holding a drink</a:t>
            </a:r>
          </a:p>
        </p:txBody>
      </p:sp>
    </p:spTree>
    <p:extLst>
      <p:ext uri="{BB962C8B-B14F-4D97-AF65-F5344CB8AC3E}">
        <p14:creationId xmlns:p14="http://schemas.microsoft.com/office/powerpoint/2010/main" val="383082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4294967295"/>
          </p:nvPr>
        </p:nvSpPr>
        <p:spPr>
          <a:xfrm>
            <a:off x="457200" y="1447800"/>
            <a:ext cx="9144000" cy="4495800"/>
          </a:xfrm>
          <a:prstGeom prst="rect">
            <a:avLst/>
          </a:prstGeom>
          <a:noFill/>
        </p:spPr>
        <p:txBody>
          <a:bodyPr/>
          <a:lstStyle/>
          <a:p>
            <a:pPr marL="322650" indent="-285750"/>
            <a:r>
              <a:rPr lang="en-US" sz="2400" dirty="0"/>
              <a:t>A + B= C (I’m thinking)</a:t>
            </a:r>
            <a:br>
              <a:rPr lang="en-US" sz="2400" dirty="0"/>
            </a:br>
            <a:endParaRPr lang="en-US" sz="2400" dirty="0"/>
          </a:p>
          <a:p>
            <a:pPr marL="322650" indent="-285750"/>
            <a:r>
              <a:rPr lang="en-US" sz="2400" dirty="0"/>
              <a:t>“Let’s go to the store” (I’m planning)</a:t>
            </a:r>
            <a:br>
              <a:rPr lang="en-US" sz="2400" dirty="0"/>
            </a:br>
            <a:endParaRPr lang="en-US" sz="2400" dirty="0"/>
          </a:p>
          <a:p>
            <a:pPr marL="322650" indent="-285750"/>
            <a:r>
              <a:rPr lang="en-US" sz="2400" dirty="0"/>
              <a:t>Per-son-ality (teens!)</a:t>
            </a:r>
          </a:p>
        </p:txBody>
      </p:sp>
      <p:sp>
        <p:nvSpPr>
          <p:cNvPr id="2" name="Rectangle 1"/>
          <p:cNvSpPr/>
          <p:nvPr/>
        </p:nvSpPr>
        <p:spPr>
          <a:xfrm>
            <a:off x="685800" y="533400"/>
            <a:ext cx="2426305" cy="584775"/>
          </a:xfrm>
          <a:prstGeom prst="rect">
            <a:avLst/>
          </a:prstGeom>
        </p:spPr>
        <p:txBody>
          <a:bodyPr wrap="none">
            <a:spAutoFit/>
          </a:bodyPr>
          <a:lstStyle/>
          <a:p>
            <a:r>
              <a:rPr lang="en-US" sz="3200" dirty="0"/>
              <a:t>Frontal Lobes</a:t>
            </a:r>
          </a:p>
        </p:txBody>
      </p:sp>
    </p:spTree>
    <p:extLst>
      <p:ext uri="{BB962C8B-B14F-4D97-AF65-F5344CB8AC3E}">
        <p14:creationId xmlns:p14="http://schemas.microsoft.com/office/powerpoint/2010/main" val="2488502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762000" y="609600"/>
            <a:ext cx="8229600" cy="1143000"/>
          </a:xfrm>
          <a:prstGeom prst="rect">
            <a:avLst/>
          </a:prstGeom>
        </p:spPr>
        <p:txBody>
          <a:bodyPr>
            <a:noAutofit/>
          </a:bodyPr>
          <a:lstStyle/>
          <a:p>
            <a:pPr algn="l" eaLnBrk="1" hangingPunct="1">
              <a:defRPr/>
            </a:pPr>
            <a:r>
              <a:rPr lang="en-US" sz="3200" dirty="0"/>
              <a:t>Getting Thicker as You Use it!</a:t>
            </a:r>
          </a:p>
        </p:txBody>
      </p:sp>
      <p:sp>
        <p:nvSpPr>
          <p:cNvPr id="6147" name="Rectangle 3"/>
          <p:cNvSpPr>
            <a:spLocks noGrp="1" noChangeArrowheads="1"/>
          </p:cNvSpPr>
          <p:nvPr>
            <p:ph idx="4294967295"/>
          </p:nvPr>
        </p:nvSpPr>
        <p:spPr>
          <a:xfrm>
            <a:off x="457200" y="1600200"/>
            <a:ext cx="8229600" cy="4525963"/>
          </a:xfrm>
          <a:prstGeom prst="rect">
            <a:avLst/>
          </a:prstGeom>
        </p:spPr>
        <p:txBody>
          <a:bodyPr/>
          <a:lstStyle/>
          <a:p>
            <a:pPr marL="322650" indent="-285750"/>
            <a:r>
              <a:rPr lang="en-US" sz="1600" dirty="0"/>
              <a:t>Upper most cerebral cortex is 80% </a:t>
            </a:r>
          </a:p>
          <a:p>
            <a:pPr marL="322650" indent="-285750"/>
            <a:endParaRPr lang="en-US" sz="1600" dirty="0"/>
          </a:p>
          <a:p>
            <a:pPr marL="322650" indent="-285750"/>
            <a:r>
              <a:rPr lang="en-US" sz="1600" dirty="0"/>
              <a:t>“Brain Work” </a:t>
            </a:r>
          </a:p>
          <a:p>
            <a:pPr marL="722700" lvl="1"/>
            <a:r>
              <a:rPr lang="en-US" sz="1600" dirty="0"/>
              <a:t>Thinking </a:t>
            </a:r>
          </a:p>
          <a:p>
            <a:pPr marL="722700" lvl="1"/>
            <a:r>
              <a:rPr lang="en-US" sz="1600" dirty="0"/>
              <a:t>Perceiving</a:t>
            </a:r>
          </a:p>
          <a:p>
            <a:pPr marL="722700" lvl="1"/>
            <a:r>
              <a:rPr lang="en-US" sz="1600" dirty="0"/>
              <a:t>Speaking</a:t>
            </a:r>
          </a:p>
          <a:p>
            <a:pPr marL="722700" lvl="1"/>
            <a:r>
              <a:rPr lang="en-US" sz="1600" dirty="0"/>
              <a:t>Understanding</a:t>
            </a:r>
          </a:p>
          <a:p>
            <a:pPr marL="322650" indent="-285750"/>
            <a:endParaRPr lang="en-US" sz="1600" dirty="0"/>
          </a:p>
          <a:p>
            <a:pPr marL="322650" indent="-285750"/>
            <a:r>
              <a:rPr lang="en-US" sz="1600" dirty="0"/>
              <a:t>Other structures</a:t>
            </a:r>
          </a:p>
          <a:p>
            <a:pPr marL="722700" lvl="1"/>
            <a:r>
              <a:rPr lang="en-US" sz="1600" dirty="0"/>
              <a:t>Underneath-moving</a:t>
            </a:r>
          </a:p>
          <a:p>
            <a:pPr marL="722700" lvl="1"/>
            <a:r>
              <a:rPr lang="en-US" sz="1600" dirty="0"/>
              <a:t>Sleeping</a:t>
            </a:r>
          </a:p>
          <a:p>
            <a:pPr marL="722700" lvl="1"/>
            <a:r>
              <a:rPr lang="en-US" sz="1600" dirty="0"/>
              <a:t>Eating</a:t>
            </a:r>
          </a:p>
          <a:p>
            <a:pPr marL="722700" lvl="1"/>
            <a:r>
              <a:rPr lang="en-US" sz="1600" dirty="0"/>
              <a:t>Smelling</a:t>
            </a:r>
          </a:p>
          <a:p>
            <a:pPr marL="722700" lvl="1"/>
            <a:r>
              <a:rPr lang="en-US" sz="1600" dirty="0"/>
              <a:t>Seeing</a:t>
            </a:r>
          </a:p>
          <a:p>
            <a:pPr marL="722700" lvl="1"/>
            <a:r>
              <a:rPr lang="en-US" sz="1600" dirty="0"/>
              <a:t>Breathing</a:t>
            </a:r>
          </a:p>
          <a:p>
            <a:pPr marL="722700" lvl="1"/>
            <a:r>
              <a:rPr lang="en-US" sz="1600" dirty="0"/>
              <a:t>And more</a:t>
            </a:r>
          </a:p>
          <a:p>
            <a:pPr marL="0" indent="0" eaLnBrk="1" hangingPunct="1">
              <a:buNone/>
              <a:defRPr/>
            </a:pPr>
            <a:endParaRPr lang="en-US" sz="1600" dirty="0"/>
          </a:p>
          <a:p>
            <a:pPr eaLnBrk="1" hangingPunct="1">
              <a:defRPr/>
            </a:pPr>
            <a:endParaRPr lang="en-US" sz="1600" dirty="0"/>
          </a:p>
        </p:txBody>
      </p:sp>
    </p:spTree>
    <p:extLst>
      <p:ext uri="{BB962C8B-B14F-4D97-AF65-F5344CB8AC3E}">
        <p14:creationId xmlns:p14="http://schemas.microsoft.com/office/powerpoint/2010/main" val="3458347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47800" y="609600"/>
            <a:ext cx="9829800" cy="685800"/>
          </a:xfrm>
          <a:prstGeom prst="rect">
            <a:avLst/>
          </a:prstGeom>
        </p:spPr>
        <p:txBody>
          <a:bodyPr/>
          <a:lstStyle/>
          <a:p>
            <a:r>
              <a:rPr lang="en-US" sz="3200" dirty="0"/>
              <a:t>“My half is better than your half”</a:t>
            </a:r>
            <a:endParaRPr lang="en-US" sz="3200" dirty="0">
              <a:solidFill>
                <a:srgbClr val="7030A0"/>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400" dirty="0"/>
              <a:t>Left Cerebral</a:t>
            </a:r>
          </a:p>
          <a:p>
            <a:pPr lvl="1"/>
            <a:r>
              <a:rPr lang="en-US" sz="2400" dirty="0"/>
              <a:t>Analytical, reasoning, logic, language</a:t>
            </a:r>
          </a:p>
          <a:p>
            <a:r>
              <a:rPr lang="en-US" sz="2400" dirty="0"/>
              <a:t>Right Cerebral</a:t>
            </a:r>
          </a:p>
          <a:p>
            <a:pPr lvl="1"/>
            <a:r>
              <a:rPr lang="en-US" sz="2400" dirty="0"/>
              <a:t>Artistic, creative, art, music, voice recognition, orientation in space, mapping</a:t>
            </a:r>
          </a:p>
          <a:p>
            <a:pPr marL="379800"/>
            <a:r>
              <a:rPr lang="en-US" sz="2400" dirty="0"/>
              <a:t>Corpus Callosum</a:t>
            </a:r>
          </a:p>
          <a:p>
            <a:pPr marL="779850" lvl="1"/>
            <a:r>
              <a:rPr lang="en-US" sz="2400" dirty="0"/>
              <a:t>Bridging the halves</a:t>
            </a:r>
          </a:p>
        </p:txBody>
      </p:sp>
    </p:spTree>
    <p:extLst>
      <p:ext uri="{BB962C8B-B14F-4D97-AF65-F5344CB8AC3E}">
        <p14:creationId xmlns:p14="http://schemas.microsoft.com/office/powerpoint/2010/main" val="378871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600200"/>
            <a:ext cx="8229600" cy="3611563"/>
          </a:xfrm>
          <a:prstGeom prst="rect">
            <a:avLst/>
          </a:prstGeom>
        </p:spPr>
        <p:txBody>
          <a:bodyPr/>
          <a:lstStyle/>
          <a:p>
            <a:pPr marL="322650" indent="-285750"/>
            <a:r>
              <a:rPr lang="en-US" sz="2400" dirty="0"/>
              <a:t>Cerebrospinal fluid</a:t>
            </a:r>
          </a:p>
          <a:p>
            <a:pPr marL="722700" lvl="1"/>
            <a:r>
              <a:rPr lang="en-US" sz="2400" dirty="0"/>
              <a:t>Brain and spinal column</a:t>
            </a:r>
          </a:p>
          <a:p>
            <a:pPr marL="322650" indent="-285750"/>
            <a:r>
              <a:rPr lang="en-US" sz="2400" dirty="0"/>
              <a:t>Your brain’s connected to the spinal column by the stem</a:t>
            </a:r>
          </a:p>
          <a:p>
            <a:pPr marL="322650" indent="-285750"/>
            <a:r>
              <a:rPr lang="en-US" sz="2400" dirty="0"/>
              <a:t>Medulla</a:t>
            </a:r>
          </a:p>
          <a:p>
            <a:pPr marL="722700" lvl="1"/>
            <a:r>
              <a:rPr lang="en-US" sz="2400" dirty="0"/>
              <a:t>1 inch</a:t>
            </a:r>
          </a:p>
          <a:p>
            <a:pPr marL="722700" lvl="1"/>
            <a:r>
              <a:rPr lang="en-US" sz="2400" dirty="0"/>
              <a:t>Temperature</a:t>
            </a:r>
          </a:p>
          <a:p>
            <a:pPr marL="722700" lvl="1"/>
            <a:r>
              <a:rPr lang="en-US" sz="2400" dirty="0"/>
              <a:t>Breathing</a:t>
            </a:r>
          </a:p>
          <a:p>
            <a:pPr marL="722700" lvl="1"/>
            <a:r>
              <a:rPr lang="en-US" sz="2400" dirty="0"/>
              <a:t>Swallowing</a:t>
            </a:r>
          </a:p>
          <a:p>
            <a:pPr marL="722700" lvl="1"/>
            <a:r>
              <a:rPr lang="en-US" sz="2400" dirty="0"/>
              <a:t>Vomiting</a:t>
            </a:r>
          </a:p>
          <a:p>
            <a:pPr marL="722700" lvl="1"/>
            <a:r>
              <a:rPr lang="en-US" sz="2400" dirty="0"/>
              <a:t>HR</a:t>
            </a:r>
          </a:p>
          <a:p>
            <a:pPr marL="722700" lvl="1"/>
            <a:r>
              <a:rPr lang="en-US" sz="2400" dirty="0"/>
              <a:t>BP</a:t>
            </a:r>
          </a:p>
        </p:txBody>
      </p:sp>
      <p:sp>
        <p:nvSpPr>
          <p:cNvPr id="2" name="Rectangle 1"/>
          <p:cNvSpPr/>
          <p:nvPr/>
        </p:nvSpPr>
        <p:spPr>
          <a:xfrm>
            <a:off x="685800" y="609600"/>
            <a:ext cx="8153194" cy="584775"/>
          </a:xfrm>
          <a:prstGeom prst="rect">
            <a:avLst/>
          </a:prstGeom>
        </p:spPr>
        <p:txBody>
          <a:bodyPr wrap="none">
            <a:spAutoFit/>
          </a:bodyPr>
          <a:lstStyle/>
          <a:p>
            <a:r>
              <a:rPr lang="en-US" sz="3200" dirty="0"/>
              <a:t>“ 1 Cup ‘O Fluid’ Helps The Medicine Go Down” </a:t>
            </a:r>
          </a:p>
        </p:txBody>
      </p:sp>
    </p:spTree>
    <p:extLst>
      <p:ext uri="{BB962C8B-B14F-4D97-AF65-F5344CB8AC3E}">
        <p14:creationId xmlns:p14="http://schemas.microsoft.com/office/powerpoint/2010/main" val="1828229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0"/>
            <a:ext cx="8229600" cy="4525963"/>
          </a:xfrm>
          <a:prstGeom prst="rect">
            <a:avLst/>
          </a:prstGeom>
        </p:spPr>
        <p:txBody>
          <a:bodyPr/>
          <a:lstStyle/>
          <a:p>
            <a:pPr marL="322650" indent="-285750"/>
            <a:r>
              <a:rPr lang="en-US" sz="2400" dirty="0"/>
              <a:t>Damage to the frontal lobe is significant for behavior problems</a:t>
            </a:r>
          </a:p>
          <a:p>
            <a:pPr marL="322650" indent="-285750"/>
            <a:endParaRPr lang="en-US" sz="2400" dirty="0"/>
          </a:p>
          <a:p>
            <a:pPr marL="322650" indent="-285750"/>
            <a:r>
              <a:rPr lang="en-US" sz="2400" dirty="0"/>
              <a:t>Frontal lobes are regulators of integrative behavior</a:t>
            </a:r>
          </a:p>
          <a:p>
            <a:pPr marL="36900" indent="0">
              <a:buNone/>
            </a:pPr>
            <a:r>
              <a:rPr lang="en-US" sz="2400" dirty="0"/>
              <a:t> </a:t>
            </a:r>
          </a:p>
          <a:p>
            <a:pPr marL="322650" indent="-285750"/>
            <a:r>
              <a:rPr lang="en-US" sz="2400" dirty="0"/>
              <a:t>Poor attention to task, initiation or participation in goaled behaviors </a:t>
            </a:r>
          </a:p>
        </p:txBody>
      </p:sp>
      <p:sp>
        <p:nvSpPr>
          <p:cNvPr id="2" name="Rectangle 1"/>
          <p:cNvSpPr/>
          <p:nvPr/>
        </p:nvSpPr>
        <p:spPr>
          <a:xfrm>
            <a:off x="685800" y="609600"/>
            <a:ext cx="3616888" cy="584775"/>
          </a:xfrm>
          <a:prstGeom prst="rect">
            <a:avLst/>
          </a:prstGeom>
        </p:spPr>
        <p:txBody>
          <a:bodyPr wrap="none">
            <a:spAutoFit/>
          </a:bodyPr>
          <a:lstStyle/>
          <a:p>
            <a:r>
              <a:rPr lang="en-US" sz="3200" dirty="0"/>
              <a:t>Injury Site Plays Role</a:t>
            </a:r>
          </a:p>
        </p:txBody>
      </p:sp>
    </p:spTree>
    <p:extLst>
      <p:ext uri="{BB962C8B-B14F-4D97-AF65-F5344CB8AC3E}">
        <p14:creationId xmlns:p14="http://schemas.microsoft.com/office/powerpoint/2010/main" val="609325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62000"/>
            <a:ext cx="2374368" cy="523220"/>
          </a:xfrm>
          <a:prstGeom prst="rect">
            <a:avLst/>
          </a:prstGeom>
        </p:spPr>
        <p:txBody>
          <a:bodyPr wrap="none">
            <a:spAutoFit/>
          </a:bodyPr>
          <a:lstStyle/>
          <a:p>
            <a:r>
              <a:rPr lang="en-US" sz="2800" b="1" dirty="0">
                <a:solidFill>
                  <a:schemeClr val="tx1">
                    <a:lumMod val="50000"/>
                    <a:lumOff val="50000"/>
                  </a:schemeClr>
                </a:solidFill>
                <a:latin typeface="HelveticaNeueLT Std" pitchFamily="34" charset="0"/>
              </a:rPr>
              <a:t>Audio Check</a:t>
            </a:r>
            <a:endParaRPr lang="en-US" sz="2800" b="1" dirty="0">
              <a:solidFill>
                <a:schemeClr val="tx1">
                  <a:lumMod val="50000"/>
                  <a:lumOff val="50000"/>
                </a:schemeClr>
              </a:solidFill>
            </a:endParaRPr>
          </a:p>
        </p:txBody>
      </p:sp>
      <p:sp>
        <p:nvSpPr>
          <p:cNvPr id="5" name="Rectangle 4"/>
          <p:cNvSpPr/>
          <p:nvPr/>
        </p:nvSpPr>
        <p:spPr>
          <a:xfrm>
            <a:off x="457200" y="1600200"/>
            <a:ext cx="8458200" cy="4154984"/>
          </a:xfrm>
          <a:prstGeom prst="rect">
            <a:avLst/>
          </a:prstGeom>
        </p:spPr>
        <p:txBody>
          <a:bodyPr wrap="square">
            <a:spAutoFit/>
          </a:bodyPr>
          <a:lstStyle/>
          <a:p>
            <a:pPr lvl="0"/>
            <a:r>
              <a:rPr lang="en-US" sz="2200" b="1" dirty="0">
                <a:solidFill>
                  <a:srgbClr val="781D7D"/>
                </a:solidFill>
                <a:latin typeface="HelveticaNeueLT Std" panose="020B0604020202020204" pitchFamily="34" charset="0"/>
              </a:rPr>
              <a:t>To ensure that you can hear the presentation, please take a moment to double check your audio settings. </a:t>
            </a:r>
            <a:br>
              <a:rPr lang="en-US" sz="2200" dirty="0">
                <a:solidFill>
                  <a:prstClr val="black">
                    <a:lumMod val="65000"/>
                    <a:lumOff val="35000"/>
                  </a:prstClr>
                </a:solidFill>
                <a:latin typeface="HelveticaNeueLT Std" panose="020B0604020202020204" pitchFamily="34" charset="0"/>
              </a:rPr>
            </a:br>
            <a:endParaRPr lang="en-US" sz="2200" dirty="0">
              <a:solidFill>
                <a:prstClr val="black">
                  <a:lumMod val="65000"/>
                  <a:lumOff val="35000"/>
                </a:prstClr>
              </a:solidFill>
              <a:latin typeface="HelveticaNeueLT Std" panose="020B0604020202020204" pitchFamily="34" charset="0"/>
            </a:endParaRPr>
          </a:p>
          <a:p>
            <a:pPr lvl="0"/>
            <a:r>
              <a:rPr lang="en-US" sz="2200" dirty="0">
                <a:solidFill>
                  <a:srgbClr val="716F6F"/>
                </a:solidFill>
                <a:latin typeface="HelveticaNeueLT Std" panose="020B0604020202020204" pitchFamily="34" charset="0"/>
              </a:rPr>
              <a:t>Go to the Audio tab in your GoToWebinar dashboard. </a:t>
            </a:r>
          </a:p>
          <a:p>
            <a:pPr marL="742950" lvl="1" indent="-285750">
              <a:buFont typeface="Arial" pitchFamily="34" charset="0"/>
              <a:buChar char="•"/>
            </a:pPr>
            <a:r>
              <a:rPr lang="en-US" sz="2200" dirty="0">
                <a:solidFill>
                  <a:srgbClr val="716F6F"/>
                </a:solidFill>
                <a:latin typeface="HelveticaNeueLT Std" panose="020B0604020202020204" pitchFamily="34" charset="0"/>
              </a:rPr>
              <a:t>If you have selected phone call, make sure you’re dialed into the conference number.</a:t>
            </a:r>
          </a:p>
          <a:p>
            <a:pPr marL="742950" lvl="1" indent="-285750">
              <a:buFont typeface="Arial" pitchFamily="34" charset="0"/>
              <a:buChar char="•"/>
            </a:pPr>
            <a:r>
              <a:rPr lang="en-US" sz="2200" dirty="0">
                <a:solidFill>
                  <a:srgbClr val="716F6F"/>
                </a:solidFill>
                <a:latin typeface="HelveticaNeueLT Std" panose="020B0604020202020204" pitchFamily="34" charset="0"/>
              </a:rPr>
              <a:t>If you are dialed in but cannot hear, try hanging up and calling back in.</a:t>
            </a:r>
          </a:p>
          <a:p>
            <a:pPr marL="742950" lvl="1" indent="-285750">
              <a:buFont typeface="Arial" pitchFamily="34" charset="0"/>
              <a:buChar char="•"/>
            </a:pPr>
            <a:r>
              <a:rPr lang="en-US" sz="2200" dirty="0">
                <a:solidFill>
                  <a:srgbClr val="716F6F"/>
                </a:solidFill>
                <a:latin typeface="HelveticaNeueLT Std" panose="020B0604020202020204" pitchFamily="34" charset="0"/>
              </a:rPr>
              <a:t>If you are using only computer audio, check that your device isn’t muted.</a:t>
            </a:r>
          </a:p>
          <a:p>
            <a:pPr marL="742950" lvl="1" indent="-285750">
              <a:buFont typeface="Arial" pitchFamily="34" charset="0"/>
              <a:buChar char="•"/>
            </a:pPr>
            <a:r>
              <a:rPr lang="en-US" sz="2200" dirty="0">
                <a:solidFill>
                  <a:srgbClr val="716F6F"/>
                </a:solidFill>
                <a:latin typeface="HelveticaNeueLT Std" panose="020B0604020202020204" pitchFamily="34" charset="0"/>
              </a:rPr>
              <a:t>If you’re using listening devices such as headsets, double check they are plugged in/turned on.</a:t>
            </a:r>
            <a:endParaRPr lang="en-US" dirty="0"/>
          </a:p>
        </p:txBody>
      </p:sp>
    </p:spTree>
    <p:extLst>
      <p:ext uri="{BB962C8B-B14F-4D97-AF65-F5344CB8AC3E}">
        <p14:creationId xmlns:p14="http://schemas.microsoft.com/office/powerpoint/2010/main" val="2118888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274638"/>
            <a:ext cx="8229600" cy="1020762"/>
          </a:xfrm>
          <a:prstGeom prst="rect">
            <a:avLst/>
          </a:prstGeom>
          <a:noFill/>
        </p:spPr>
        <p:txBody>
          <a:bodyPr>
            <a:normAutofit fontScale="90000"/>
          </a:bodyPr>
          <a:lstStyle/>
          <a:p>
            <a:br>
              <a:rPr lang="en-US" dirty="0">
                <a:effectLst/>
              </a:rPr>
            </a:br>
            <a:br>
              <a:rPr lang="en-US" dirty="0">
                <a:effectLst/>
              </a:rPr>
            </a:br>
            <a:br>
              <a:rPr lang="en-US" dirty="0">
                <a:effectLst/>
              </a:rPr>
            </a:br>
            <a:br>
              <a:rPr lang="en-US" dirty="0">
                <a:effectLst/>
              </a:rPr>
            </a:br>
            <a:endParaRPr lang="en-US" dirty="0">
              <a:solidFill>
                <a:srgbClr val="7030A0"/>
              </a:solidFill>
              <a:effectLst/>
            </a:endParaRPr>
          </a:p>
        </p:txBody>
      </p:sp>
      <p:sp>
        <p:nvSpPr>
          <p:cNvPr id="10243" name="Rectangle 3"/>
          <p:cNvSpPr>
            <a:spLocks noGrp="1" noChangeArrowheads="1"/>
          </p:cNvSpPr>
          <p:nvPr>
            <p:ph idx="4294967295"/>
          </p:nvPr>
        </p:nvSpPr>
        <p:spPr>
          <a:xfrm>
            <a:off x="381000" y="1630362"/>
            <a:ext cx="8229600" cy="4525963"/>
          </a:xfrm>
          <a:prstGeom prst="rect">
            <a:avLst/>
          </a:prstGeom>
          <a:noFill/>
        </p:spPr>
        <p:txBody>
          <a:bodyPr/>
          <a:lstStyle/>
          <a:p>
            <a:r>
              <a:rPr lang="en-US" sz="2400" dirty="0">
                <a:ea typeface="Tahoma" pitchFamily="34" charset="0"/>
                <a:cs typeface="Tahoma" pitchFamily="34" charset="0"/>
              </a:rPr>
              <a:t>Damage to temporal lobes may cause verbal or physical outbursts</a:t>
            </a:r>
          </a:p>
          <a:p>
            <a:endParaRPr lang="en-US" sz="2400" dirty="0">
              <a:ea typeface="Tahoma" pitchFamily="34" charset="0"/>
              <a:cs typeface="Tahoma" pitchFamily="34" charset="0"/>
            </a:endParaRPr>
          </a:p>
          <a:p>
            <a:r>
              <a:rPr lang="en-US" sz="2400" dirty="0">
                <a:ea typeface="Tahoma" pitchFamily="34" charset="0"/>
                <a:cs typeface="Tahoma" pitchFamily="34" charset="0"/>
              </a:rPr>
              <a:t>Damage to hypothalamus may cause appetite disturbances, mood swings, and irritability</a:t>
            </a:r>
          </a:p>
          <a:p>
            <a:pPr marL="0" indent="0">
              <a:buNone/>
            </a:pPr>
            <a:endParaRPr lang="en-US" sz="2400" dirty="0">
              <a:ea typeface="Tahoma" pitchFamily="34" charset="0"/>
              <a:cs typeface="Tahoma" pitchFamily="34" charset="0"/>
            </a:endParaRPr>
          </a:p>
          <a:p>
            <a:r>
              <a:rPr lang="en-US" sz="2400" dirty="0">
                <a:ea typeface="Tahoma" pitchFamily="34" charset="0"/>
                <a:cs typeface="Tahoma" pitchFamily="34" charset="0"/>
              </a:rPr>
              <a:t>Diffuse damage has shown to result in depression, poor frustration tolerance, and sexual dysfunction  </a:t>
            </a:r>
          </a:p>
          <a:p>
            <a:pPr marL="0" indent="0">
              <a:buNone/>
            </a:pPr>
            <a:endParaRPr lang="en-US" dirty="0">
              <a:effectLst/>
            </a:endParaRPr>
          </a:p>
        </p:txBody>
      </p:sp>
      <p:sp>
        <p:nvSpPr>
          <p:cNvPr id="2" name="TextBox 1"/>
          <p:cNvSpPr txBox="1"/>
          <p:nvPr/>
        </p:nvSpPr>
        <p:spPr>
          <a:xfrm>
            <a:off x="762000" y="565978"/>
            <a:ext cx="9067800" cy="1077218"/>
          </a:xfrm>
          <a:prstGeom prst="rect">
            <a:avLst/>
          </a:prstGeom>
          <a:noFill/>
        </p:spPr>
        <p:txBody>
          <a:bodyPr wrap="square" rtlCol="0">
            <a:spAutoFit/>
          </a:bodyPr>
          <a:lstStyle/>
          <a:p>
            <a:r>
              <a:rPr lang="en-US" sz="3200" dirty="0"/>
              <a:t>Other Injury Sites</a:t>
            </a:r>
            <a:endParaRPr lang="en-US" sz="3200" dirty="0">
              <a:solidFill>
                <a:srgbClr val="7030A0"/>
              </a:solidFill>
            </a:endParaRPr>
          </a:p>
          <a:p>
            <a:endParaRPr lang="en-US" sz="3200" dirty="0"/>
          </a:p>
        </p:txBody>
      </p:sp>
    </p:spTree>
    <p:extLst>
      <p:ext uri="{BB962C8B-B14F-4D97-AF65-F5344CB8AC3E}">
        <p14:creationId xmlns:p14="http://schemas.microsoft.com/office/powerpoint/2010/main" val="3984582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609600" y="533400"/>
            <a:ext cx="8229600" cy="5059362"/>
          </a:xfrm>
          <a:prstGeom prst="rect">
            <a:avLst/>
          </a:prstGeom>
        </p:spPr>
        <p:txBody>
          <a:bodyPr>
            <a:normAutofit/>
          </a:bodyPr>
          <a:lstStyle/>
          <a:p>
            <a:r>
              <a:rPr lang="en-US" sz="3200" dirty="0"/>
              <a:t>Pre-Injury Lifestyle of Individual with Brain Injury </a:t>
            </a:r>
          </a:p>
        </p:txBody>
      </p:sp>
      <p:sp>
        <p:nvSpPr>
          <p:cNvPr id="64515" name="Rectangle 3"/>
          <p:cNvSpPr>
            <a:spLocks noGrp="1" noChangeArrowheads="1"/>
          </p:cNvSpPr>
          <p:nvPr>
            <p:ph idx="4294967295"/>
          </p:nvPr>
        </p:nvSpPr>
        <p:spPr>
          <a:xfrm>
            <a:off x="381000" y="1600200"/>
            <a:ext cx="8229600" cy="4525963"/>
          </a:xfrm>
          <a:prstGeom prst="rect">
            <a:avLst/>
          </a:prstGeom>
        </p:spPr>
        <p:txBody>
          <a:bodyPr/>
          <a:lstStyle/>
          <a:p>
            <a:r>
              <a:rPr lang="en-US" sz="2400" dirty="0"/>
              <a:t>Personality</a:t>
            </a:r>
          </a:p>
          <a:p>
            <a:r>
              <a:rPr lang="en-US" sz="2400" dirty="0"/>
              <a:t>Body image</a:t>
            </a:r>
          </a:p>
          <a:p>
            <a:r>
              <a:rPr lang="en-US" sz="2400" dirty="0"/>
              <a:t>Previous satisfaction with life activities</a:t>
            </a:r>
          </a:p>
          <a:p>
            <a:r>
              <a:rPr lang="en-US" sz="2400" dirty="0"/>
              <a:t>Religion and philosophy of life</a:t>
            </a:r>
          </a:p>
          <a:p>
            <a:r>
              <a:rPr lang="en-US" sz="2400" dirty="0"/>
              <a:t>Life stage</a:t>
            </a:r>
          </a:p>
          <a:p>
            <a:r>
              <a:rPr lang="en-US" sz="2400" dirty="0"/>
              <a:t>Ability to live with uncertainty</a:t>
            </a:r>
          </a:p>
        </p:txBody>
      </p:sp>
    </p:spTree>
    <p:extLst>
      <p:ext uri="{BB962C8B-B14F-4D97-AF65-F5344CB8AC3E}">
        <p14:creationId xmlns:p14="http://schemas.microsoft.com/office/powerpoint/2010/main" val="3086832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990600" y="575136"/>
            <a:ext cx="8229600" cy="1219200"/>
          </a:xfrm>
          <a:prstGeom prst="rect">
            <a:avLst/>
          </a:prstGeom>
        </p:spPr>
        <p:txBody>
          <a:bodyPr/>
          <a:lstStyle/>
          <a:p>
            <a:r>
              <a:rPr lang="en-US" sz="3200" dirty="0"/>
              <a:t>Pre-Injury Lifestyle of Family</a:t>
            </a:r>
            <a:endParaRPr lang="en-US" sz="3200" dirty="0">
              <a:solidFill>
                <a:srgbClr val="7030A0"/>
              </a:solidFill>
            </a:endParaRPr>
          </a:p>
        </p:txBody>
      </p:sp>
      <p:sp>
        <p:nvSpPr>
          <p:cNvPr id="2" name="Content Placeholder 1"/>
          <p:cNvSpPr>
            <a:spLocks noGrp="1"/>
          </p:cNvSpPr>
          <p:nvPr>
            <p:ph idx="4294967295"/>
          </p:nvPr>
        </p:nvSpPr>
        <p:spPr>
          <a:xfrm>
            <a:off x="457200" y="1791128"/>
            <a:ext cx="8229600" cy="4525963"/>
          </a:xfrm>
          <a:prstGeom prst="rect">
            <a:avLst/>
          </a:prstGeom>
        </p:spPr>
        <p:txBody>
          <a:bodyPr/>
          <a:lstStyle/>
          <a:p>
            <a:r>
              <a:rPr lang="en-US" sz="2400" dirty="0"/>
              <a:t>Proactive vs. Reactive</a:t>
            </a:r>
          </a:p>
          <a:p>
            <a:pPr lvl="1"/>
            <a:r>
              <a:rPr lang="en-US" sz="2400" dirty="0"/>
              <a:t>Eat well, exercise in hopes of long healthy life</a:t>
            </a:r>
          </a:p>
          <a:p>
            <a:pPr lvl="1"/>
            <a:r>
              <a:rPr lang="en-US" sz="2400" dirty="0"/>
              <a:t>Family members </a:t>
            </a:r>
            <a:r>
              <a:rPr lang="en-US" sz="2400" b="1" i="1" dirty="0"/>
              <a:t>will </a:t>
            </a:r>
            <a:r>
              <a:rPr lang="en-US" sz="2400" dirty="0"/>
              <a:t>become ill, disabled or suffer, age, die….or may sustain an ABI</a:t>
            </a:r>
            <a:endParaRPr lang="en-US" sz="2400" b="1" i="1" dirty="0"/>
          </a:p>
        </p:txBody>
      </p:sp>
    </p:spTree>
    <p:extLst>
      <p:ext uri="{BB962C8B-B14F-4D97-AF65-F5344CB8AC3E}">
        <p14:creationId xmlns:p14="http://schemas.microsoft.com/office/powerpoint/2010/main" val="378640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524000" y="571928"/>
            <a:ext cx="8229600" cy="1219200"/>
          </a:xfrm>
          <a:prstGeom prst="rect">
            <a:avLst/>
          </a:prstGeom>
        </p:spPr>
        <p:txBody>
          <a:bodyPr/>
          <a:lstStyle/>
          <a:p>
            <a:r>
              <a:rPr lang="en-US" sz="3200" dirty="0"/>
              <a:t>Family Lifestyle cont.</a:t>
            </a:r>
            <a:endParaRPr lang="en-US" sz="3200" dirty="0">
              <a:solidFill>
                <a:srgbClr val="7030A0"/>
              </a:solidFill>
            </a:endParaRPr>
          </a:p>
        </p:txBody>
      </p:sp>
      <p:sp>
        <p:nvSpPr>
          <p:cNvPr id="2" name="Content Placeholder 1"/>
          <p:cNvSpPr>
            <a:spLocks noGrp="1"/>
          </p:cNvSpPr>
          <p:nvPr>
            <p:ph idx="4294967295"/>
          </p:nvPr>
        </p:nvSpPr>
        <p:spPr>
          <a:xfrm>
            <a:off x="457200" y="1791128"/>
            <a:ext cx="8229600" cy="4525963"/>
          </a:xfrm>
          <a:prstGeom prst="rect">
            <a:avLst/>
          </a:prstGeom>
        </p:spPr>
        <p:txBody>
          <a:bodyPr/>
          <a:lstStyle/>
          <a:p>
            <a:r>
              <a:rPr lang="en-US" sz="2400" dirty="0"/>
              <a:t>Family Beliefs: untested myths vs. belief validations</a:t>
            </a:r>
            <a:br>
              <a:rPr lang="en-US" sz="2400" dirty="0"/>
            </a:br>
            <a:endParaRPr lang="en-US" sz="2400" dirty="0"/>
          </a:p>
          <a:p>
            <a:pPr lvl="1"/>
            <a:r>
              <a:rPr lang="en-US" sz="2400" dirty="0"/>
              <a:t>“my family loves me so much they will always take care of me”</a:t>
            </a:r>
          </a:p>
          <a:p>
            <a:pPr lvl="1"/>
            <a:r>
              <a:rPr lang="en-US" sz="2400" dirty="0"/>
              <a:t>“we will never leave each other no matter what”</a:t>
            </a:r>
          </a:p>
          <a:p>
            <a:pPr lvl="1"/>
            <a:r>
              <a:rPr lang="en-US" sz="2400" dirty="0"/>
              <a:t>“I have sacrificed for my children, so I know they will take care of me when the time comes”</a:t>
            </a:r>
          </a:p>
        </p:txBody>
      </p:sp>
    </p:spTree>
    <p:extLst>
      <p:ext uri="{BB962C8B-B14F-4D97-AF65-F5344CB8AC3E}">
        <p14:creationId xmlns:p14="http://schemas.microsoft.com/office/powerpoint/2010/main" val="3706022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38200" y="575939"/>
            <a:ext cx="8229600" cy="1219200"/>
          </a:xfrm>
          <a:prstGeom prst="rect">
            <a:avLst/>
          </a:prstGeom>
        </p:spPr>
        <p:txBody>
          <a:bodyPr/>
          <a:lstStyle/>
          <a:p>
            <a:r>
              <a:rPr lang="en-US" sz="3200" dirty="0"/>
              <a:t>Additional Factors to Consider</a:t>
            </a:r>
          </a:p>
        </p:txBody>
      </p:sp>
      <p:sp>
        <p:nvSpPr>
          <p:cNvPr id="2" name="Content Placeholder 1"/>
          <p:cNvSpPr>
            <a:spLocks noGrp="1"/>
          </p:cNvSpPr>
          <p:nvPr>
            <p:ph idx="4294967295"/>
          </p:nvPr>
        </p:nvSpPr>
        <p:spPr>
          <a:xfrm>
            <a:off x="457200" y="1791128"/>
            <a:ext cx="8229600" cy="4525963"/>
          </a:xfrm>
          <a:prstGeom prst="rect">
            <a:avLst/>
          </a:prstGeom>
        </p:spPr>
        <p:txBody>
          <a:bodyPr/>
          <a:lstStyle/>
          <a:p>
            <a:r>
              <a:rPr lang="en-US" sz="2400" dirty="0">
                <a:ea typeface="Tahoma" pitchFamily="34" charset="0"/>
                <a:cs typeface="Tahoma" pitchFamily="34" charset="0"/>
              </a:rPr>
              <a:t>Premorbid level of functioning</a:t>
            </a:r>
          </a:p>
          <a:p>
            <a:r>
              <a:rPr lang="en-US" sz="2400" dirty="0">
                <a:ea typeface="Tahoma" pitchFamily="34" charset="0"/>
                <a:cs typeface="Tahoma" pitchFamily="34" charset="0"/>
              </a:rPr>
              <a:t>Severity of injury</a:t>
            </a:r>
          </a:p>
          <a:p>
            <a:r>
              <a:rPr lang="en-US" sz="2400" dirty="0">
                <a:ea typeface="Tahoma" pitchFamily="34" charset="0"/>
                <a:cs typeface="Tahoma" pitchFamily="34" charset="0"/>
              </a:rPr>
              <a:t>Depth and length of coma</a:t>
            </a:r>
          </a:p>
          <a:p>
            <a:r>
              <a:rPr lang="en-US" sz="2400" dirty="0">
                <a:ea typeface="Tahoma" pitchFamily="34" charset="0"/>
                <a:cs typeface="Tahoma" pitchFamily="34" charset="0"/>
              </a:rPr>
              <a:t>Age at time of injury</a:t>
            </a:r>
          </a:p>
          <a:p>
            <a:r>
              <a:rPr lang="en-US" sz="2400" dirty="0">
                <a:ea typeface="Tahoma" pitchFamily="34" charset="0"/>
                <a:cs typeface="Tahoma" pitchFamily="34" charset="0"/>
              </a:rPr>
              <a:t>Premorbid educational level</a:t>
            </a:r>
          </a:p>
          <a:p>
            <a:r>
              <a:rPr lang="en-US" sz="2400" dirty="0">
                <a:ea typeface="Tahoma" pitchFamily="34" charset="0"/>
                <a:cs typeface="Tahoma" pitchFamily="34" charset="0"/>
              </a:rPr>
              <a:t>Socioeconomic status</a:t>
            </a:r>
          </a:p>
        </p:txBody>
      </p:sp>
    </p:spTree>
    <p:extLst>
      <p:ext uri="{BB962C8B-B14F-4D97-AF65-F5344CB8AC3E}">
        <p14:creationId xmlns:p14="http://schemas.microsoft.com/office/powerpoint/2010/main" val="564298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09600" y="571928"/>
            <a:ext cx="8229600" cy="1219200"/>
          </a:xfrm>
          <a:prstGeom prst="rect">
            <a:avLst/>
          </a:prstGeom>
        </p:spPr>
        <p:txBody>
          <a:bodyPr/>
          <a:lstStyle/>
          <a:p>
            <a:r>
              <a:rPr lang="en-US" sz="3200" dirty="0"/>
              <a:t>Adjustment, Coping and Acceptance in Families</a:t>
            </a:r>
          </a:p>
        </p:txBody>
      </p:sp>
      <p:sp>
        <p:nvSpPr>
          <p:cNvPr id="2" name="Content Placeholder 1"/>
          <p:cNvSpPr>
            <a:spLocks noGrp="1"/>
          </p:cNvSpPr>
          <p:nvPr>
            <p:ph idx="4294967295"/>
          </p:nvPr>
        </p:nvSpPr>
        <p:spPr>
          <a:xfrm>
            <a:off x="457200" y="1791128"/>
            <a:ext cx="8229600" cy="4525963"/>
          </a:xfrm>
          <a:prstGeom prst="rect">
            <a:avLst/>
          </a:prstGeom>
        </p:spPr>
        <p:txBody>
          <a:bodyPr/>
          <a:lstStyle/>
          <a:p>
            <a:r>
              <a:rPr lang="en-US" sz="2400" dirty="0">
                <a:ea typeface="Tahoma" pitchFamily="34" charset="0"/>
                <a:cs typeface="Tahoma" pitchFamily="34" charset="0"/>
              </a:rPr>
              <a:t>Stage 1 (1-3 months)</a:t>
            </a:r>
          </a:p>
          <a:p>
            <a:pPr lvl="1"/>
            <a:r>
              <a:rPr lang="en-US" sz="2400" dirty="0">
                <a:ea typeface="Tahoma" pitchFamily="34" charset="0"/>
                <a:cs typeface="Tahoma" pitchFamily="34" charset="0"/>
              </a:rPr>
              <a:t>Shock of the injury</a:t>
            </a:r>
          </a:p>
          <a:p>
            <a:pPr lvl="1"/>
            <a:r>
              <a:rPr lang="en-US" sz="2400" dirty="0">
                <a:ea typeface="Tahoma" pitchFamily="34" charset="0"/>
                <a:cs typeface="Tahoma" pitchFamily="34" charset="0"/>
              </a:rPr>
              <a:t>Hopes for full recovery </a:t>
            </a:r>
          </a:p>
          <a:p>
            <a:pPr lvl="1"/>
            <a:r>
              <a:rPr lang="en-US" sz="2400" dirty="0">
                <a:ea typeface="Tahoma" pitchFamily="34" charset="0"/>
                <a:cs typeface="Tahoma" pitchFamily="34" charset="0"/>
              </a:rPr>
              <a:t>Denial of severity</a:t>
            </a:r>
          </a:p>
        </p:txBody>
      </p:sp>
    </p:spTree>
    <p:extLst>
      <p:ext uri="{BB962C8B-B14F-4D97-AF65-F5344CB8AC3E}">
        <p14:creationId xmlns:p14="http://schemas.microsoft.com/office/powerpoint/2010/main" val="3751541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09600" y="571928"/>
            <a:ext cx="8229600" cy="1219200"/>
          </a:xfrm>
          <a:prstGeom prst="rect">
            <a:avLst/>
          </a:prstGeom>
        </p:spPr>
        <p:txBody>
          <a:bodyPr/>
          <a:lstStyle/>
          <a:p>
            <a:r>
              <a:rPr lang="en-US" sz="3200" dirty="0"/>
              <a:t>Adjustment, Coping, and Acceptance in Families</a:t>
            </a:r>
          </a:p>
        </p:txBody>
      </p:sp>
      <p:sp>
        <p:nvSpPr>
          <p:cNvPr id="2" name="Content Placeholder 1"/>
          <p:cNvSpPr>
            <a:spLocks noGrp="1"/>
          </p:cNvSpPr>
          <p:nvPr>
            <p:ph idx="4294967295"/>
          </p:nvPr>
        </p:nvSpPr>
        <p:spPr>
          <a:xfrm>
            <a:off x="457200" y="1791128"/>
            <a:ext cx="8229600" cy="4525963"/>
          </a:xfrm>
          <a:prstGeom prst="rect">
            <a:avLst/>
          </a:prstGeom>
        </p:spPr>
        <p:txBody>
          <a:bodyPr/>
          <a:lstStyle/>
          <a:p>
            <a:r>
              <a:rPr lang="en-US" sz="2400" dirty="0">
                <a:ea typeface="Tahoma" pitchFamily="34" charset="0"/>
                <a:cs typeface="Tahoma" pitchFamily="34" charset="0"/>
              </a:rPr>
              <a:t>Stage 2 (3-9 months)</a:t>
            </a:r>
          </a:p>
          <a:p>
            <a:pPr lvl="1"/>
            <a:r>
              <a:rPr lang="en-US" sz="2400" dirty="0">
                <a:ea typeface="Tahoma" pitchFamily="34" charset="0"/>
                <a:cs typeface="Tahoma" pitchFamily="34" charset="0"/>
              </a:rPr>
              <a:t>Recognition of severity </a:t>
            </a:r>
          </a:p>
          <a:p>
            <a:pPr lvl="1"/>
            <a:r>
              <a:rPr lang="en-US" sz="2400" dirty="0">
                <a:ea typeface="Tahoma" pitchFamily="34" charset="0"/>
                <a:cs typeface="Tahoma" pitchFamily="34" charset="0"/>
              </a:rPr>
              <a:t>Helplessness</a:t>
            </a:r>
          </a:p>
          <a:p>
            <a:pPr lvl="1"/>
            <a:r>
              <a:rPr lang="en-US" sz="2400" dirty="0">
                <a:ea typeface="Tahoma" pitchFamily="34" charset="0"/>
                <a:cs typeface="Tahoma" pitchFamily="34" charset="0"/>
              </a:rPr>
              <a:t>Frustration</a:t>
            </a:r>
          </a:p>
        </p:txBody>
      </p:sp>
    </p:spTree>
    <p:extLst>
      <p:ext uri="{BB962C8B-B14F-4D97-AF65-F5344CB8AC3E}">
        <p14:creationId xmlns:p14="http://schemas.microsoft.com/office/powerpoint/2010/main" val="658300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09600" y="571928"/>
            <a:ext cx="8229600" cy="1219200"/>
          </a:xfrm>
          <a:prstGeom prst="rect">
            <a:avLst/>
          </a:prstGeom>
        </p:spPr>
        <p:txBody>
          <a:bodyPr/>
          <a:lstStyle/>
          <a:p>
            <a:r>
              <a:rPr lang="en-US" sz="3200" dirty="0"/>
              <a:t>Adjustment, Coping, and Acceptance in Families</a:t>
            </a:r>
          </a:p>
        </p:txBody>
      </p:sp>
      <p:sp>
        <p:nvSpPr>
          <p:cNvPr id="2" name="Content Placeholder 1"/>
          <p:cNvSpPr>
            <a:spLocks noGrp="1"/>
          </p:cNvSpPr>
          <p:nvPr>
            <p:ph idx="4294967295"/>
          </p:nvPr>
        </p:nvSpPr>
        <p:spPr>
          <a:xfrm>
            <a:off x="457200" y="1791128"/>
            <a:ext cx="8229600" cy="4525963"/>
          </a:xfrm>
          <a:prstGeom prst="rect">
            <a:avLst/>
          </a:prstGeom>
        </p:spPr>
        <p:txBody>
          <a:bodyPr/>
          <a:lstStyle/>
          <a:p>
            <a:r>
              <a:rPr lang="en-US" sz="2400" dirty="0"/>
              <a:t>Stage 3 (6-24 months)</a:t>
            </a:r>
          </a:p>
          <a:p>
            <a:pPr lvl="1"/>
            <a:r>
              <a:rPr lang="en-US" sz="2400" dirty="0"/>
              <a:t>Possible annoyance with survivor</a:t>
            </a:r>
          </a:p>
          <a:p>
            <a:pPr lvl="1"/>
            <a:r>
              <a:rPr lang="en-US" sz="2400" dirty="0"/>
              <a:t>Family expects full independence </a:t>
            </a:r>
          </a:p>
          <a:p>
            <a:pPr lvl="1"/>
            <a:r>
              <a:rPr lang="en-US" sz="2400" dirty="0"/>
              <a:t>Start to recognize the reality of impairment</a:t>
            </a:r>
          </a:p>
          <a:p>
            <a:pPr lvl="1"/>
            <a:r>
              <a:rPr lang="en-US" sz="2400" dirty="0"/>
              <a:t>Start information seeking about ABI</a:t>
            </a:r>
          </a:p>
        </p:txBody>
      </p:sp>
    </p:spTree>
    <p:extLst>
      <p:ext uri="{BB962C8B-B14F-4D97-AF65-F5344CB8AC3E}">
        <p14:creationId xmlns:p14="http://schemas.microsoft.com/office/powerpoint/2010/main" val="3383172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09600" y="571928"/>
            <a:ext cx="8229600" cy="1219200"/>
          </a:xfrm>
          <a:prstGeom prst="rect">
            <a:avLst/>
          </a:prstGeom>
        </p:spPr>
        <p:txBody>
          <a:bodyPr/>
          <a:lstStyle/>
          <a:p>
            <a:r>
              <a:rPr lang="en-US" sz="3200" dirty="0"/>
              <a:t>Adjustment, Coping, and Acceptance in Families</a:t>
            </a:r>
          </a:p>
        </p:txBody>
      </p:sp>
      <p:sp>
        <p:nvSpPr>
          <p:cNvPr id="2" name="Content Placeholder 1"/>
          <p:cNvSpPr>
            <a:spLocks noGrp="1"/>
          </p:cNvSpPr>
          <p:nvPr>
            <p:ph idx="4294967295"/>
          </p:nvPr>
        </p:nvSpPr>
        <p:spPr>
          <a:xfrm>
            <a:off x="457200" y="1791128"/>
            <a:ext cx="8229600" cy="4525963"/>
          </a:xfrm>
          <a:prstGeom prst="rect">
            <a:avLst/>
          </a:prstGeom>
        </p:spPr>
        <p:txBody>
          <a:bodyPr/>
          <a:lstStyle/>
          <a:p>
            <a:r>
              <a:rPr lang="en-US" sz="2400" dirty="0"/>
              <a:t>Stage 4 (10-24 months)</a:t>
            </a:r>
          </a:p>
          <a:p>
            <a:pPr lvl="1"/>
            <a:r>
              <a:rPr lang="en-US" sz="2400" dirty="0"/>
              <a:t>Realism of situation sets in</a:t>
            </a:r>
          </a:p>
          <a:p>
            <a:pPr lvl="1"/>
            <a:r>
              <a:rPr lang="en-US" sz="2400" dirty="0"/>
              <a:t>Family begins to get exhausted</a:t>
            </a:r>
          </a:p>
          <a:p>
            <a:pPr lvl="1"/>
            <a:r>
              <a:rPr lang="en-US" sz="2400" dirty="0"/>
              <a:t>Reduction of time with loved one</a:t>
            </a:r>
          </a:p>
          <a:p>
            <a:pPr lvl="1"/>
            <a:r>
              <a:rPr lang="en-US" sz="2400" dirty="0"/>
              <a:t>Bereavement like emotions may occur</a:t>
            </a:r>
          </a:p>
        </p:txBody>
      </p:sp>
    </p:spTree>
    <p:extLst>
      <p:ext uri="{BB962C8B-B14F-4D97-AF65-F5344CB8AC3E}">
        <p14:creationId xmlns:p14="http://schemas.microsoft.com/office/powerpoint/2010/main" val="3039584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09600" y="571928"/>
            <a:ext cx="8229600" cy="1219200"/>
          </a:xfrm>
          <a:prstGeom prst="rect">
            <a:avLst/>
          </a:prstGeom>
        </p:spPr>
        <p:txBody>
          <a:bodyPr/>
          <a:lstStyle/>
          <a:p>
            <a:r>
              <a:rPr lang="en-US" sz="3200" dirty="0"/>
              <a:t>Adjustment, Coping, and Acceptance in Families</a:t>
            </a:r>
          </a:p>
        </p:txBody>
      </p:sp>
      <p:sp>
        <p:nvSpPr>
          <p:cNvPr id="2" name="Content Placeholder 1"/>
          <p:cNvSpPr>
            <a:spLocks noGrp="1"/>
          </p:cNvSpPr>
          <p:nvPr>
            <p:ph idx="4294967295"/>
          </p:nvPr>
        </p:nvSpPr>
        <p:spPr>
          <a:xfrm>
            <a:off x="457200" y="1791128"/>
            <a:ext cx="8229600" cy="4525963"/>
          </a:xfrm>
          <a:prstGeom prst="rect">
            <a:avLst/>
          </a:prstGeom>
        </p:spPr>
        <p:txBody>
          <a:bodyPr/>
          <a:lstStyle/>
          <a:p>
            <a:r>
              <a:rPr lang="en-US" sz="2400" dirty="0"/>
              <a:t>Stage 5 (12-24 months)</a:t>
            </a:r>
          </a:p>
          <a:p>
            <a:pPr lvl="1"/>
            <a:r>
              <a:rPr lang="en-US" sz="2400" dirty="0"/>
              <a:t>Profound sadness</a:t>
            </a:r>
          </a:p>
          <a:p>
            <a:pPr lvl="1"/>
            <a:r>
              <a:rPr lang="en-US" sz="2400" dirty="0"/>
              <a:t>Families begin to grieve again</a:t>
            </a:r>
          </a:p>
          <a:p>
            <a:pPr lvl="1"/>
            <a:r>
              <a:rPr lang="en-US" sz="2400" dirty="0"/>
              <a:t>Mourn the loss of loved one’s personality</a:t>
            </a:r>
          </a:p>
        </p:txBody>
      </p:sp>
    </p:spTree>
    <p:extLst>
      <p:ext uri="{BB962C8B-B14F-4D97-AF65-F5344CB8AC3E}">
        <p14:creationId xmlns:p14="http://schemas.microsoft.com/office/powerpoint/2010/main" val="2667914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676400"/>
            <a:ext cx="8001000" cy="3693319"/>
          </a:xfrm>
          <a:prstGeom prst="rect">
            <a:avLst/>
          </a:prstGeom>
        </p:spPr>
        <p:txBody>
          <a:bodyPr wrap="square">
            <a:spAutoFit/>
          </a:bodyPr>
          <a:lstStyle/>
          <a:p>
            <a:pPr lvl="0"/>
            <a:r>
              <a:rPr lang="en-US" dirty="0">
                <a:solidFill>
                  <a:srgbClr val="716F6F"/>
                </a:solidFill>
                <a:latin typeface="HelveticaNeueLT Std" panose="020B0604020202020204" pitchFamily="34" charset="0"/>
              </a:rPr>
              <a:t>We are committed to protecting the health and safety of the individuals we serve, our staff, and the community. Our services are considered essential, and we are taking precautions to minimize disruption to services and keep those in our care and our team members safe. In some programs, that has meant innovating our service delivery model through Interactive Telehealth Services. We provide Interactive Telehealth Services throughout the country as an alternative to in-person services. Through Interactive Telehealth Services, we deliver the same high-quality supports as we would in-person, but in an interactive, virtual format that is HIPAA compliant and recognized by most healthcare plans and carriers. </a:t>
            </a:r>
          </a:p>
          <a:p>
            <a:pPr lvl="0"/>
            <a:endParaRPr lang="en-US" dirty="0">
              <a:solidFill>
                <a:srgbClr val="716F6F"/>
              </a:solidFill>
              <a:latin typeface="HelveticaNeueLT Std" panose="020B0604020202020204" pitchFamily="34" charset="0"/>
            </a:endParaRPr>
          </a:p>
          <a:p>
            <a:pPr lvl="0"/>
            <a:r>
              <a:rPr lang="en-US" dirty="0">
                <a:solidFill>
                  <a:srgbClr val="716F6F"/>
                </a:solidFill>
                <a:latin typeface="HelveticaNeueLT Std" panose="020B0604020202020204" pitchFamily="34" charset="0"/>
              </a:rPr>
              <a:t>You can learn more about our COVID-19 prevention and response plan at our Update Center by visiting </a:t>
            </a:r>
            <a:r>
              <a:rPr lang="en-US" b="1" dirty="0">
                <a:solidFill>
                  <a:srgbClr val="77297D"/>
                </a:solidFill>
                <a:latin typeface="HelveticaNeueLT Std" panose="020B0604020202020204" pitchFamily="34" charset="0"/>
              </a:rPr>
              <a:t>neurorestorative.com</a:t>
            </a:r>
            <a:r>
              <a:rPr lang="en-US" dirty="0">
                <a:solidFill>
                  <a:srgbClr val="77297D"/>
                </a:solidFill>
                <a:latin typeface="HelveticaNeueLT Std" panose="020B0604020202020204" pitchFamily="34" charset="0"/>
              </a:rPr>
              <a:t>. </a:t>
            </a:r>
          </a:p>
        </p:txBody>
      </p:sp>
      <p:sp>
        <p:nvSpPr>
          <p:cNvPr id="5" name="Rectangle 4"/>
          <p:cNvSpPr/>
          <p:nvPr/>
        </p:nvSpPr>
        <p:spPr>
          <a:xfrm>
            <a:off x="457200" y="990600"/>
            <a:ext cx="6065058" cy="461665"/>
          </a:xfrm>
          <a:prstGeom prst="rect">
            <a:avLst/>
          </a:prstGeom>
        </p:spPr>
        <p:txBody>
          <a:bodyPr wrap="none">
            <a:spAutoFit/>
          </a:bodyPr>
          <a:lstStyle/>
          <a:p>
            <a:r>
              <a:rPr lang="en-US" sz="2400" b="1" dirty="0">
                <a:solidFill>
                  <a:schemeClr val="tx1">
                    <a:lumMod val="50000"/>
                    <a:lumOff val="50000"/>
                  </a:schemeClr>
                </a:solidFill>
                <a:latin typeface="HelveticaNeueLT Std" pitchFamily="34" charset="0"/>
              </a:rPr>
              <a:t>NeuroRestorative’s COVID-19 Response</a:t>
            </a:r>
            <a:endParaRPr lang="en-US" sz="2400" b="1" dirty="0">
              <a:solidFill>
                <a:schemeClr val="tx1">
                  <a:lumMod val="50000"/>
                  <a:lumOff val="50000"/>
                </a:schemeClr>
              </a:solidFill>
            </a:endParaRPr>
          </a:p>
        </p:txBody>
      </p:sp>
    </p:spTree>
    <p:extLst>
      <p:ext uri="{BB962C8B-B14F-4D97-AF65-F5344CB8AC3E}">
        <p14:creationId xmlns:p14="http://schemas.microsoft.com/office/powerpoint/2010/main" val="2173117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09600" y="571928"/>
            <a:ext cx="8229600" cy="1219200"/>
          </a:xfrm>
          <a:prstGeom prst="rect">
            <a:avLst/>
          </a:prstGeom>
        </p:spPr>
        <p:txBody>
          <a:bodyPr/>
          <a:lstStyle/>
          <a:p>
            <a:r>
              <a:rPr lang="en-US" sz="3200" dirty="0"/>
              <a:t>Adjustment, Coping, and Acceptance in Families</a:t>
            </a:r>
          </a:p>
        </p:txBody>
      </p:sp>
      <p:sp>
        <p:nvSpPr>
          <p:cNvPr id="2" name="Content Placeholder 1"/>
          <p:cNvSpPr>
            <a:spLocks noGrp="1"/>
          </p:cNvSpPr>
          <p:nvPr>
            <p:ph idx="4294967295"/>
          </p:nvPr>
        </p:nvSpPr>
        <p:spPr>
          <a:xfrm>
            <a:off x="457200" y="1791128"/>
            <a:ext cx="8229600" cy="4525963"/>
          </a:xfrm>
          <a:prstGeom prst="rect">
            <a:avLst/>
          </a:prstGeom>
        </p:spPr>
        <p:txBody>
          <a:bodyPr/>
          <a:lstStyle/>
          <a:p>
            <a:r>
              <a:rPr lang="en-US" sz="2400" dirty="0"/>
              <a:t>Stage 6 (2-3 years)</a:t>
            </a:r>
          </a:p>
          <a:p>
            <a:pPr lvl="1"/>
            <a:r>
              <a:rPr lang="en-US" sz="2400" dirty="0"/>
              <a:t>Greater understanding of the situation</a:t>
            </a:r>
          </a:p>
          <a:p>
            <a:pPr lvl="1"/>
            <a:r>
              <a:rPr lang="en-US" sz="2400" dirty="0"/>
              <a:t>Understanding person may never be the same</a:t>
            </a:r>
          </a:p>
          <a:p>
            <a:pPr lvl="1"/>
            <a:r>
              <a:rPr lang="en-US" sz="2400" dirty="0"/>
              <a:t>Begins to accept loved one’s condition</a:t>
            </a:r>
          </a:p>
          <a:p>
            <a:pPr lvl="1"/>
            <a:r>
              <a:rPr lang="en-US" sz="2400" dirty="0"/>
              <a:t>Can now address needs of entire family unit</a:t>
            </a:r>
          </a:p>
        </p:txBody>
      </p:sp>
    </p:spTree>
    <p:extLst>
      <p:ext uri="{BB962C8B-B14F-4D97-AF65-F5344CB8AC3E}">
        <p14:creationId xmlns:p14="http://schemas.microsoft.com/office/powerpoint/2010/main" val="891689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76200" y="609600"/>
            <a:ext cx="8229600" cy="1219200"/>
          </a:xfrm>
          <a:prstGeom prst="rect">
            <a:avLst/>
          </a:prstGeom>
        </p:spPr>
        <p:txBody>
          <a:bodyPr/>
          <a:lstStyle/>
          <a:p>
            <a:r>
              <a:rPr lang="en-US" sz="3200" dirty="0"/>
              <a:t>Adjustment, Coping and Acceptance for Individual with Brain Injury</a:t>
            </a:r>
          </a:p>
        </p:txBody>
      </p:sp>
      <p:sp>
        <p:nvSpPr>
          <p:cNvPr id="2" name="Content Placeholder 1"/>
          <p:cNvSpPr>
            <a:spLocks noGrp="1"/>
          </p:cNvSpPr>
          <p:nvPr>
            <p:ph idx="4294967295"/>
          </p:nvPr>
        </p:nvSpPr>
        <p:spPr>
          <a:xfrm>
            <a:off x="533400" y="2057400"/>
            <a:ext cx="8229600" cy="4525963"/>
          </a:xfrm>
          <a:prstGeom prst="rect">
            <a:avLst/>
          </a:prstGeom>
        </p:spPr>
        <p:txBody>
          <a:bodyPr/>
          <a:lstStyle/>
          <a:p>
            <a:r>
              <a:rPr lang="en-US" sz="2400" dirty="0"/>
              <a:t>Stage 1-Denial of Trauma’s Impact</a:t>
            </a:r>
          </a:p>
          <a:p>
            <a:pPr lvl="1"/>
            <a:r>
              <a:rPr lang="en-US" sz="2400" dirty="0"/>
              <a:t>Denial that recovery won’t occur</a:t>
            </a:r>
          </a:p>
          <a:p>
            <a:pPr lvl="1"/>
            <a:r>
              <a:rPr lang="en-US" sz="2400" dirty="0"/>
              <a:t>Denial of past abilities or current limitations</a:t>
            </a:r>
          </a:p>
          <a:p>
            <a:pPr lvl="1"/>
            <a:r>
              <a:rPr lang="en-US" sz="2400" dirty="0"/>
              <a:t>Avoidance of tx/refusal of rehabilitation</a:t>
            </a:r>
          </a:p>
          <a:p>
            <a:pPr lvl="1"/>
            <a:r>
              <a:rPr lang="en-US" sz="2400" dirty="0"/>
              <a:t>Denial can be adaptive* (in control, reduce stress)</a:t>
            </a:r>
          </a:p>
          <a:p>
            <a:pPr lvl="1"/>
            <a:r>
              <a:rPr lang="en-US" sz="2400" dirty="0"/>
              <a:t>Long term denial can be detrimental </a:t>
            </a:r>
          </a:p>
        </p:txBody>
      </p:sp>
    </p:spTree>
    <p:extLst>
      <p:ext uri="{BB962C8B-B14F-4D97-AF65-F5344CB8AC3E}">
        <p14:creationId xmlns:p14="http://schemas.microsoft.com/office/powerpoint/2010/main" val="4152773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76200" y="609600"/>
            <a:ext cx="8229600" cy="1219200"/>
          </a:xfrm>
          <a:prstGeom prst="rect">
            <a:avLst/>
          </a:prstGeom>
        </p:spPr>
        <p:txBody>
          <a:bodyPr/>
          <a:lstStyle/>
          <a:p>
            <a:r>
              <a:rPr lang="en-US" sz="3200" dirty="0"/>
              <a:t>Adjustment, Coping and Acceptance For Individual with Brain Injury</a:t>
            </a:r>
          </a:p>
        </p:txBody>
      </p:sp>
      <p:sp>
        <p:nvSpPr>
          <p:cNvPr id="2" name="Content Placeholder 1"/>
          <p:cNvSpPr>
            <a:spLocks noGrp="1"/>
          </p:cNvSpPr>
          <p:nvPr>
            <p:ph idx="4294967295"/>
          </p:nvPr>
        </p:nvSpPr>
        <p:spPr>
          <a:xfrm>
            <a:off x="457200" y="2057400"/>
            <a:ext cx="8229600" cy="4525963"/>
          </a:xfrm>
          <a:prstGeom prst="rect">
            <a:avLst/>
          </a:prstGeom>
        </p:spPr>
        <p:txBody>
          <a:bodyPr/>
          <a:lstStyle/>
          <a:p>
            <a:r>
              <a:rPr lang="en-US" sz="2400" dirty="0"/>
              <a:t>Stage 2-Grieving Over Perceived Losses</a:t>
            </a:r>
          </a:p>
          <a:p>
            <a:pPr lvl="1"/>
            <a:r>
              <a:rPr lang="en-US" sz="2400" dirty="0"/>
              <a:t>Helplessness, sadness, sorrow</a:t>
            </a:r>
          </a:p>
          <a:p>
            <a:pPr lvl="1"/>
            <a:r>
              <a:rPr lang="en-US" sz="2400" dirty="0"/>
              <a:t>Anger directed toward others</a:t>
            </a:r>
          </a:p>
          <a:p>
            <a:pPr lvl="1"/>
            <a:r>
              <a:rPr lang="en-US" sz="2400" dirty="0"/>
              <a:t>Little dying/deaths along the way</a:t>
            </a:r>
          </a:p>
        </p:txBody>
      </p:sp>
    </p:spTree>
    <p:extLst>
      <p:ext uri="{BB962C8B-B14F-4D97-AF65-F5344CB8AC3E}">
        <p14:creationId xmlns:p14="http://schemas.microsoft.com/office/powerpoint/2010/main" val="17140474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7160" y="609600"/>
            <a:ext cx="8229600" cy="1219200"/>
          </a:xfrm>
          <a:prstGeom prst="rect">
            <a:avLst/>
          </a:prstGeom>
        </p:spPr>
        <p:txBody>
          <a:bodyPr/>
          <a:lstStyle/>
          <a:p>
            <a:r>
              <a:rPr lang="en-US" sz="3200" dirty="0"/>
              <a:t>Adjustment, Coping and Acceptance For Individual with Brain Injury</a:t>
            </a:r>
          </a:p>
        </p:txBody>
      </p:sp>
      <p:sp>
        <p:nvSpPr>
          <p:cNvPr id="2" name="Content Placeholder 1"/>
          <p:cNvSpPr>
            <a:spLocks noGrp="1"/>
          </p:cNvSpPr>
          <p:nvPr>
            <p:ph idx="4294967295"/>
          </p:nvPr>
        </p:nvSpPr>
        <p:spPr>
          <a:xfrm>
            <a:off x="609600" y="2057400"/>
            <a:ext cx="8229600" cy="4525963"/>
          </a:xfrm>
          <a:prstGeom prst="rect">
            <a:avLst/>
          </a:prstGeom>
        </p:spPr>
        <p:txBody>
          <a:bodyPr/>
          <a:lstStyle/>
          <a:p>
            <a:r>
              <a:rPr lang="en-US" sz="2400" dirty="0"/>
              <a:t>Stage 3-Depression</a:t>
            </a:r>
          </a:p>
          <a:p>
            <a:pPr lvl="1"/>
            <a:r>
              <a:rPr lang="en-US" sz="2400" dirty="0"/>
              <a:t>Limited control over life</a:t>
            </a:r>
          </a:p>
          <a:p>
            <a:pPr lvl="1"/>
            <a:r>
              <a:rPr lang="en-US" sz="2400" dirty="0"/>
              <a:t>Loneliness</a:t>
            </a:r>
          </a:p>
          <a:p>
            <a:pPr lvl="1"/>
            <a:r>
              <a:rPr lang="en-US" sz="2400" dirty="0"/>
              <a:t>Impact of varied losses upon life</a:t>
            </a:r>
          </a:p>
          <a:p>
            <a:pPr lvl="1"/>
            <a:r>
              <a:rPr lang="en-US" sz="2400" dirty="0"/>
              <a:t>Can come out as anger</a:t>
            </a:r>
          </a:p>
        </p:txBody>
      </p:sp>
    </p:spTree>
    <p:extLst>
      <p:ext uri="{BB962C8B-B14F-4D97-AF65-F5344CB8AC3E}">
        <p14:creationId xmlns:p14="http://schemas.microsoft.com/office/powerpoint/2010/main" val="13275586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36968" y="533400"/>
            <a:ext cx="8229600" cy="1219200"/>
          </a:xfrm>
          <a:prstGeom prst="rect">
            <a:avLst/>
          </a:prstGeom>
        </p:spPr>
        <p:txBody>
          <a:bodyPr/>
          <a:lstStyle/>
          <a:p>
            <a:r>
              <a:rPr lang="en-US" sz="3200" dirty="0"/>
              <a:t>Adjustment, Coping and Acceptance For Individual with Brain Injury</a:t>
            </a:r>
          </a:p>
        </p:txBody>
      </p:sp>
      <p:sp>
        <p:nvSpPr>
          <p:cNvPr id="2" name="Content Placeholder 1"/>
          <p:cNvSpPr>
            <a:spLocks noGrp="1"/>
          </p:cNvSpPr>
          <p:nvPr>
            <p:ph idx="4294967295"/>
          </p:nvPr>
        </p:nvSpPr>
        <p:spPr>
          <a:xfrm>
            <a:off x="457200" y="1828800"/>
            <a:ext cx="8229600" cy="4525963"/>
          </a:xfrm>
          <a:prstGeom prst="rect">
            <a:avLst/>
          </a:prstGeom>
        </p:spPr>
        <p:txBody>
          <a:bodyPr/>
          <a:lstStyle/>
          <a:p>
            <a:r>
              <a:rPr lang="en-US" sz="2400" dirty="0"/>
              <a:t>Stage 4-Guilt</a:t>
            </a:r>
          </a:p>
          <a:p>
            <a:pPr lvl="1"/>
            <a:r>
              <a:rPr lang="en-US" sz="2400" dirty="0"/>
              <a:t>Accident is their fault (seatbelt; motor cycle helmet; alcohol)</a:t>
            </a:r>
          </a:p>
          <a:p>
            <a:pPr lvl="1"/>
            <a:r>
              <a:rPr lang="en-US" sz="2400" dirty="0"/>
              <a:t>Families blame person for injury as they can’t believe what has happened</a:t>
            </a:r>
          </a:p>
        </p:txBody>
      </p:sp>
    </p:spTree>
    <p:extLst>
      <p:ext uri="{BB962C8B-B14F-4D97-AF65-F5344CB8AC3E}">
        <p14:creationId xmlns:p14="http://schemas.microsoft.com/office/powerpoint/2010/main" val="684948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52400" y="533400"/>
            <a:ext cx="8229600" cy="1219200"/>
          </a:xfrm>
          <a:prstGeom prst="rect">
            <a:avLst/>
          </a:prstGeom>
        </p:spPr>
        <p:txBody>
          <a:bodyPr/>
          <a:lstStyle/>
          <a:p>
            <a:r>
              <a:rPr lang="en-US" sz="3200" dirty="0"/>
              <a:t>Adjustment, Coping and Acceptance For Individual with Brain Injury</a:t>
            </a:r>
          </a:p>
        </p:txBody>
      </p:sp>
      <p:sp>
        <p:nvSpPr>
          <p:cNvPr id="2" name="Content Placeholder 1"/>
          <p:cNvSpPr>
            <a:spLocks noGrp="1"/>
          </p:cNvSpPr>
          <p:nvPr>
            <p:ph idx="4294967295"/>
          </p:nvPr>
        </p:nvSpPr>
        <p:spPr>
          <a:xfrm>
            <a:off x="457200" y="1981200"/>
            <a:ext cx="8229600" cy="4525963"/>
          </a:xfrm>
          <a:prstGeom prst="rect">
            <a:avLst/>
          </a:prstGeom>
        </p:spPr>
        <p:txBody>
          <a:bodyPr/>
          <a:lstStyle/>
          <a:p>
            <a:r>
              <a:rPr lang="en-US" sz="2400" dirty="0"/>
              <a:t>Stage 5-Coping Styles</a:t>
            </a:r>
          </a:p>
          <a:p>
            <a:pPr lvl="1"/>
            <a:r>
              <a:rPr lang="en-US" sz="2400" u="sng" dirty="0"/>
              <a:t>Displacement:</a:t>
            </a:r>
            <a:r>
              <a:rPr lang="en-US" sz="2400" dirty="0"/>
              <a:t> anger over what one has lost may be displaced to family friends</a:t>
            </a:r>
          </a:p>
          <a:p>
            <a:pPr lvl="1"/>
            <a:r>
              <a:rPr lang="en-US" sz="2400" u="sng" dirty="0"/>
              <a:t>Regression:</a:t>
            </a:r>
            <a:r>
              <a:rPr lang="en-US" sz="2400" dirty="0"/>
              <a:t>  reverts to past methods of gaining gratification</a:t>
            </a:r>
          </a:p>
          <a:p>
            <a:pPr lvl="1"/>
            <a:r>
              <a:rPr lang="en-US" sz="2400" u="sng" dirty="0"/>
              <a:t>Intellectualization:</a:t>
            </a:r>
            <a:r>
              <a:rPr lang="en-US" sz="2400" dirty="0"/>
              <a:t> “could have been worse” “now I’ll be better person”</a:t>
            </a:r>
            <a:endParaRPr lang="en-US" sz="2400" u="sng" dirty="0"/>
          </a:p>
        </p:txBody>
      </p:sp>
    </p:spTree>
    <p:extLst>
      <p:ext uri="{BB962C8B-B14F-4D97-AF65-F5344CB8AC3E}">
        <p14:creationId xmlns:p14="http://schemas.microsoft.com/office/powerpoint/2010/main" val="615377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76200" y="609600"/>
            <a:ext cx="8229600" cy="1219200"/>
          </a:xfrm>
          <a:prstGeom prst="rect">
            <a:avLst/>
          </a:prstGeom>
        </p:spPr>
        <p:txBody>
          <a:bodyPr/>
          <a:lstStyle/>
          <a:p>
            <a:r>
              <a:rPr lang="en-US" sz="3200" dirty="0"/>
              <a:t>Adjustment, Coping and Acceptance For Individual with Brain Injury</a:t>
            </a:r>
          </a:p>
        </p:txBody>
      </p:sp>
      <p:sp>
        <p:nvSpPr>
          <p:cNvPr id="2" name="Content Placeholder 1"/>
          <p:cNvSpPr>
            <a:spLocks noGrp="1"/>
          </p:cNvSpPr>
          <p:nvPr>
            <p:ph idx="4294967295"/>
          </p:nvPr>
        </p:nvSpPr>
        <p:spPr>
          <a:xfrm>
            <a:off x="457200" y="2057400"/>
            <a:ext cx="8229600" cy="4525963"/>
          </a:xfrm>
          <a:prstGeom prst="rect">
            <a:avLst/>
          </a:prstGeom>
        </p:spPr>
        <p:txBody>
          <a:bodyPr/>
          <a:lstStyle/>
          <a:p>
            <a:r>
              <a:rPr lang="en-US" sz="2400" dirty="0"/>
              <a:t>Stage 6-Acceptance</a:t>
            </a:r>
          </a:p>
          <a:p>
            <a:pPr lvl="1"/>
            <a:r>
              <a:rPr lang="en-US" sz="2400" dirty="0"/>
              <a:t>Gain new perspective on living</a:t>
            </a:r>
          </a:p>
          <a:p>
            <a:pPr lvl="1"/>
            <a:r>
              <a:rPr lang="en-US" sz="2400" dirty="0"/>
              <a:t>Mental decision to live with realities</a:t>
            </a:r>
          </a:p>
          <a:p>
            <a:pPr lvl="1"/>
            <a:r>
              <a:rPr lang="en-US" sz="2400" dirty="0"/>
              <a:t>Renegotiate old relationships</a:t>
            </a:r>
          </a:p>
          <a:p>
            <a:pPr lvl="1"/>
            <a:r>
              <a:rPr lang="en-US" sz="2400" dirty="0"/>
              <a:t>Redefining self based on new interactions with others</a:t>
            </a:r>
          </a:p>
        </p:txBody>
      </p:sp>
    </p:spTree>
    <p:extLst>
      <p:ext uri="{BB962C8B-B14F-4D97-AF65-F5344CB8AC3E}">
        <p14:creationId xmlns:p14="http://schemas.microsoft.com/office/powerpoint/2010/main" val="6215134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315200" cy="2739211"/>
          </a:xfrm>
          <a:prstGeom prst="rect">
            <a:avLst/>
          </a:prstGeom>
        </p:spPr>
        <p:txBody>
          <a:bodyPr wrap="square">
            <a:spAutoFit/>
          </a:bodyPr>
          <a:lstStyle/>
          <a:p>
            <a:r>
              <a:rPr lang="en-US" sz="3200" dirty="0"/>
              <a:t>Taking Adjustment, Coping and Acceptance to the Next Level!</a:t>
            </a:r>
          </a:p>
          <a:p>
            <a:endParaRPr lang="en-US" sz="3600" dirty="0"/>
          </a:p>
          <a:p>
            <a:r>
              <a:rPr lang="en-US" sz="3600" dirty="0"/>
              <a:t> </a:t>
            </a:r>
            <a:r>
              <a:rPr lang="en-US" sz="3600" b="1" u="sng" dirty="0"/>
              <a:t>“AWARENESS”</a:t>
            </a:r>
          </a:p>
          <a:p>
            <a:endParaRPr lang="en-US" sz="3600" dirty="0"/>
          </a:p>
        </p:txBody>
      </p:sp>
    </p:spTree>
    <p:extLst>
      <p:ext uri="{BB962C8B-B14F-4D97-AF65-F5344CB8AC3E}">
        <p14:creationId xmlns:p14="http://schemas.microsoft.com/office/powerpoint/2010/main" val="1964606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524000" y="533400"/>
            <a:ext cx="8229600" cy="1219200"/>
          </a:xfrm>
          <a:prstGeom prst="rect">
            <a:avLst/>
          </a:prstGeom>
        </p:spPr>
        <p:txBody>
          <a:bodyPr/>
          <a:lstStyle/>
          <a:p>
            <a:r>
              <a:rPr lang="en-US" sz="3200" dirty="0"/>
              <a:t>Impaired Awareness</a:t>
            </a:r>
          </a:p>
        </p:txBody>
      </p:sp>
      <p:sp>
        <p:nvSpPr>
          <p:cNvPr id="2" name="Content Placeholder 1"/>
          <p:cNvSpPr>
            <a:spLocks noGrp="1"/>
          </p:cNvSpPr>
          <p:nvPr>
            <p:ph idx="4294967295"/>
          </p:nvPr>
        </p:nvSpPr>
        <p:spPr>
          <a:xfrm>
            <a:off x="457200" y="1524000"/>
            <a:ext cx="8229600" cy="4525963"/>
          </a:xfrm>
          <a:prstGeom prst="rect">
            <a:avLst/>
          </a:prstGeom>
        </p:spPr>
        <p:txBody>
          <a:bodyPr/>
          <a:lstStyle/>
          <a:p>
            <a:pPr marL="0" indent="0" algn="just">
              <a:buNone/>
            </a:pPr>
            <a:r>
              <a:rPr lang="en-US" sz="2400" dirty="0"/>
              <a:t>“Person lacks or has reduced insight into deficits, present changes, and their implications on daily life.”</a:t>
            </a:r>
          </a:p>
          <a:p>
            <a:pPr marL="0" indent="0" algn="just">
              <a:buNone/>
            </a:pPr>
            <a:endParaRPr lang="en-US" sz="2400" dirty="0"/>
          </a:p>
          <a:p>
            <a:pPr algn="just"/>
            <a:r>
              <a:rPr lang="en-US" sz="2400" dirty="0"/>
              <a:t>Due to damage to certain areas of brain</a:t>
            </a:r>
          </a:p>
          <a:p>
            <a:r>
              <a:rPr lang="en-US" sz="2400" dirty="0"/>
              <a:t>Denials of illness secondary to psychological distress </a:t>
            </a:r>
          </a:p>
        </p:txBody>
      </p:sp>
    </p:spTree>
    <p:extLst>
      <p:ext uri="{BB962C8B-B14F-4D97-AF65-F5344CB8AC3E}">
        <p14:creationId xmlns:p14="http://schemas.microsoft.com/office/powerpoint/2010/main" val="17004072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524000" y="533400"/>
            <a:ext cx="8229600" cy="1219200"/>
          </a:xfrm>
          <a:prstGeom prst="rect">
            <a:avLst/>
          </a:prstGeom>
        </p:spPr>
        <p:txBody>
          <a:bodyPr/>
          <a:lstStyle/>
          <a:p>
            <a:r>
              <a:rPr lang="en-US" sz="3200" dirty="0"/>
              <a:t>Awareness in our Lives</a:t>
            </a:r>
          </a:p>
        </p:txBody>
      </p:sp>
      <p:sp>
        <p:nvSpPr>
          <p:cNvPr id="2" name="Content Placeholder 1"/>
          <p:cNvSpPr>
            <a:spLocks noGrp="1"/>
          </p:cNvSpPr>
          <p:nvPr>
            <p:ph idx="4294967295"/>
          </p:nvPr>
        </p:nvSpPr>
        <p:spPr>
          <a:xfrm>
            <a:off x="609600" y="1447800"/>
            <a:ext cx="8229600" cy="4525963"/>
          </a:xfrm>
          <a:prstGeom prst="rect">
            <a:avLst/>
          </a:prstGeom>
        </p:spPr>
        <p:txBody>
          <a:bodyPr/>
          <a:lstStyle/>
          <a:p>
            <a:pPr marL="0" indent="0">
              <a:buNone/>
            </a:pPr>
            <a:endParaRPr lang="en-US" dirty="0"/>
          </a:p>
          <a:p>
            <a:r>
              <a:rPr lang="en-US" sz="2400" dirty="0"/>
              <a:t>We all struggle daily with awareness</a:t>
            </a:r>
          </a:p>
          <a:p>
            <a:r>
              <a:rPr lang="en-US" sz="2400" dirty="0"/>
              <a:t>Impacts all aspects of recovery</a:t>
            </a:r>
          </a:p>
          <a:p>
            <a:r>
              <a:rPr lang="en-US" sz="2400" dirty="0"/>
              <a:t>Impacts getting back to life activities</a:t>
            </a:r>
          </a:p>
          <a:p>
            <a:r>
              <a:rPr lang="en-US" sz="2400" dirty="0"/>
              <a:t>Requires self-monitoring</a:t>
            </a:r>
          </a:p>
          <a:p>
            <a:r>
              <a:rPr lang="en-US" sz="2400" dirty="0"/>
              <a:t>Guides our actions and approach</a:t>
            </a:r>
          </a:p>
        </p:txBody>
      </p:sp>
    </p:spTree>
    <p:extLst>
      <p:ext uri="{BB962C8B-B14F-4D97-AF65-F5344CB8AC3E}">
        <p14:creationId xmlns:p14="http://schemas.microsoft.com/office/powerpoint/2010/main" val="1398114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85800" y="533400"/>
            <a:ext cx="7543800" cy="533400"/>
          </a:xfrm>
          <a:prstGeom prst="rect">
            <a:avLst/>
          </a:prstGeom>
        </p:spPr>
        <p:txBody>
          <a:bodyPr/>
          <a:lstStyle/>
          <a:p>
            <a:r>
              <a:rPr lang="en-US" sz="3200" dirty="0"/>
              <a:t>The Most Challenging Issue…</a:t>
            </a:r>
            <a:endParaRPr lang="en-US" sz="3200" dirty="0">
              <a:solidFill>
                <a:srgbClr val="7030A0"/>
              </a:solidFill>
            </a:endParaRPr>
          </a:p>
        </p:txBody>
      </p:sp>
      <p:sp>
        <p:nvSpPr>
          <p:cNvPr id="4" name="Content Placeholder 3"/>
          <p:cNvSpPr>
            <a:spLocks noGrp="1"/>
          </p:cNvSpPr>
          <p:nvPr>
            <p:ph idx="4294967295"/>
          </p:nvPr>
        </p:nvSpPr>
        <p:spPr>
          <a:xfrm>
            <a:off x="457200" y="1600200"/>
            <a:ext cx="8229600" cy="4525963"/>
          </a:xfrm>
          <a:prstGeom prst="rect">
            <a:avLst/>
          </a:prstGeom>
        </p:spPr>
        <p:txBody>
          <a:bodyPr/>
          <a:lstStyle/>
          <a:p>
            <a:r>
              <a:rPr lang="en-US" sz="2400" dirty="0"/>
              <a:t>For survivors</a:t>
            </a:r>
          </a:p>
          <a:p>
            <a:r>
              <a:rPr lang="en-US" sz="2400" dirty="0"/>
              <a:t>For families</a:t>
            </a:r>
          </a:p>
          <a:p>
            <a:r>
              <a:rPr lang="en-US" sz="2400" dirty="0"/>
              <a:t>For professionals</a:t>
            </a:r>
          </a:p>
        </p:txBody>
      </p:sp>
    </p:spTree>
    <p:extLst>
      <p:ext uri="{BB962C8B-B14F-4D97-AF65-F5344CB8AC3E}">
        <p14:creationId xmlns:p14="http://schemas.microsoft.com/office/powerpoint/2010/main" val="8213559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762000" y="609600"/>
            <a:ext cx="8229600" cy="1219200"/>
          </a:xfrm>
          <a:prstGeom prst="rect">
            <a:avLst/>
          </a:prstGeom>
        </p:spPr>
        <p:txBody>
          <a:bodyPr/>
          <a:lstStyle/>
          <a:p>
            <a:r>
              <a:rPr lang="en-US" sz="3200" dirty="0"/>
              <a:t>Pyramid of Model of Awareness</a:t>
            </a:r>
          </a:p>
        </p:txBody>
      </p:sp>
      <p:sp>
        <p:nvSpPr>
          <p:cNvPr id="2" name="Content Placeholder 1"/>
          <p:cNvSpPr>
            <a:spLocks noGrp="1"/>
          </p:cNvSpPr>
          <p:nvPr>
            <p:ph idx="4294967295"/>
          </p:nvPr>
        </p:nvSpPr>
        <p:spPr>
          <a:xfrm>
            <a:off x="457200" y="1524000"/>
            <a:ext cx="8229600" cy="4525963"/>
          </a:xfrm>
          <a:prstGeom prst="rect">
            <a:avLst/>
          </a:prstGeom>
        </p:spPr>
        <p:txBody>
          <a:bodyPr/>
          <a:lstStyle/>
          <a:p>
            <a:pPr marL="0" indent="0">
              <a:buNone/>
            </a:pPr>
            <a:endParaRPr lang="en-US" sz="2400" dirty="0"/>
          </a:p>
          <a:p>
            <a:r>
              <a:rPr lang="en-US" sz="2400" dirty="0"/>
              <a:t>Intellectual Awareness: what has happened</a:t>
            </a:r>
          </a:p>
          <a:p>
            <a:r>
              <a:rPr lang="en-US" sz="2400" dirty="0"/>
              <a:t>Emergent Awareness: “I get it” but don’t do anything about it</a:t>
            </a:r>
          </a:p>
          <a:p>
            <a:r>
              <a:rPr lang="en-US" sz="2400" dirty="0"/>
              <a:t>Predictive Awareness: What happens if I don’t do anything different?  Breakdowns?</a:t>
            </a:r>
          </a:p>
        </p:txBody>
      </p:sp>
    </p:spTree>
    <p:extLst>
      <p:ext uri="{BB962C8B-B14F-4D97-AF65-F5344CB8AC3E}">
        <p14:creationId xmlns:p14="http://schemas.microsoft.com/office/powerpoint/2010/main" val="3505307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057400" y="533400"/>
            <a:ext cx="8229600" cy="1219200"/>
          </a:xfrm>
          <a:prstGeom prst="rect">
            <a:avLst/>
          </a:prstGeom>
        </p:spPr>
        <p:txBody>
          <a:bodyPr/>
          <a:lstStyle/>
          <a:p>
            <a:r>
              <a:rPr lang="en-US" sz="3200" dirty="0"/>
              <a:t>The Struggle….</a:t>
            </a:r>
          </a:p>
        </p:txBody>
      </p:sp>
      <p:sp>
        <p:nvSpPr>
          <p:cNvPr id="2" name="Content Placeholder 1"/>
          <p:cNvSpPr>
            <a:spLocks noGrp="1"/>
          </p:cNvSpPr>
          <p:nvPr>
            <p:ph idx="4294967295"/>
          </p:nvPr>
        </p:nvSpPr>
        <p:spPr>
          <a:xfrm>
            <a:off x="457200" y="1136583"/>
            <a:ext cx="8229600" cy="4525963"/>
          </a:xfrm>
          <a:prstGeom prst="rect">
            <a:avLst/>
          </a:prstGeom>
        </p:spPr>
        <p:txBody>
          <a:bodyPr/>
          <a:lstStyle/>
          <a:p>
            <a:pPr marL="0" indent="0">
              <a:buNone/>
            </a:pPr>
            <a:endParaRPr lang="en-US" sz="2400" dirty="0"/>
          </a:p>
          <a:p>
            <a:r>
              <a:rPr lang="en-US" sz="2400" dirty="0"/>
              <a:t>Understanding:	</a:t>
            </a:r>
          </a:p>
          <a:p>
            <a:pPr lvl="1"/>
            <a:r>
              <a:rPr lang="en-US" sz="2400" dirty="0"/>
              <a:t>they have a problem and need to change</a:t>
            </a:r>
          </a:p>
          <a:p>
            <a:pPr lvl="1"/>
            <a:r>
              <a:rPr lang="en-US" sz="2400" dirty="0"/>
              <a:t>how awareness impacts their life</a:t>
            </a:r>
          </a:p>
          <a:p>
            <a:pPr lvl="1"/>
            <a:r>
              <a:rPr lang="en-US" sz="2400" dirty="0"/>
              <a:t>what they need to do about it</a:t>
            </a:r>
          </a:p>
        </p:txBody>
      </p:sp>
    </p:spTree>
    <p:extLst>
      <p:ext uri="{BB962C8B-B14F-4D97-AF65-F5344CB8AC3E}">
        <p14:creationId xmlns:p14="http://schemas.microsoft.com/office/powerpoint/2010/main" val="810634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28600" y="526983"/>
            <a:ext cx="8229600" cy="1219200"/>
          </a:xfrm>
          <a:prstGeom prst="rect">
            <a:avLst/>
          </a:prstGeom>
        </p:spPr>
        <p:txBody>
          <a:bodyPr/>
          <a:lstStyle/>
          <a:p>
            <a:r>
              <a:rPr lang="en-US" sz="3200" dirty="0"/>
              <a:t>#1 Strategy for Increasing Awareness</a:t>
            </a:r>
          </a:p>
        </p:txBody>
      </p:sp>
      <p:sp>
        <p:nvSpPr>
          <p:cNvPr id="2" name="Content Placeholder 1"/>
          <p:cNvSpPr>
            <a:spLocks noGrp="1"/>
          </p:cNvSpPr>
          <p:nvPr>
            <p:ph idx="4294967295"/>
          </p:nvPr>
        </p:nvSpPr>
        <p:spPr>
          <a:xfrm>
            <a:off x="457200" y="1136583"/>
            <a:ext cx="8229600" cy="4525963"/>
          </a:xfrm>
          <a:prstGeom prst="rect">
            <a:avLst/>
          </a:prstGeom>
        </p:spPr>
        <p:txBody>
          <a:bodyPr/>
          <a:lstStyle/>
          <a:p>
            <a:pPr marL="0" indent="0">
              <a:buNone/>
            </a:pPr>
            <a:endParaRPr lang="en-US" dirty="0"/>
          </a:p>
          <a:p>
            <a:r>
              <a:rPr lang="en-US" sz="2400" dirty="0"/>
              <a:t>Videotaping:</a:t>
            </a:r>
          </a:p>
          <a:p>
            <a:pPr lvl="2"/>
            <a:r>
              <a:rPr lang="en-US" dirty="0"/>
              <a:t>Allows person to analyze their behavior</a:t>
            </a:r>
          </a:p>
          <a:p>
            <a:pPr lvl="2"/>
            <a:r>
              <a:rPr lang="en-US" dirty="0"/>
              <a:t>Watch &amp; ask how they think they did</a:t>
            </a:r>
          </a:p>
          <a:p>
            <a:pPr lvl="2"/>
            <a:r>
              <a:rPr lang="en-US" dirty="0"/>
              <a:t>Break down task steps</a:t>
            </a:r>
          </a:p>
          <a:p>
            <a:pPr lvl="2"/>
            <a:r>
              <a:rPr lang="en-US" dirty="0"/>
              <a:t>Teach compensatory strategy</a:t>
            </a:r>
          </a:p>
        </p:txBody>
      </p:sp>
    </p:spTree>
    <p:extLst>
      <p:ext uri="{BB962C8B-B14F-4D97-AF65-F5344CB8AC3E}">
        <p14:creationId xmlns:p14="http://schemas.microsoft.com/office/powerpoint/2010/main" val="3027999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676400" y="526983"/>
            <a:ext cx="8229600" cy="1219200"/>
          </a:xfrm>
          <a:prstGeom prst="rect">
            <a:avLst/>
          </a:prstGeom>
        </p:spPr>
        <p:txBody>
          <a:bodyPr/>
          <a:lstStyle/>
          <a:p>
            <a:r>
              <a:rPr lang="en-US" sz="3200" dirty="0"/>
              <a:t>Recalibration of Self</a:t>
            </a:r>
          </a:p>
        </p:txBody>
      </p:sp>
      <p:sp>
        <p:nvSpPr>
          <p:cNvPr id="2" name="Content Placeholder 1"/>
          <p:cNvSpPr>
            <a:spLocks noGrp="1"/>
          </p:cNvSpPr>
          <p:nvPr>
            <p:ph idx="4294967295"/>
          </p:nvPr>
        </p:nvSpPr>
        <p:spPr>
          <a:xfrm>
            <a:off x="457200" y="1136583"/>
            <a:ext cx="8229600" cy="4525963"/>
          </a:xfrm>
          <a:prstGeom prst="rect">
            <a:avLst/>
          </a:prstGeom>
        </p:spPr>
        <p:txBody>
          <a:bodyPr/>
          <a:lstStyle/>
          <a:p>
            <a:pPr marL="0" indent="0">
              <a:buNone/>
            </a:pPr>
            <a:endParaRPr lang="en-US" dirty="0"/>
          </a:p>
          <a:p>
            <a:r>
              <a:rPr lang="en-US" sz="2400" dirty="0"/>
              <a:t>Re-evaluate yourself</a:t>
            </a:r>
          </a:p>
          <a:p>
            <a:r>
              <a:rPr lang="en-US" sz="2400" dirty="0"/>
              <a:t>Strengths and weaknesses evolve</a:t>
            </a:r>
          </a:p>
          <a:p>
            <a:r>
              <a:rPr lang="en-US" sz="2400" dirty="0"/>
              <a:t>What you do in your 40’s versus 20’s</a:t>
            </a:r>
          </a:p>
          <a:p>
            <a:r>
              <a:rPr lang="en-US" sz="2400" dirty="0"/>
              <a:t>What are my strengths, weaknesses, and challenges?</a:t>
            </a:r>
          </a:p>
          <a:p>
            <a:r>
              <a:rPr lang="en-US" sz="2400" dirty="0"/>
              <a:t>Don’t let the “weakness dialogue” overshadow the strengths!</a:t>
            </a:r>
          </a:p>
        </p:txBody>
      </p:sp>
    </p:spTree>
    <p:extLst>
      <p:ext uri="{BB962C8B-B14F-4D97-AF65-F5344CB8AC3E}">
        <p14:creationId xmlns:p14="http://schemas.microsoft.com/office/powerpoint/2010/main" val="3231945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676400" y="526983"/>
            <a:ext cx="8229600" cy="1219200"/>
          </a:xfrm>
          <a:prstGeom prst="rect">
            <a:avLst/>
          </a:prstGeom>
        </p:spPr>
        <p:txBody>
          <a:bodyPr/>
          <a:lstStyle/>
          <a:p>
            <a:r>
              <a:rPr lang="en-US" sz="3200" dirty="0"/>
              <a:t>Empower People</a:t>
            </a:r>
          </a:p>
        </p:txBody>
      </p:sp>
      <p:sp>
        <p:nvSpPr>
          <p:cNvPr id="2" name="Content Placeholder 1"/>
          <p:cNvSpPr>
            <a:spLocks noGrp="1"/>
          </p:cNvSpPr>
          <p:nvPr>
            <p:ph idx="4294967295"/>
          </p:nvPr>
        </p:nvSpPr>
        <p:spPr>
          <a:xfrm>
            <a:off x="457200" y="1136583"/>
            <a:ext cx="8229600" cy="4525963"/>
          </a:xfrm>
          <a:prstGeom prst="rect">
            <a:avLst/>
          </a:prstGeom>
        </p:spPr>
        <p:txBody>
          <a:bodyPr/>
          <a:lstStyle/>
          <a:p>
            <a:pPr marL="0" indent="0">
              <a:buNone/>
            </a:pPr>
            <a:endParaRPr lang="en-US" dirty="0"/>
          </a:p>
          <a:p>
            <a:r>
              <a:rPr lang="en-US" sz="2400" dirty="0"/>
              <a:t>Give someone a greater sense of confidence of self-esteem</a:t>
            </a:r>
          </a:p>
          <a:p>
            <a:pPr lvl="2"/>
            <a:r>
              <a:rPr lang="en-US" dirty="0"/>
              <a:t>Families</a:t>
            </a:r>
          </a:p>
          <a:p>
            <a:pPr lvl="2"/>
            <a:r>
              <a:rPr lang="en-US" dirty="0"/>
              <a:t>Friends</a:t>
            </a:r>
          </a:p>
          <a:p>
            <a:pPr lvl="2"/>
            <a:r>
              <a:rPr lang="en-US" dirty="0"/>
              <a:t>professionals</a:t>
            </a:r>
          </a:p>
        </p:txBody>
      </p:sp>
    </p:spTree>
    <p:extLst>
      <p:ext uri="{BB962C8B-B14F-4D97-AF65-F5344CB8AC3E}">
        <p14:creationId xmlns:p14="http://schemas.microsoft.com/office/powerpoint/2010/main" val="4138889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362200" y="526983"/>
            <a:ext cx="8229600" cy="1219200"/>
          </a:xfrm>
          <a:prstGeom prst="rect">
            <a:avLst/>
          </a:prstGeom>
        </p:spPr>
        <p:txBody>
          <a:bodyPr/>
          <a:lstStyle/>
          <a:p>
            <a:r>
              <a:rPr lang="en-US" sz="3200" dirty="0"/>
              <a:t>Conclusions</a:t>
            </a:r>
          </a:p>
        </p:txBody>
      </p:sp>
      <p:sp>
        <p:nvSpPr>
          <p:cNvPr id="2" name="Content Placeholder 1"/>
          <p:cNvSpPr>
            <a:spLocks noGrp="1"/>
          </p:cNvSpPr>
          <p:nvPr>
            <p:ph idx="4294967295"/>
          </p:nvPr>
        </p:nvSpPr>
        <p:spPr>
          <a:xfrm>
            <a:off x="533400" y="1524000"/>
            <a:ext cx="8229600" cy="4525963"/>
          </a:xfrm>
          <a:prstGeom prst="rect">
            <a:avLst/>
          </a:prstGeom>
        </p:spPr>
        <p:txBody>
          <a:bodyPr/>
          <a:lstStyle/>
          <a:p>
            <a:r>
              <a:rPr lang="en-US" sz="2400" dirty="0"/>
              <a:t>Life changes for everyone after an ABI, but does not have to be for the bad.</a:t>
            </a:r>
          </a:p>
          <a:p>
            <a:r>
              <a:rPr lang="en-US" sz="2400" dirty="0"/>
              <a:t>Grief theory provides a framework for adjustment.</a:t>
            </a:r>
          </a:p>
          <a:p>
            <a:r>
              <a:rPr lang="en-US" sz="2400" dirty="0"/>
              <a:t>Take time to re-learn who you are now and how you have changed.</a:t>
            </a:r>
          </a:p>
          <a:p>
            <a:r>
              <a:rPr lang="en-US" sz="2400" dirty="0"/>
              <a:t>Exploring how you have changed can be empowering!</a:t>
            </a:r>
          </a:p>
        </p:txBody>
      </p:sp>
    </p:spTree>
    <p:extLst>
      <p:ext uri="{BB962C8B-B14F-4D97-AF65-F5344CB8AC3E}">
        <p14:creationId xmlns:p14="http://schemas.microsoft.com/office/powerpoint/2010/main" val="386842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4105611" cy="584775"/>
          </a:xfrm>
          <a:prstGeom prst="rect">
            <a:avLst/>
          </a:prstGeom>
        </p:spPr>
        <p:txBody>
          <a:bodyPr wrap="none">
            <a:spAutoFit/>
          </a:bodyPr>
          <a:lstStyle/>
          <a:p>
            <a:r>
              <a:rPr lang="en-US" sz="3200" dirty="0"/>
              <a:t>Thank you for listening!</a:t>
            </a:r>
          </a:p>
        </p:txBody>
      </p:sp>
      <p:sp>
        <p:nvSpPr>
          <p:cNvPr id="3" name="Rectangle 2"/>
          <p:cNvSpPr/>
          <p:nvPr/>
        </p:nvSpPr>
        <p:spPr>
          <a:xfrm>
            <a:off x="2286000" y="2362200"/>
            <a:ext cx="4572000" cy="1477328"/>
          </a:xfrm>
          <a:prstGeom prst="rect">
            <a:avLst/>
          </a:prstGeom>
        </p:spPr>
        <p:txBody>
          <a:bodyPr>
            <a:spAutoFit/>
          </a:bodyPr>
          <a:lstStyle/>
          <a:p>
            <a:pPr algn="ctr"/>
            <a:endParaRPr lang="en-US" dirty="0"/>
          </a:p>
          <a:p>
            <a:pPr algn="ctr"/>
            <a:r>
              <a:rPr lang="en-US" sz="2400" dirty="0"/>
              <a:t>Deborah Gutteridge, MS, CBIST</a:t>
            </a:r>
          </a:p>
          <a:p>
            <a:pPr algn="ctr"/>
            <a:r>
              <a:rPr lang="en-US" sz="2400" dirty="0"/>
              <a:t>Deborah.gutteridge@neurorestorative.com</a:t>
            </a:r>
          </a:p>
        </p:txBody>
      </p:sp>
    </p:spTree>
    <p:extLst>
      <p:ext uri="{BB962C8B-B14F-4D97-AF65-F5344CB8AC3E}">
        <p14:creationId xmlns:p14="http://schemas.microsoft.com/office/powerpoint/2010/main" val="17705389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Slide Number Placeholder 4"/>
          <p:cNvSpPr>
            <a:spLocks noGrp="1"/>
          </p:cNvSpPr>
          <p:nvPr>
            <p:ph type="sldNum" sz="quarter" idx="12"/>
          </p:nvPr>
        </p:nvSpPr>
        <p:spPr/>
        <p:txBody>
          <a:bodyPr/>
          <a:lstStyle/>
          <a:p>
            <a:fld id="{7B3FCFA2-EFB1-4DCA-B616-5C95183E6F25}" type="slidenum">
              <a:rPr lang="en-US" smtClean="0"/>
              <a:pPr/>
              <a:t>47</a:t>
            </a:fld>
            <a:endParaRPr lang="en-US" dirty="0"/>
          </a:p>
        </p:txBody>
      </p:sp>
      <p:sp>
        <p:nvSpPr>
          <p:cNvPr id="6" name="Footer Placeholder 5"/>
          <p:cNvSpPr>
            <a:spLocks noGrp="1"/>
          </p:cNvSpPr>
          <p:nvPr>
            <p:ph type="ftr" sz="quarter" idx="11"/>
          </p:nvPr>
        </p:nvSpPr>
        <p:spPr/>
        <p:txBody>
          <a:bodyPr/>
          <a:lstStyle/>
          <a:p>
            <a:r>
              <a:rPr lang="en-US" dirty="0"/>
              <a:t>Footer</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0" y="1857375"/>
            <a:ext cx="4191000" cy="3143250"/>
          </a:xfrm>
          <a:prstGeom prst="rect">
            <a:avLst/>
          </a:prstGeom>
        </p:spPr>
      </p:pic>
    </p:spTree>
    <p:extLst>
      <p:ext uri="{BB962C8B-B14F-4D97-AF65-F5344CB8AC3E}">
        <p14:creationId xmlns:p14="http://schemas.microsoft.com/office/powerpoint/2010/main" val="1328539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609600"/>
            <a:ext cx="8229600" cy="1143000"/>
          </a:xfrm>
          <a:prstGeom prst="rect">
            <a:avLst/>
          </a:prstGeom>
        </p:spPr>
        <p:txBody>
          <a:bodyPr/>
          <a:lstStyle/>
          <a:p>
            <a:pPr algn="l"/>
            <a:r>
              <a:rPr lang="en-US" sz="3200" dirty="0"/>
              <a:t>Essential Basics That Must Be Considered</a:t>
            </a:r>
            <a:endParaRPr lang="en-US" sz="3200" dirty="0">
              <a:solidFill>
                <a:srgbClr val="7030A0"/>
              </a:solidFill>
            </a:endParaRPr>
          </a:p>
        </p:txBody>
      </p:sp>
      <p:sp>
        <p:nvSpPr>
          <p:cNvPr id="3" name="Content Placeholder 2"/>
          <p:cNvSpPr>
            <a:spLocks noGrp="1"/>
          </p:cNvSpPr>
          <p:nvPr>
            <p:ph idx="4294967295"/>
          </p:nvPr>
        </p:nvSpPr>
        <p:spPr>
          <a:xfrm>
            <a:off x="457200" y="2286000"/>
            <a:ext cx="8229600" cy="4830763"/>
          </a:xfrm>
          <a:prstGeom prst="rect">
            <a:avLst/>
          </a:prstGeom>
        </p:spPr>
        <p:txBody>
          <a:bodyPr/>
          <a:lstStyle/>
          <a:p>
            <a:pPr marL="0" indent="0">
              <a:buNone/>
            </a:pPr>
            <a:r>
              <a:rPr lang="en-US" sz="2400" i="1" dirty="0"/>
              <a:t>“Every brain is different……</a:t>
            </a:r>
          </a:p>
          <a:p>
            <a:pPr marL="0" indent="0">
              <a:buNone/>
            </a:pPr>
            <a:r>
              <a:rPr lang="en-US" sz="2400" i="1" dirty="0"/>
              <a:t>		every brain injury is different…”</a:t>
            </a:r>
          </a:p>
        </p:txBody>
      </p:sp>
    </p:spTree>
    <p:extLst>
      <p:ext uri="{BB962C8B-B14F-4D97-AF65-F5344CB8AC3E}">
        <p14:creationId xmlns:p14="http://schemas.microsoft.com/office/powerpoint/2010/main" val="368120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81200" y="609600"/>
            <a:ext cx="8229600" cy="533400"/>
          </a:xfrm>
          <a:prstGeom prst="rect">
            <a:avLst/>
          </a:prstGeom>
        </p:spPr>
        <p:txBody>
          <a:bodyPr/>
          <a:lstStyle/>
          <a:p>
            <a:r>
              <a:rPr lang="en-US" sz="3200" dirty="0"/>
              <a:t>Physical Givens:</a:t>
            </a:r>
            <a:endParaRPr lang="en-US" sz="3200" dirty="0">
              <a:solidFill>
                <a:srgbClr val="7030A0"/>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marL="322650" indent="-285750"/>
            <a:r>
              <a:rPr lang="en-US" sz="2400" dirty="0"/>
              <a:t>3 pounds “jello”</a:t>
            </a:r>
          </a:p>
          <a:p>
            <a:r>
              <a:rPr lang="en-US" sz="2400" dirty="0"/>
              <a:t>18 years old/25 years old</a:t>
            </a:r>
          </a:p>
          <a:p>
            <a:r>
              <a:rPr lang="en-US" sz="2400" dirty="0"/>
              <a:t>Bones, walnuts, and mushrooms</a:t>
            </a:r>
          </a:p>
          <a:p>
            <a:r>
              <a:rPr lang="en-US" sz="2400" dirty="0"/>
              <a:t>“I feel no pain</a:t>
            </a:r>
            <a:r>
              <a:rPr lang="en-US" sz="2800" dirty="0"/>
              <a:t>”</a:t>
            </a:r>
            <a:endParaRPr lang="en-US" sz="2000" dirty="0"/>
          </a:p>
        </p:txBody>
      </p:sp>
    </p:spTree>
    <p:extLst>
      <p:ext uri="{BB962C8B-B14F-4D97-AF65-F5344CB8AC3E}">
        <p14:creationId xmlns:p14="http://schemas.microsoft.com/office/powerpoint/2010/main" val="1843191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66800" y="533400"/>
            <a:ext cx="8229600" cy="1143000"/>
          </a:xfrm>
          <a:prstGeom prst="rect">
            <a:avLst/>
          </a:prstGeom>
        </p:spPr>
        <p:txBody>
          <a:bodyPr/>
          <a:lstStyle/>
          <a:p>
            <a:r>
              <a:rPr lang="en-US" sz="3200" dirty="0"/>
              <a:t>Physical Givens Continued..</a:t>
            </a:r>
            <a:endParaRPr lang="en-US" sz="3200" dirty="0">
              <a:solidFill>
                <a:srgbClr val="7030A0"/>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lstStyle/>
          <a:p>
            <a:pPr marL="379800"/>
            <a:r>
              <a:rPr lang="en-US" sz="2400" dirty="0"/>
              <a:t>100,000 miles of vessels</a:t>
            </a:r>
          </a:p>
          <a:p>
            <a:pPr marL="379800"/>
            <a:r>
              <a:rPr lang="en-US" sz="2400" dirty="0"/>
              <a:t>Fattest organ in body</a:t>
            </a:r>
          </a:p>
          <a:p>
            <a:pPr marL="379800"/>
            <a:r>
              <a:rPr lang="en-US" sz="2400" dirty="0"/>
              <a:t>75% water</a:t>
            </a:r>
          </a:p>
          <a:p>
            <a:pPr marL="379800"/>
            <a:r>
              <a:rPr lang="en-US" sz="2400" dirty="0"/>
              <a:t>Have most cells you will have at birth</a:t>
            </a:r>
            <a:br>
              <a:rPr lang="en-US" sz="2000" dirty="0"/>
            </a:br>
            <a:r>
              <a:rPr lang="en-US" b="1" dirty="0"/>
              <a:t>          </a:t>
            </a:r>
            <a:endParaRPr lang="en-US" sz="5400" dirty="0">
              <a:solidFill>
                <a:srgbClr val="FF9900"/>
              </a:solidFill>
            </a:endParaRPr>
          </a:p>
        </p:txBody>
      </p:sp>
    </p:spTree>
    <p:extLst>
      <p:ext uri="{BB962C8B-B14F-4D97-AF65-F5344CB8AC3E}">
        <p14:creationId xmlns:p14="http://schemas.microsoft.com/office/powerpoint/2010/main" val="3842848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1371600"/>
            <a:ext cx="4937760" cy="4114800"/>
          </a:xfrm>
          <a:prstGeom prst="rect">
            <a:avLst/>
          </a:prstGeom>
        </p:spPr>
      </p:pic>
    </p:spTree>
    <p:extLst>
      <p:ext uri="{BB962C8B-B14F-4D97-AF65-F5344CB8AC3E}">
        <p14:creationId xmlns:p14="http://schemas.microsoft.com/office/powerpoint/2010/main" val="990287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6700" y="609600"/>
            <a:ext cx="8610600" cy="1219200"/>
          </a:xfrm>
          <a:prstGeom prst="rect">
            <a:avLst/>
          </a:prstGeom>
        </p:spPr>
        <p:txBody>
          <a:bodyPr/>
          <a:lstStyle/>
          <a:p>
            <a:r>
              <a:rPr lang="en-US" sz="3200" dirty="0"/>
              <a:t>Key Factors Impacting Adjustment, Coping and Acceptance</a:t>
            </a:r>
          </a:p>
        </p:txBody>
      </p:sp>
      <p:sp>
        <p:nvSpPr>
          <p:cNvPr id="3" name="Content Placeholder 2"/>
          <p:cNvSpPr>
            <a:spLocks noGrp="1"/>
          </p:cNvSpPr>
          <p:nvPr>
            <p:ph idx="4294967295"/>
          </p:nvPr>
        </p:nvSpPr>
        <p:spPr>
          <a:xfrm>
            <a:off x="457200" y="1600200"/>
            <a:ext cx="8229600" cy="4525963"/>
          </a:xfrm>
          <a:prstGeom prst="rect">
            <a:avLst/>
          </a:prstGeom>
        </p:spPr>
        <p:txBody>
          <a:bodyPr/>
          <a:lstStyle/>
          <a:p>
            <a:pPr marL="0" indent="0">
              <a:buNone/>
            </a:pPr>
            <a:endParaRPr lang="en-US" sz="2400" dirty="0">
              <a:latin typeface="Calibri" panose="020F0502020204030204" pitchFamily="34" charset="0"/>
              <a:ea typeface="Calibri" panose="020F0502020204030204" pitchFamily="34" charset="0"/>
            </a:endParaRPr>
          </a:p>
          <a:p>
            <a:pPr marL="285750" indent="-285750"/>
            <a:r>
              <a:rPr lang="en-US" sz="2400" dirty="0">
                <a:ea typeface="Calibri" panose="020F0502020204030204" pitchFamily="34" charset="0"/>
              </a:rPr>
              <a:t>Pre-injury lifestyle of family</a:t>
            </a:r>
          </a:p>
          <a:p>
            <a:pPr marL="285750" indent="-285750"/>
            <a:endParaRPr lang="en-US" sz="2400" dirty="0">
              <a:ea typeface="Calibri" panose="020F0502020204030204" pitchFamily="34" charset="0"/>
            </a:endParaRPr>
          </a:p>
          <a:p>
            <a:pPr marL="285750" indent="-285750"/>
            <a:r>
              <a:rPr lang="en-US" sz="2400" dirty="0">
                <a:ea typeface="Calibri" panose="020F0502020204030204" pitchFamily="34" charset="0"/>
              </a:rPr>
              <a:t>Location of injury to brain</a:t>
            </a:r>
          </a:p>
          <a:p>
            <a:endParaRPr lang="en-US" sz="2400" dirty="0">
              <a:ea typeface="Calibri" panose="020F0502020204030204" pitchFamily="34" charset="0"/>
            </a:endParaRPr>
          </a:p>
          <a:p>
            <a:pPr marL="285750" indent="-285750"/>
            <a:r>
              <a:rPr lang="en-US" sz="2400" dirty="0">
                <a:ea typeface="Calibri" panose="020F0502020204030204" pitchFamily="34" charset="0"/>
              </a:rPr>
              <a:t>Pre-injury lifestyle of Individual with Acquired Brain Injury</a:t>
            </a:r>
          </a:p>
        </p:txBody>
      </p:sp>
    </p:spTree>
    <p:extLst>
      <p:ext uri="{BB962C8B-B14F-4D97-AF65-F5344CB8AC3E}">
        <p14:creationId xmlns:p14="http://schemas.microsoft.com/office/powerpoint/2010/main" val="411608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4882</TotalTime>
  <Words>1550</Words>
  <Application>Microsoft Office PowerPoint</Application>
  <PresentationFormat>On-screen Show (4:3)</PresentationFormat>
  <Paragraphs>260</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Bahnschrift Light Condensed</vt:lpstr>
      <vt:lpstr>Calibri</vt:lpstr>
      <vt:lpstr>HelveticaNeueLT Std</vt:lpstr>
      <vt:lpstr>Wingdings</vt:lpstr>
      <vt:lpstr>Office Theme</vt:lpstr>
      <vt:lpstr>The New Normal: Understanding Family and Individual Dynamics Following Brain Injury </vt:lpstr>
      <vt:lpstr>PowerPoint Presentation</vt:lpstr>
      <vt:lpstr>PowerPoint Presentation</vt:lpstr>
      <vt:lpstr>The Most Challenging Issue…</vt:lpstr>
      <vt:lpstr>Essential Basics That Must Be Considered</vt:lpstr>
      <vt:lpstr>Physical Givens:</vt:lpstr>
      <vt:lpstr>Physical Givens Continued..</vt:lpstr>
      <vt:lpstr>PowerPoint Presentation</vt:lpstr>
      <vt:lpstr>Key Factors Impacting Adjustment, Coping and Acceptance</vt:lpstr>
      <vt:lpstr>PowerPoint Presentation</vt:lpstr>
      <vt:lpstr>Occipital Lobes</vt:lpstr>
      <vt:lpstr>PowerPoint Presentation</vt:lpstr>
      <vt:lpstr>PowerPoint Presentation</vt:lpstr>
      <vt:lpstr>PowerPoint Presentation</vt:lpstr>
      <vt:lpstr>PowerPoint Presentation</vt:lpstr>
      <vt:lpstr>Getting Thicker as You Use it!</vt:lpstr>
      <vt:lpstr>“My half is better than your half”</vt:lpstr>
      <vt:lpstr>PowerPoint Presentation</vt:lpstr>
      <vt:lpstr>PowerPoint Presentation</vt:lpstr>
      <vt:lpstr>    </vt:lpstr>
      <vt:lpstr>Pre-Injury Lifestyle of Individual with Brain Injury </vt:lpstr>
      <vt:lpstr>Pre-Injury Lifestyle of Family</vt:lpstr>
      <vt:lpstr>Family Lifestyle cont.</vt:lpstr>
      <vt:lpstr>Additional Factors to Consider</vt:lpstr>
      <vt:lpstr>Adjustment, Coping and Acceptance in Families</vt:lpstr>
      <vt:lpstr>Adjustment, Coping, and Acceptance in Families</vt:lpstr>
      <vt:lpstr>Adjustment, Coping, and Acceptance in Families</vt:lpstr>
      <vt:lpstr>Adjustment, Coping, and Acceptance in Families</vt:lpstr>
      <vt:lpstr>Adjustment, Coping, and Acceptance in Families</vt:lpstr>
      <vt:lpstr>Adjustment, Coping, and Acceptance in Families</vt:lpstr>
      <vt:lpstr>Adjustment, Coping and Acceptance for Individual with Brain Injury</vt:lpstr>
      <vt:lpstr>Adjustment, Coping and Acceptance For Individual with Brain Injury</vt:lpstr>
      <vt:lpstr>Adjustment, Coping and Acceptance For Individual with Brain Injury</vt:lpstr>
      <vt:lpstr>Adjustment, Coping and Acceptance For Individual with Brain Injury</vt:lpstr>
      <vt:lpstr>Adjustment, Coping and Acceptance For Individual with Brain Injury</vt:lpstr>
      <vt:lpstr>Adjustment, Coping and Acceptance For Individual with Brain Injury</vt:lpstr>
      <vt:lpstr>PowerPoint Presentation</vt:lpstr>
      <vt:lpstr>Impaired Awareness</vt:lpstr>
      <vt:lpstr>Awareness in our Lives</vt:lpstr>
      <vt:lpstr>Pyramid of Model of Awareness</vt:lpstr>
      <vt:lpstr>The Struggle….</vt:lpstr>
      <vt:lpstr>#1 Strategy for Increasing Awareness</vt:lpstr>
      <vt:lpstr>Recalibration of Self</vt:lpstr>
      <vt:lpstr>Empower People</vt:lpstr>
      <vt:lpstr>Conclusions</vt:lpstr>
      <vt:lpstr>PowerPoint Presentation</vt:lpstr>
      <vt:lpstr>Questions?</vt:lpstr>
    </vt:vector>
  </TitlesOfParts>
  <Company>The MENTOR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Clinical Practice</dc:title>
  <dc:creator>Windows User</dc:creator>
  <cp:lastModifiedBy>Lori Tharp</cp:lastModifiedBy>
  <cp:revision>74</cp:revision>
  <dcterms:created xsi:type="dcterms:W3CDTF">2016-05-09T20:16:35Z</dcterms:created>
  <dcterms:modified xsi:type="dcterms:W3CDTF">2022-03-17T13:27:00Z</dcterms:modified>
</cp:coreProperties>
</file>