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8" r:id="rId1"/>
  </p:sldMasterIdLst>
  <p:notesMasterIdLst>
    <p:notesMasterId r:id="rId16"/>
  </p:notesMasterIdLst>
  <p:sldIdLst>
    <p:sldId id="256" r:id="rId2"/>
    <p:sldId id="952" r:id="rId3"/>
    <p:sldId id="272" r:id="rId4"/>
    <p:sldId id="914" r:id="rId5"/>
    <p:sldId id="273" r:id="rId6"/>
    <p:sldId id="263" r:id="rId7"/>
    <p:sldId id="741" r:id="rId8"/>
    <p:sldId id="962" r:id="rId9"/>
    <p:sldId id="270" r:id="rId10"/>
    <p:sldId id="271" r:id="rId11"/>
    <p:sldId id="960" r:id="rId12"/>
    <p:sldId id="961" r:id="rId13"/>
    <p:sldId id="963" r:id="rId14"/>
    <p:sldId id="296" r:id="rId15"/>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0" d="100"/>
          <a:sy n="60" d="100"/>
        </p:scale>
        <p:origin x="908"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9BC725-7C9A-4A4A-A8E0-45276738AA7E}"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8D0D8F74-F275-43E6-9D89-A247A088046F}">
      <dgm:prSet/>
      <dgm:spPr/>
      <dgm:t>
        <a:bodyPr/>
        <a:lstStyle/>
        <a:p>
          <a:r>
            <a:rPr lang="en-US"/>
            <a:t>Crisis is how it feels to the person - do not judge or discount their feelings.</a:t>
          </a:r>
        </a:p>
      </dgm:t>
    </dgm:pt>
    <dgm:pt modelId="{21EE87C8-969C-437D-AB95-50B4C7B29F8B}" type="parTrans" cxnId="{C8DD659A-46F5-4D70-BAA6-456A771F9C8B}">
      <dgm:prSet/>
      <dgm:spPr/>
      <dgm:t>
        <a:bodyPr/>
        <a:lstStyle/>
        <a:p>
          <a:endParaRPr lang="en-US"/>
        </a:p>
      </dgm:t>
    </dgm:pt>
    <dgm:pt modelId="{4EACE034-6E03-4BD5-9C70-C0ED4C754197}" type="sibTrans" cxnId="{C8DD659A-46F5-4D70-BAA6-456A771F9C8B}">
      <dgm:prSet/>
      <dgm:spPr/>
      <dgm:t>
        <a:bodyPr/>
        <a:lstStyle/>
        <a:p>
          <a:endParaRPr lang="en-US"/>
        </a:p>
      </dgm:t>
    </dgm:pt>
    <dgm:pt modelId="{FDC56F80-A80A-48E9-B9C5-BB68006A64D5}">
      <dgm:prSet/>
      <dgm:spPr/>
      <dgm:t>
        <a:bodyPr/>
        <a:lstStyle/>
        <a:p>
          <a:r>
            <a:rPr lang="en-US"/>
            <a:t>Respect their space – stand 3 feet away and off to the side, don’t touch without asking.</a:t>
          </a:r>
        </a:p>
      </dgm:t>
    </dgm:pt>
    <dgm:pt modelId="{855B9E52-4FA5-4DB7-B389-4100648DC9E9}" type="parTrans" cxnId="{8712F5B8-1B7D-4A31-8CA9-761FE6C30231}">
      <dgm:prSet/>
      <dgm:spPr/>
      <dgm:t>
        <a:bodyPr/>
        <a:lstStyle/>
        <a:p>
          <a:endParaRPr lang="en-US"/>
        </a:p>
      </dgm:t>
    </dgm:pt>
    <dgm:pt modelId="{62FCFEBF-6AB7-41E9-A148-18A8B1802887}" type="sibTrans" cxnId="{8712F5B8-1B7D-4A31-8CA9-761FE6C30231}">
      <dgm:prSet/>
      <dgm:spPr/>
      <dgm:t>
        <a:bodyPr/>
        <a:lstStyle/>
        <a:p>
          <a:endParaRPr lang="en-US"/>
        </a:p>
      </dgm:t>
    </dgm:pt>
    <dgm:pt modelId="{F2836245-53E4-466A-873C-4D12BB19390C}">
      <dgm:prSet/>
      <dgm:spPr/>
      <dgm:t>
        <a:bodyPr/>
        <a:lstStyle/>
        <a:p>
          <a:r>
            <a:rPr lang="en-US"/>
            <a:t>Monitor your tone of voice, volume, body language, and eye contact.</a:t>
          </a:r>
        </a:p>
      </dgm:t>
    </dgm:pt>
    <dgm:pt modelId="{26033961-6714-4C38-8921-82EFD1E64CC0}" type="parTrans" cxnId="{6D464697-ADE6-4A65-A748-C528E8E2D465}">
      <dgm:prSet/>
      <dgm:spPr/>
      <dgm:t>
        <a:bodyPr/>
        <a:lstStyle/>
        <a:p>
          <a:endParaRPr lang="en-US"/>
        </a:p>
      </dgm:t>
    </dgm:pt>
    <dgm:pt modelId="{B27E4E0C-33F8-4632-ACA8-99EEFF713C48}" type="sibTrans" cxnId="{6D464697-ADE6-4A65-A748-C528E8E2D465}">
      <dgm:prSet/>
      <dgm:spPr/>
      <dgm:t>
        <a:bodyPr/>
        <a:lstStyle/>
        <a:p>
          <a:endParaRPr lang="en-US"/>
        </a:p>
      </dgm:t>
    </dgm:pt>
    <dgm:pt modelId="{F0AB1A88-B810-4BBC-8B6B-05DC79153F68}">
      <dgm:prSet/>
      <dgm:spPr/>
      <dgm:t>
        <a:bodyPr/>
        <a:lstStyle/>
        <a:p>
          <a:r>
            <a:rPr lang="en-US"/>
            <a:t>Avoid overreacting – think positive thoughts “I can handle this”.</a:t>
          </a:r>
        </a:p>
      </dgm:t>
    </dgm:pt>
    <dgm:pt modelId="{A99207D5-C947-48CC-8E3A-FC9788FDEFF9}" type="parTrans" cxnId="{8AA85605-2367-4F9C-86A9-C4B62B85AC6B}">
      <dgm:prSet/>
      <dgm:spPr/>
      <dgm:t>
        <a:bodyPr/>
        <a:lstStyle/>
        <a:p>
          <a:endParaRPr lang="en-US"/>
        </a:p>
      </dgm:t>
    </dgm:pt>
    <dgm:pt modelId="{23C5C289-2C71-45D0-8051-013E73DB0D08}" type="sibTrans" cxnId="{8AA85605-2367-4F9C-86A9-C4B62B85AC6B}">
      <dgm:prSet/>
      <dgm:spPr/>
      <dgm:t>
        <a:bodyPr/>
        <a:lstStyle/>
        <a:p>
          <a:endParaRPr lang="en-US"/>
        </a:p>
      </dgm:t>
    </dgm:pt>
    <dgm:pt modelId="{C7371C67-7632-4B61-A7A0-564AE13307E3}">
      <dgm:prSet/>
      <dgm:spPr/>
      <dgm:t>
        <a:bodyPr/>
        <a:lstStyle/>
        <a:p>
          <a:r>
            <a:rPr lang="en-US"/>
            <a:t>Facts are important, but feelings should be the focus- be supportive.</a:t>
          </a:r>
        </a:p>
      </dgm:t>
    </dgm:pt>
    <dgm:pt modelId="{9C8C8DA7-9A69-43A4-BE64-48DF0C453AFB}" type="parTrans" cxnId="{07A68D72-CE43-4D17-B070-F638E1D6A74F}">
      <dgm:prSet/>
      <dgm:spPr/>
      <dgm:t>
        <a:bodyPr/>
        <a:lstStyle/>
        <a:p>
          <a:endParaRPr lang="en-US"/>
        </a:p>
      </dgm:t>
    </dgm:pt>
    <dgm:pt modelId="{5036C932-F796-4F86-9F74-683035F9A763}" type="sibTrans" cxnId="{07A68D72-CE43-4D17-B070-F638E1D6A74F}">
      <dgm:prSet/>
      <dgm:spPr/>
      <dgm:t>
        <a:bodyPr/>
        <a:lstStyle/>
        <a:p>
          <a:endParaRPr lang="en-US"/>
        </a:p>
      </dgm:t>
    </dgm:pt>
    <dgm:pt modelId="{A164E652-0A68-44D6-99CB-C40C280DDA13}" type="pres">
      <dgm:prSet presAssocID="{C49BC725-7C9A-4A4A-A8E0-45276738AA7E}" presName="vert0" presStyleCnt="0">
        <dgm:presLayoutVars>
          <dgm:dir/>
          <dgm:animOne val="branch"/>
          <dgm:animLvl val="lvl"/>
        </dgm:presLayoutVars>
      </dgm:prSet>
      <dgm:spPr/>
    </dgm:pt>
    <dgm:pt modelId="{605892E0-AA9B-4B59-A12C-7CE873642A36}" type="pres">
      <dgm:prSet presAssocID="{8D0D8F74-F275-43E6-9D89-A247A088046F}" presName="thickLine" presStyleLbl="alignNode1" presStyleIdx="0" presStyleCnt="5"/>
      <dgm:spPr/>
    </dgm:pt>
    <dgm:pt modelId="{F48EFCB2-5683-4728-A20A-281697F3B57A}" type="pres">
      <dgm:prSet presAssocID="{8D0D8F74-F275-43E6-9D89-A247A088046F}" presName="horz1" presStyleCnt="0"/>
      <dgm:spPr/>
    </dgm:pt>
    <dgm:pt modelId="{07A4F3A3-308A-4C4B-B3B5-5D098968341A}" type="pres">
      <dgm:prSet presAssocID="{8D0D8F74-F275-43E6-9D89-A247A088046F}" presName="tx1" presStyleLbl="revTx" presStyleIdx="0" presStyleCnt="5"/>
      <dgm:spPr/>
    </dgm:pt>
    <dgm:pt modelId="{5F7C4BBB-9346-492F-9333-218345372007}" type="pres">
      <dgm:prSet presAssocID="{8D0D8F74-F275-43E6-9D89-A247A088046F}" presName="vert1" presStyleCnt="0"/>
      <dgm:spPr/>
    </dgm:pt>
    <dgm:pt modelId="{CC1F8E06-A947-4E1F-B9F5-3F84FEB663CF}" type="pres">
      <dgm:prSet presAssocID="{FDC56F80-A80A-48E9-B9C5-BB68006A64D5}" presName="thickLine" presStyleLbl="alignNode1" presStyleIdx="1" presStyleCnt="5"/>
      <dgm:spPr/>
    </dgm:pt>
    <dgm:pt modelId="{E443D75E-BA89-446F-BF53-3074CD33A783}" type="pres">
      <dgm:prSet presAssocID="{FDC56F80-A80A-48E9-B9C5-BB68006A64D5}" presName="horz1" presStyleCnt="0"/>
      <dgm:spPr/>
    </dgm:pt>
    <dgm:pt modelId="{617CC890-37DB-4B2F-BA8E-0B3002D992D0}" type="pres">
      <dgm:prSet presAssocID="{FDC56F80-A80A-48E9-B9C5-BB68006A64D5}" presName="tx1" presStyleLbl="revTx" presStyleIdx="1" presStyleCnt="5"/>
      <dgm:spPr/>
    </dgm:pt>
    <dgm:pt modelId="{A61665AB-105F-4B66-92BC-2EC0BA536731}" type="pres">
      <dgm:prSet presAssocID="{FDC56F80-A80A-48E9-B9C5-BB68006A64D5}" presName="vert1" presStyleCnt="0"/>
      <dgm:spPr/>
    </dgm:pt>
    <dgm:pt modelId="{E39DEC4D-A43D-472D-AA9B-7D3F97F9D8ED}" type="pres">
      <dgm:prSet presAssocID="{F2836245-53E4-466A-873C-4D12BB19390C}" presName="thickLine" presStyleLbl="alignNode1" presStyleIdx="2" presStyleCnt="5"/>
      <dgm:spPr/>
    </dgm:pt>
    <dgm:pt modelId="{6F9D166A-BD98-43C4-A292-D5F0F68A491E}" type="pres">
      <dgm:prSet presAssocID="{F2836245-53E4-466A-873C-4D12BB19390C}" presName="horz1" presStyleCnt="0"/>
      <dgm:spPr/>
    </dgm:pt>
    <dgm:pt modelId="{09D9D244-6996-4612-984C-B71A17900AE2}" type="pres">
      <dgm:prSet presAssocID="{F2836245-53E4-466A-873C-4D12BB19390C}" presName="tx1" presStyleLbl="revTx" presStyleIdx="2" presStyleCnt="5"/>
      <dgm:spPr/>
    </dgm:pt>
    <dgm:pt modelId="{25856740-440D-410A-B220-F0EA60066585}" type="pres">
      <dgm:prSet presAssocID="{F2836245-53E4-466A-873C-4D12BB19390C}" presName="vert1" presStyleCnt="0"/>
      <dgm:spPr/>
    </dgm:pt>
    <dgm:pt modelId="{BE7A2444-2E4C-4856-BFAD-892FC5F2072B}" type="pres">
      <dgm:prSet presAssocID="{F0AB1A88-B810-4BBC-8B6B-05DC79153F68}" presName="thickLine" presStyleLbl="alignNode1" presStyleIdx="3" presStyleCnt="5"/>
      <dgm:spPr/>
    </dgm:pt>
    <dgm:pt modelId="{26BFB846-8308-4EC0-B1CA-AB36295D0974}" type="pres">
      <dgm:prSet presAssocID="{F0AB1A88-B810-4BBC-8B6B-05DC79153F68}" presName="horz1" presStyleCnt="0"/>
      <dgm:spPr/>
    </dgm:pt>
    <dgm:pt modelId="{7BC56C59-BAAE-47EB-AA8A-8836E60B1545}" type="pres">
      <dgm:prSet presAssocID="{F0AB1A88-B810-4BBC-8B6B-05DC79153F68}" presName="tx1" presStyleLbl="revTx" presStyleIdx="3" presStyleCnt="5"/>
      <dgm:spPr/>
    </dgm:pt>
    <dgm:pt modelId="{40B2E3A3-5689-49B6-AE90-4EB1AC544FB2}" type="pres">
      <dgm:prSet presAssocID="{F0AB1A88-B810-4BBC-8B6B-05DC79153F68}" presName="vert1" presStyleCnt="0"/>
      <dgm:spPr/>
    </dgm:pt>
    <dgm:pt modelId="{E9DD08C0-DD89-40DA-B0F7-3626B08F13AC}" type="pres">
      <dgm:prSet presAssocID="{C7371C67-7632-4B61-A7A0-564AE13307E3}" presName="thickLine" presStyleLbl="alignNode1" presStyleIdx="4" presStyleCnt="5"/>
      <dgm:spPr/>
    </dgm:pt>
    <dgm:pt modelId="{D36C00CC-95CA-4E00-90D9-B012C538D502}" type="pres">
      <dgm:prSet presAssocID="{C7371C67-7632-4B61-A7A0-564AE13307E3}" presName="horz1" presStyleCnt="0"/>
      <dgm:spPr/>
    </dgm:pt>
    <dgm:pt modelId="{7161D8F3-8299-425D-AB2F-ECA2B3B9FEE8}" type="pres">
      <dgm:prSet presAssocID="{C7371C67-7632-4B61-A7A0-564AE13307E3}" presName="tx1" presStyleLbl="revTx" presStyleIdx="4" presStyleCnt="5"/>
      <dgm:spPr/>
    </dgm:pt>
    <dgm:pt modelId="{F68CC605-6408-444D-B08C-F53C6B921417}" type="pres">
      <dgm:prSet presAssocID="{C7371C67-7632-4B61-A7A0-564AE13307E3}" presName="vert1" presStyleCnt="0"/>
      <dgm:spPr/>
    </dgm:pt>
  </dgm:ptLst>
  <dgm:cxnLst>
    <dgm:cxn modelId="{8AA85605-2367-4F9C-86A9-C4B62B85AC6B}" srcId="{C49BC725-7C9A-4A4A-A8E0-45276738AA7E}" destId="{F0AB1A88-B810-4BBC-8B6B-05DC79153F68}" srcOrd="3" destOrd="0" parTransId="{A99207D5-C947-48CC-8E3A-FC9788FDEFF9}" sibTransId="{23C5C289-2C71-45D0-8051-013E73DB0D08}"/>
    <dgm:cxn modelId="{14AFBA07-B288-4DC4-A38B-F9B2153FAB0E}" type="presOf" srcId="{8D0D8F74-F275-43E6-9D89-A247A088046F}" destId="{07A4F3A3-308A-4C4B-B3B5-5D098968341A}" srcOrd="0" destOrd="0" presId="urn:microsoft.com/office/officeart/2008/layout/LinedList"/>
    <dgm:cxn modelId="{07A68D72-CE43-4D17-B070-F638E1D6A74F}" srcId="{C49BC725-7C9A-4A4A-A8E0-45276738AA7E}" destId="{C7371C67-7632-4B61-A7A0-564AE13307E3}" srcOrd="4" destOrd="0" parTransId="{9C8C8DA7-9A69-43A4-BE64-48DF0C453AFB}" sibTransId="{5036C932-F796-4F86-9F74-683035F9A763}"/>
    <dgm:cxn modelId="{6FBF0A85-22C8-4BFE-AEC7-16D5E1A9084F}" type="presOf" srcId="{F2836245-53E4-466A-873C-4D12BB19390C}" destId="{09D9D244-6996-4612-984C-B71A17900AE2}" srcOrd="0" destOrd="0" presId="urn:microsoft.com/office/officeart/2008/layout/LinedList"/>
    <dgm:cxn modelId="{6D464697-ADE6-4A65-A748-C528E8E2D465}" srcId="{C49BC725-7C9A-4A4A-A8E0-45276738AA7E}" destId="{F2836245-53E4-466A-873C-4D12BB19390C}" srcOrd="2" destOrd="0" parTransId="{26033961-6714-4C38-8921-82EFD1E64CC0}" sibTransId="{B27E4E0C-33F8-4632-ACA8-99EEFF713C48}"/>
    <dgm:cxn modelId="{C8DD659A-46F5-4D70-BAA6-456A771F9C8B}" srcId="{C49BC725-7C9A-4A4A-A8E0-45276738AA7E}" destId="{8D0D8F74-F275-43E6-9D89-A247A088046F}" srcOrd="0" destOrd="0" parTransId="{21EE87C8-969C-437D-AB95-50B4C7B29F8B}" sibTransId="{4EACE034-6E03-4BD5-9C70-C0ED4C754197}"/>
    <dgm:cxn modelId="{371214B5-6C45-4EB1-AB26-C525993968E4}" type="presOf" srcId="{C7371C67-7632-4B61-A7A0-564AE13307E3}" destId="{7161D8F3-8299-425D-AB2F-ECA2B3B9FEE8}" srcOrd="0" destOrd="0" presId="urn:microsoft.com/office/officeart/2008/layout/LinedList"/>
    <dgm:cxn modelId="{8712F5B8-1B7D-4A31-8CA9-761FE6C30231}" srcId="{C49BC725-7C9A-4A4A-A8E0-45276738AA7E}" destId="{FDC56F80-A80A-48E9-B9C5-BB68006A64D5}" srcOrd="1" destOrd="0" parTransId="{855B9E52-4FA5-4DB7-B389-4100648DC9E9}" sibTransId="{62FCFEBF-6AB7-41E9-A148-18A8B1802887}"/>
    <dgm:cxn modelId="{F22EF0C6-9BCD-4B92-A671-BE14EF90F154}" type="presOf" srcId="{F0AB1A88-B810-4BBC-8B6B-05DC79153F68}" destId="{7BC56C59-BAAE-47EB-AA8A-8836E60B1545}" srcOrd="0" destOrd="0" presId="urn:microsoft.com/office/officeart/2008/layout/LinedList"/>
    <dgm:cxn modelId="{B1D851C7-8D69-4B2C-A373-2ADD6E74147C}" type="presOf" srcId="{FDC56F80-A80A-48E9-B9C5-BB68006A64D5}" destId="{617CC890-37DB-4B2F-BA8E-0B3002D992D0}" srcOrd="0" destOrd="0" presId="urn:microsoft.com/office/officeart/2008/layout/LinedList"/>
    <dgm:cxn modelId="{5A7F1DED-9005-4CB3-BFB7-B5AC21F614D0}" type="presOf" srcId="{C49BC725-7C9A-4A4A-A8E0-45276738AA7E}" destId="{A164E652-0A68-44D6-99CB-C40C280DDA13}" srcOrd="0" destOrd="0" presId="urn:microsoft.com/office/officeart/2008/layout/LinedList"/>
    <dgm:cxn modelId="{450C7DDC-452C-4C67-993B-04A5A6227959}" type="presParOf" srcId="{A164E652-0A68-44D6-99CB-C40C280DDA13}" destId="{605892E0-AA9B-4B59-A12C-7CE873642A36}" srcOrd="0" destOrd="0" presId="urn:microsoft.com/office/officeart/2008/layout/LinedList"/>
    <dgm:cxn modelId="{DC1A4535-77F0-40F0-9048-870AF060EC76}" type="presParOf" srcId="{A164E652-0A68-44D6-99CB-C40C280DDA13}" destId="{F48EFCB2-5683-4728-A20A-281697F3B57A}" srcOrd="1" destOrd="0" presId="urn:microsoft.com/office/officeart/2008/layout/LinedList"/>
    <dgm:cxn modelId="{F6D24443-36C4-48C1-868D-60DB9D5EF259}" type="presParOf" srcId="{F48EFCB2-5683-4728-A20A-281697F3B57A}" destId="{07A4F3A3-308A-4C4B-B3B5-5D098968341A}" srcOrd="0" destOrd="0" presId="urn:microsoft.com/office/officeart/2008/layout/LinedList"/>
    <dgm:cxn modelId="{79B362F9-A63E-45D4-9C04-586E21D0BC6B}" type="presParOf" srcId="{F48EFCB2-5683-4728-A20A-281697F3B57A}" destId="{5F7C4BBB-9346-492F-9333-218345372007}" srcOrd="1" destOrd="0" presId="urn:microsoft.com/office/officeart/2008/layout/LinedList"/>
    <dgm:cxn modelId="{FCAA2F31-3C67-4B6A-9E7D-093CDCAAB855}" type="presParOf" srcId="{A164E652-0A68-44D6-99CB-C40C280DDA13}" destId="{CC1F8E06-A947-4E1F-B9F5-3F84FEB663CF}" srcOrd="2" destOrd="0" presId="urn:microsoft.com/office/officeart/2008/layout/LinedList"/>
    <dgm:cxn modelId="{5E415FAB-CDC7-4BEF-A4DD-821673DE4002}" type="presParOf" srcId="{A164E652-0A68-44D6-99CB-C40C280DDA13}" destId="{E443D75E-BA89-446F-BF53-3074CD33A783}" srcOrd="3" destOrd="0" presId="urn:microsoft.com/office/officeart/2008/layout/LinedList"/>
    <dgm:cxn modelId="{57466091-15AF-4475-94F2-A9791F62889A}" type="presParOf" srcId="{E443D75E-BA89-446F-BF53-3074CD33A783}" destId="{617CC890-37DB-4B2F-BA8E-0B3002D992D0}" srcOrd="0" destOrd="0" presId="urn:microsoft.com/office/officeart/2008/layout/LinedList"/>
    <dgm:cxn modelId="{B0BAC8B8-A910-4E0D-9088-613463135E9A}" type="presParOf" srcId="{E443D75E-BA89-446F-BF53-3074CD33A783}" destId="{A61665AB-105F-4B66-92BC-2EC0BA536731}" srcOrd="1" destOrd="0" presId="urn:microsoft.com/office/officeart/2008/layout/LinedList"/>
    <dgm:cxn modelId="{48DCC4A7-F8AE-48C5-824D-9760168E908C}" type="presParOf" srcId="{A164E652-0A68-44D6-99CB-C40C280DDA13}" destId="{E39DEC4D-A43D-472D-AA9B-7D3F97F9D8ED}" srcOrd="4" destOrd="0" presId="urn:microsoft.com/office/officeart/2008/layout/LinedList"/>
    <dgm:cxn modelId="{7C4E49B4-B90A-47C7-A3C6-7F80335DC293}" type="presParOf" srcId="{A164E652-0A68-44D6-99CB-C40C280DDA13}" destId="{6F9D166A-BD98-43C4-A292-D5F0F68A491E}" srcOrd="5" destOrd="0" presId="urn:microsoft.com/office/officeart/2008/layout/LinedList"/>
    <dgm:cxn modelId="{D8633BF8-40B3-4CAF-99A5-19D61CF4CAF8}" type="presParOf" srcId="{6F9D166A-BD98-43C4-A292-D5F0F68A491E}" destId="{09D9D244-6996-4612-984C-B71A17900AE2}" srcOrd="0" destOrd="0" presId="urn:microsoft.com/office/officeart/2008/layout/LinedList"/>
    <dgm:cxn modelId="{E9C11A67-75A7-496C-9790-05E7F9727A20}" type="presParOf" srcId="{6F9D166A-BD98-43C4-A292-D5F0F68A491E}" destId="{25856740-440D-410A-B220-F0EA60066585}" srcOrd="1" destOrd="0" presId="urn:microsoft.com/office/officeart/2008/layout/LinedList"/>
    <dgm:cxn modelId="{C0BA2128-F807-4CD7-A5DB-58B95E005394}" type="presParOf" srcId="{A164E652-0A68-44D6-99CB-C40C280DDA13}" destId="{BE7A2444-2E4C-4856-BFAD-892FC5F2072B}" srcOrd="6" destOrd="0" presId="urn:microsoft.com/office/officeart/2008/layout/LinedList"/>
    <dgm:cxn modelId="{F0712423-1858-483C-B49C-38E9D42EF370}" type="presParOf" srcId="{A164E652-0A68-44D6-99CB-C40C280DDA13}" destId="{26BFB846-8308-4EC0-B1CA-AB36295D0974}" srcOrd="7" destOrd="0" presId="urn:microsoft.com/office/officeart/2008/layout/LinedList"/>
    <dgm:cxn modelId="{F79DCE7B-105F-428F-90CB-4548721905EE}" type="presParOf" srcId="{26BFB846-8308-4EC0-B1CA-AB36295D0974}" destId="{7BC56C59-BAAE-47EB-AA8A-8836E60B1545}" srcOrd="0" destOrd="0" presId="urn:microsoft.com/office/officeart/2008/layout/LinedList"/>
    <dgm:cxn modelId="{9C864082-3203-442D-A3F9-FBB68042F4C8}" type="presParOf" srcId="{26BFB846-8308-4EC0-B1CA-AB36295D0974}" destId="{40B2E3A3-5689-49B6-AE90-4EB1AC544FB2}" srcOrd="1" destOrd="0" presId="urn:microsoft.com/office/officeart/2008/layout/LinedList"/>
    <dgm:cxn modelId="{5D8FBB1B-42E8-4ED1-9B61-FCA7AF086ABC}" type="presParOf" srcId="{A164E652-0A68-44D6-99CB-C40C280DDA13}" destId="{E9DD08C0-DD89-40DA-B0F7-3626B08F13AC}" srcOrd="8" destOrd="0" presId="urn:microsoft.com/office/officeart/2008/layout/LinedList"/>
    <dgm:cxn modelId="{9339A666-4771-4FBC-8E8E-5AE12C371A46}" type="presParOf" srcId="{A164E652-0A68-44D6-99CB-C40C280DDA13}" destId="{D36C00CC-95CA-4E00-90D9-B012C538D502}" srcOrd="9" destOrd="0" presId="urn:microsoft.com/office/officeart/2008/layout/LinedList"/>
    <dgm:cxn modelId="{FBE42B83-7053-49DB-9F9B-7D826F45C2E4}" type="presParOf" srcId="{D36C00CC-95CA-4E00-90D9-B012C538D502}" destId="{7161D8F3-8299-425D-AB2F-ECA2B3B9FEE8}" srcOrd="0" destOrd="0" presId="urn:microsoft.com/office/officeart/2008/layout/LinedList"/>
    <dgm:cxn modelId="{8CE7880F-033B-42AB-A4CA-6C4EC8DE4F9F}" type="presParOf" srcId="{D36C00CC-95CA-4E00-90D9-B012C538D502}" destId="{F68CC605-6408-444D-B08C-F53C6B921417}"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01615AE-DB2B-431A-9A4B-978E5206E0A2}"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C4BB3954-188E-4C20-8464-B6750F68BD69}">
      <dgm:prSet/>
      <dgm:spPr/>
      <dgm:t>
        <a:bodyPr/>
        <a:lstStyle/>
        <a:p>
          <a:r>
            <a:rPr lang="en-US"/>
            <a:t>Ignore challenging questions/statements – do not get in a power struggle.</a:t>
          </a:r>
        </a:p>
      </dgm:t>
    </dgm:pt>
    <dgm:pt modelId="{F61D7C4E-F94B-4166-92B2-5F2F26D16FDC}" type="parTrans" cxnId="{F148760F-24D2-491B-AB5F-EC1401004966}">
      <dgm:prSet/>
      <dgm:spPr/>
      <dgm:t>
        <a:bodyPr/>
        <a:lstStyle/>
        <a:p>
          <a:endParaRPr lang="en-US"/>
        </a:p>
      </dgm:t>
    </dgm:pt>
    <dgm:pt modelId="{B5C77C2B-28EE-49A5-A8B9-D84FA0D8D557}" type="sibTrans" cxnId="{F148760F-24D2-491B-AB5F-EC1401004966}">
      <dgm:prSet/>
      <dgm:spPr/>
      <dgm:t>
        <a:bodyPr/>
        <a:lstStyle/>
        <a:p>
          <a:endParaRPr lang="en-US"/>
        </a:p>
      </dgm:t>
    </dgm:pt>
    <dgm:pt modelId="{6D5F36D3-DE5F-4DAF-BE7E-0F35B92BFC0C}">
      <dgm:prSet/>
      <dgm:spPr/>
      <dgm:t>
        <a:bodyPr/>
        <a:lstStyle/>
        <a:p>
          <a:r>
            <a:rPr lang="en-US"/>
            <a:t>Be clear, speak simply, and offer respectful choices and consequences.</a:t>
          </a:r>
        </a:p>
      </dgm:t>
    </dgm:pt>
    <dgm:pt modelId="{B48842D3-C8CA-40B5-AD39-DFCD816C961A}" type="parTrans" cxnId="{3967ABD2-5524-4647-9A43-DF9D8515EB73}">
      <dgm:prSet/>
      <dgm:spPr/>
      <dgm:t>
        <a:bodyPr/>
        <a:lstStyle/>
        <a:p>
          <a:endParaRPr lang="en-US"/>
        </a:p>
      </dgm:t>
    </dgm:pt>
    <dgm:pt modelId="{29E8CE44-1F06-4FB2-837A-2F22001750E9}" type="sibTrans" cxnId="{3967ABD2-5524-4647-9A43-DF9D8515EB73}">
      <dgm:prSet/>
      <dgm:spPr/>
      <dgm:t>
        <a:bodyPr/>
        <a:lstStyle/>
        <a:p>
          <a:endParaRPr lang="en-US"/>
        </a:p>
      </dgm:t>
    </dgm:pt>
    <dgm:pt modelId="{F17D5D2C-0909-42C2-ACA8-C18E1093EA59}">
      <dgm:prSet/>
      <dgm:spPr/>
      <dgm:t>
        <a:bodyPr/>
        <a:lstStyle/>
        <a:p>
          <a:r>
            <a:rPr lang="en-US"/>
            <a:t>Be flexible.  Choose wisely what you insist upon.  </a:t>
          </a:r>
        </a:p>
      </dgm:t>
    </dgm:pt>
    <dgm:pt modelId="{646C4AAA-5790-4390-B3B9-E6F61935270A}" type="parTrans" cxnId="{9AA9B530-28E6-4F37-BBAF-39FDFE29483F}">
      <dgm:prSet/>
      <dgm:spPr/>
      <dgm:t>
        <a:bodyPr/>
        <a:lstStyle/>
        <a:p>
          <a:endParaRPr lang="en-US"/>
        </a:p>
      </dgm:t>
    </dgm:pt>
    <dgm:pt modelId="{2B898D10-B05F-4032-A87A-F9D8E6C8620B}" type="sibTrans" cxnId="{9AA9B530-28E6-4F37-BBAF-39FDFE29483F}">
      <dgm:prSet/>
      <dgm:spPr/>
      <dgm:t>
        <a:bodyPr/>
        <a:lstStyle/>
        <a:p>
          <a:endParaRPr lang="en-US"/>
        </a:p>
      </dgm:t>
    </dgm:pt>
    <dgm:pt modelId="{95A216BE-C364-4ECD-B665-8CA7946C3FD6}">
      <dgm:prSet/>
      <dgm:spPr/>
      <dgm:t>
        <a:bodyPr/>
        <a:lstStyle/>
        <a:p>
          <a:r>
            <a:rPr lang="en-US"/>
            <a:t>Silence is okay – actually better than okay!</a:t>
          </a:r>
        </a:p>
      </dgm:t>
    </dgm:pt>
    <dgm:pt modelId="{D2E7E594-49B3-4490-9C78-4B3521276B9B}" type="parTrans" cxnId="{A6E899A0-C577-4144-8C70-2220305AA607}">
      <dgm:prSet/>
      <dgm:spPr/>
      <dgm:t>
        <a:bodyPr/>
        <a:lstStyle/>
        <a:p>
          <a:endParaRPr lang="en-US"/>
        </a:p>
      </dgm:t>
    </dgm:pt>
    <dgm:pt modelId="{B4B4E54A-01C8-4CC6-82F2-5724A849A49A}" type="sibTrans" cxnId="{A6E899A0-C577-4144-8C70-2220305AA607}">
      <dgm:prSet/>
      <dgm:spPr/>
      <dgm:t>
        <a:bodyPr/>
        <a:lstStyle/>
        <a:p>
          <a:endParaRPr lang="en-US"/>
        </a:p>
      </dgm:t>
    </dgm:pt>
    <dgm:pt modelId="{491F1051-D4EF-4056-A421-9D1ECBEA50F7}">
      <dgm:prSet/>
      <dgm:spPr/>
      <dgm:t>
        <a:bodyPr/>
        <a:lstStyle/>
        <a:p>
          <a:r>
            <a:rPr lang="en-US"/>
            <a:t>Don’t rush.  Allow time for the person to think and respond.  Provide reassurance. </a:t>
          </a:r>
        </a:p>
      </dgm:t>
    </dgm:pt>
    <dgm:pt modelId="{058DDE22-635D-4F9C-B16A-EE12AE7F1C47}" type="parTrans" cxnId="{D2E8EC7C-D057-4E7C-BF83-0A1437176469}">
      <dgm:prSet/>
      <dgm:spPr/>
      <dgm:t>
        <a:bodyPr/>
        <a:lstStyle/>
        <a:p>
          <a:endParaRPr lang="en-US"/>
        </a:p>
      </dgm:t>
    </dgm:pt>
    <dgm:pt modelId="{7CADD58C-C462-4EF3-8483-A662CD04E36F}" type="sibTrans" cxnId="{D2E8EC7C-D057-4E7C-BF83-0A1437176469}">
      <dgm:prSet/>
      <dgm:spPr/>
      <dgm:t>
        <a:bodyPr/>
        <a:lstStyle/>
        <a:p>
          <a:endParaRPr lang="en-US"/>
        </a:p>
      </dgm:t>
    </dgm:pt>
    <dgm:pt modelId="{E150E3BE-606D-4D0C-A7D9-41D32C5C4F89}">
      <dgm:prSet/>
      <dgm:spPr/>
      <dgm:t>
        <a:bodyPr/>
        <a:lstStyle/>
        <a:p>
          <a:r>
            <a:rPr lang="en-US"/>
            <a:t>Know the plans and who to call/not call.   </a:t>
          </a:r>
        </a:p>
      </dgm:t>
    </dgm:pt>
    <dgm:pt modelId="{84727DCE-6E8D-494D-908E-CF68609981B1}" type="parTrans" cxnId="{9C1C9FDC-591C-42B4-B539-39466470E1B6}">
      <dgm:prSet/>
      <dgm:spPr/>
      <dgm:t>
        <a:bodyPr/>
        <a:lstStyle/>
        <a:p>
          <a:endParaRPr lang="en-US"/>
        </a:p>
      </dgm:t>
    </dgm:pt>
    <dgm:pt modelId="{C9A9B0A5-42E3-40C6-AA8A-E61709822B28}" type="sibTrans" cxnId="{9C1C9FDC-591C-42B4-B539-39466470E1B6}">
      <dgm:prSet/>
      <dgm:spPr/>
      <dgm:t>
        <a:bodyPr/>
        <a:lstStyle/>
        <a:p>
          <a:endParaRPr lang="en-US"/>
        </a:p>
      </dgm:t>
    </dgm:pt>
    <dgm:pt modelId="{6887952B-0798-421F-8709-48ACFD489F29}" type="pres">
      <dgm:prSet presAssocID="{901615AE-DB2B-431A-9A4B-978E5206E0A2}" presName="vert0" presStyleCnt="0">
        <dgm:presLayoutVars>
          <dgm:dir/>
          <dgm:animOne val="branch"/>
          <dgm:animLvl val="lvl"/>
        </dgm:presLayoutVars>
      </dgm:prSet>
      <dgm:spPr/>
    </dgm:pt>
    <dgm:pt modelId="{713138C3-B635-4ED0-AAAA-0B3CBEDA61AF}" type="pres">
      <dgm:prSet presAssocID="{C4BB3954-188E-4C20-8464-B6750F68BD69}" presName="thickLine" presStyleLbl="alignNode1" presStyleIdx="0" presStyleCnt="6"/>
      <dgm:spPr/>
    </dgm:pt>
    <dgm:pt modelId="{7096235E-1526-4248-B864-6FD6FE47AA67}" type="pres">
      <dgm:prSet presAssocID="{C4BB3954-188E-4C20-8464-B6750F68BD69}" presName="horz1" presStyleCnt="0"/>
      <dgm:spPr/>
    </dgm:pt>
    <dgm:pt modelId="{294953FE-C47C-418E-8DAB-BFF8FF31B2F4}" type="pres">
      <dgm:prSet presAssocID="{C4BB3954-188E-4C20-8464-B6750F68BD69}" presName="tx1" presStyleLbl="revTx" presStyleIdx="0" presStyleCnt="6"/>
      <dgm:spPr/>
    </dgm:pt>
    <dgm:pt modelId="{6867A1A4-55EC-42C0-8EB4-0009D5089646}" type="pres">
      <dgm:prSet presAssocID="{C4BB3954-188E-4C20-8464-B6750F68BD69}" presName="vert1" presStyleCnt="0"/>
      <dgm:spPr/>
    </dgm:pt>
    <dgm:pt modelId="{E319AAA9-76B9-48DE-9AB4-EB9DEB01DA46}" type="pres">
      <dgm:prSet presAssocID="{6D5F36D3-DE5F-4DAF-BE7E-0F35B92BFC0C}" presName="thickLine" presStyleLbl="alignNode1" presStyleIdx="1" presStyleCnt="6"/>
      <dgm:spPr/>
    </dgm:pt>
    <dgm:pt modelId="{64403409-3485-45BE-BD3C-85E2010997E8}" type="pres">
      <dgm:prSet presAssocID="{6D5F36D3-DE5F-4DAF-BE7E-0F35B92BFC0C}" presName="horz1" presStyleCnt="0"/>
      <dgm:spPr/>
    </dgm:pt>
    <dgm:pt modelId="{3853D89F-EEA0-4AFF-ADE4-CF8316A87521}" type="pres">
      <dgm:prSet presAssocID="{6D5F36D3-DE5F-4DAF-BE7E-0F35B92BFC0C}" presName="tx1" presStyleLbl="revTx" presStyleIdx="1" presStyleCnt="6"/>
      <dgm:spPr/>
    </dgm:pt>
    <dgm:pt modelId="{7D20D120-B466-47DE-A0A9-071492AC9EB7}" type="pres">
      <dgm:prSet presAssocID="{6D5F36D3-DE5F-4DAF-BE7E-0F35B92BFC0C}" presName="vert1" presStyleCnt="0"/>
      <dgm:spPr/>
    </dgm:pt>
    <dgm:pt modelId="{D82B1BEB-AE43-4A8A-AA5F-017E3634E36C}" type="pres">
      <dgm:prSet presAssocID="{F17D5D2C-0909-42C2-ACA8-C18E1093EA59}" presName="thickLine" presStyleLbl="alignNode1" presStyleIdx="2" presStyleCnt="6"/>
      <dgm:spPr/>
    </dgm:pt>
    <dgm:pt modelId="{29FDFD82-3ACB-48C6-865B-E1322EB2419A}" type="pres">
      <dgm:prSet presAssocID="{F17D5D2C-0909-42C2-ACA8-C18E1093EA59}" presName="horz1" presStyleCnt="0"/>
      <dgm:spPr/>
    </dgm:pt>
    <dgm:pt modelId="{58374C5F-4669-4B79-806A-77D2A9F2A1EB}" type="pres">
      <dgm:prSet presAssocID="{F17D5D2C-0909-42C2-ACA8-C18E1093EA59}" presName="tx1" presStyleLbl="revTx" presStyleIdx="2" presStyleCnt="6"/>
      <dgm:spPr/>
    </dgm:pt>
    <dgm:pt modelId="{84595B2F-A085-4615-81AA-44FC5BDF9F7A}" type="pres">
      <dgm:prSet presAssocID="{F17D5D2C-0909-42C2-ACA8-C18E1093EA59}" presName="vert1" presStyleCnt="0"/>
      <dgm:spPr/>
    </dgm:pt>
    <dgm:pt modelId="{A660AF3C-8480-4876-A479-13A93EEC6B79}" type="pres">
      <dgm:prSet presAssocID="{95A216BE-C364-4ECD-B665-8CA7946C3FD6}" presName="thickLine" presStyleLbl="alignNode1" presStyleIdx="3" presStyleCnt="6"/>
      <dgm:spPr/>
    </dgm:pt>
    <dgm:pt modelId="{03894A7F-B1F6-4885-B7A5-38D97ABDE979}" type="pres">
      <dgm:prSet presAssocID="{95A216BE-C364-4ECD-B665-8CA7946C3FD6}" presName="horz1" presStyleCnt="0"/>
      <dgm:spPr/>
    </dgm:pt>
    <dgm:pt modelId="{BFCC3297-E593-419A-A68E-A466DC751DED}" type="pres">
      <dgm:prSet presAssocID="{95A216BE-C364-4ECD-B665-8CA7946C3FD6}" presName="tx1" presStyleLbl="revTx" presStyleIdx="3" presStyleCnt="6"/>
      <dgm:spPr/>
    </dgm:pt>
    <dgm:pt modelId="{FF6D5DFE-40E9-4FCF-ABE7-8BCF9EE7890D}" type="pres">
      <dgm:prSet presAssocID="{95A216BE-C364-4ECD-B665-8CA7946C3FD6}" presName="vert1" presStyleCnt="0"/>
      <dgm:spPr/>
    </dgm:pt>
    <dgm:pt modelId="{442194BD-8169-4E78-9E6C-4B2910E1C819}" type="pres">
      <dgm:prSet presAssocID="{491F1051-D4EF-4056-A421-9D1ECBEA50F7}" presName="thickLine" presStyleLbl="alignNode1" presStyleIdx="4" presStyleCnt="6"/>
      <dgm:spPr/>
    </dgm:pt>
    <dgm:pt modelId="{07852C75-27D6-496E-ADFF-BD115430EF77}" type="pres">
      <dgm:prSet presAssocID="{491F1051-D4EF-4056-A421-9D1ECBEA50F7}" presName="horz1" presStyleCnt="0"/>
      <dgm:spPr/>
    </dgm:pt>
    <dgm:pt modelId="{739EDB6B-D4E3-4817-93EA-2AD63FFFDB95}" type="pres">
      <dgm:prSet presAssocID="{491F1051-D4EF-4056-A421-9D1ECBEA50F7}" presName="tx1" presStyleLbl="revTx" presStyleIdx="4" presStyleCnt="6"/>
      <dgm:spPr/>
    </dgm:pt>
    <dgm:pt modelId="{ED5D5560-65EB-4430-90D7-CC4EC5DA396B}" type="pres">
      <dgm:prSet presAssocID="{491F1051-D4EF-4056-A421-9D1ECBEA50F7}" presName="vert1" presStyleCnt="0"/>
      <dgm:spPr/>
    </dgm:pt>
    <dgm:pt modelId="{2BCD8CD5-34C1-4724-90C5-633FFACEEB5F}" type="pres">
      <dgm:prSet presAssocID="{E150E3BE-606D-4D0C-A7D9-41D32C5C4F89}" presName="thickLine" presStyleLbl="alignNode1" presStyleIdx="5" presStyleCnt="6"/>
      <dgm:spPr/>
    </dgm:pt>
    <dgm:pt modelId="{0E509DCD-57C8-47A8-99F5-B97940856611}" type="pres">
      <dgm:prSet presAssocID="{E150E3BE-606D-4D0C-A7D9-41D32C5C4F89}" presName="horz1" presStyleCnt="0"/>
      <dgm:spPr/>
    </dgm:pt>
    <dgm:pt modelId="{0E46B621-2D93-44F3-BFCD-6989F4FB57A6}" type="pres">
      <dgm:prSet presAssocID="{E150E3BE-606D-4D0C-A7D9-41D32C5C4F89}" presName="tx1" presStyleLbl="revTx" presStyleIdx="5" presStyleCnt="6"/>
      <dgm:spPr/>
    </dgm:pt>
    <dgm:pt modelId="{59228B0F-96CE-4FB0-93D7-DA9F44655DBD}" type="pres">
      <dgm:prSet presAssocID="{E150E3BE-606D-4D0C-A7D9-41D32C5C4F89}" presName="vert1" presStyleCnt="0"/>
      <dgm:spPr/>
    </dgm:pt>
  </dgm:ptLst>
  <dgm:cxnLst>
    <dgm:cxn modelId="{3E508308-1CD4-4DDA-B925-8E36E3BE1560}" type="presOf" srcId="{491F1051-D4EF-4056-A421-9D1ECBEA50F7}" destId="{739EDB6B-D4E3-4817-93EA-2AD63FFFDB95}" srcOrd="0" destOrd="0" presId="urn:microsoft.com/office/officeart/2008/layout/LinedList"/>
    <dgm:cxn modelId="{F148760F-24D2-491B-AB5F-EC1401004966}" srcId="{901615AE-DB2B-431A-9A4B-978E5206E0A2}" destId="{C4BB3954-188E-4C20-8464-B6750F68BD69}" srcOrd="0" destOrd="0" parTransId="{F61D7C4E-F94B-4166-92B2-5F2F26D16FDC}" sibTransId="{B5C77C2B-28EE-49A5-A8B9-D84FA0D8D557}"/>
    <dgm:cxn modelId="{F9688A22-6429-403D-A9F0-ACE044BC728C}" type="presOf" srcId="{95A216BE-C364-4ECD-B665-8CA7946C3FD6}" destId="{BFCC3297-E593-419A-A68E-A466DC751DED}" srcOrd="0" destOrd="0" presId="urn:microsoft.com/office/officeart/2008/layout/LinedList"/>
    <dgm:cxn modelId="{9AA9B530-28E6-4F37-BBAF-39FDFE29483F}" srcId="{901615AE-DB2B-431A-9A4B-978E5206E0A2}" destId="{F17D5D2C-0909-42C2-ACA8-C18E1093EA59}" srcOrd="2" destOrd="0" parTransId="{646C4AAA-5790-4390-B3B9-E6F61935270A}" sibTransId="{2B898D10-B05F-4032-A87A-F9D8E6C8620B}"/>
    <dgm:cxn modelId="{746F1B5E-E352-4772-A79E-1EA5328B31A3}" type="presOf" srcId="{F17D5D2C-0909-42C2-ACA8-C18E1093EA59}" destId="{58374C5F-4669-4B79-806A-77D2A9F2A1EB}" srcOrd="0" destOrd="0" presId="urn:microsoft.com/office/officeart/2008/layout/LinedList"/>
    <dgm:cxn modelId="{7C52BD61-401C-4678-B7DD-0258EDB26B1C}" type="presOf" srcId="{E150E3BE-606D-4D0C-A7D9-41D32C5C4F89}" destId="{0E46B621-2D93-44F3-BFCD-6989F4FB57A6}" srcOrd="0" destOrd="0" presId="urn:microsoft.com/office/officeart/2008/layout/LinedList"/>
    <dgm:cxn modelId="{7F164349-F558-413F-BDF9-B0372E25AA6B}" type="presOf" srcId="{C4BB3954-188E-4C20-8464-B6750F68BD69}" destId="{294953FE-C47C-418E-8DAB-BFF8FF31B2F4}" srcOrd="0" destOrd="0" presId="urn:microsoft.com/office/officeart/2008/layout/LinedList"/>
    <dgm:cxn modelId="{F84AF971-F60F-4663-90B9-28F5C21927E0}" type="presOf" srcId="{6D5F36D3-DE5F-4DAF-BE7E-0F35B92BFC0C}" destId="{3853D89F-EEA0-4AFF-ADE4-CF8316A87521}" srcOrd="0" destOrd="0" presId="urn:microsoft.com/office/officeart/2008/layout/LinedList"/>
    <dgm:cxn modelId="{D2E8EC7C-D057-4E7C-BF83-0A1437176469}" srcId="{901615AE-DB2B-431A-9A4B-978E5206E0A2}" destId="{491F1051-D4EF-4056-A421-9D1ECBEA50F7}" srcOrd="4" destOrd="0" parTransId="{058DDE22-635D-4F9C-B16A-EE12AE7F1C47}" sibTransId="{7CADD58C-C462-4EF3-8483-A662CD04E36F}"/>
    <dgm:cxn modelId="{A6E899A0-C577-4144-8C70-2220305AA607}" srcId="{901615AE-DB2B-431A-9A4B-978E5206E0A2}" destId="{95A216BE-C364-4ECD-B665-8CA7946C3FD6}" srcOrd="3" destOrd="0" parTransId="{D2E7E594-49B3-4490-9C78-4B3521276B9B}" sibTransId="{B4B4E54A-01C8-4CC6-82F2-5724A849A49A}"/>
    <dgm:cxn modelId="{3967ABD2-5524-4647-9A43-DF9D8515EB73}" srcId="{901615AE-DB2B-431A-9A4B-978E5206E0A2}" destId="{6D5F36D3-DE5F-4DAF-BE7E-0F35B92BFC0C}" srcOrd="1" destOrd="0" parTransId="{B48842D3-C8CA-40B5-AD39-DFCD816C961A}" sibTransId="{29E8CE44-1F06-4FB2-837A-2F22001750E9}"/>
    <dgm:cxn modelId="{945042DC-AC82-4AF6-A809-E0262A2A60FC}" type="presOf" srcId="{901615AE-DB2B-431A-9A4B-978E5206E0A2}" destId="{6887952B-0798-421F-8709-48ACFD489F29}" srcOrd="0" destOrd="0" presId="urn:microsoft.com/office/officeart/2008/layout/LinedList"/>
    <dgm:cxn modelId="{9C1C9FDC-591C-42B4-B539-39466470E1B6}" srcId="{901615AE-DB2B-431A-9A4B-978E5206E0A2}" destId="{E150E3BE-606D-4D0C-A7D9-41D32C5C4F89}" srcOrd="5" destOrd="0" parTransId="{84727DCE-6E8D-494D-908E-CF68609981B1}" sibTransId="{C9A9B0A5-42E3-40C6-AA8A-E61709822B28}"/>
    <dgm:cxn modelId="{A3940031-3FD3-4804-A72A-811899CB9CDE}" type="presParOf" srcId="{6887952B-0798-421F-8709-48ACFD489F29}" destId="{713138C3-B635-4ED0-AAAA-0B3CBEDA61AF}" srcOrd="0" destOrd="0" presId="urn:microsoft.com/office/officeart/2008/layout/LinedList"/>
    <dgm:cxn modelId="{78418FAA-2929-4DFB-BDCA-88D5B74450CE}" type="presParOf" srcId="{6887952B-0798-421F-8709-48ACFD489F29}" destId="{7096235E-1526-4248-B864-6FD6FE47AA67}" srcOrd="1" destOrd="0" presId="urn:microsoft.com/office/officeart/2008/layout/LinedList"/>
    <dgm:cxn modelId="{4ED5ED46-3A46-47B1-9D0A-F71C2A2087AF}" type="presParOf" srcId="{7096235E-1526-4248-B864-6FD6FE47AA67}" destId="{294953FE-C47C-418E-8DAB-BFF8FF31B2F4}" srcOrd="0" destOrd="0" presId="urn:microsoft.com/office/officeart/2008/layout/LinedList"/>
    <dgm:cxn modelId="{61A898CE-5A66-40BF-BDFA-D830F106EA94}" type="presParOf" srcId="{7096235E-1526-4248-B864-6FD6FE47AA67}" destId="{6867A1A4-55EC-42C0-8EB4-0009D5089646}" srcOrd="1" destOrd="0" presId="urn:microsoft.com/office/officeart/2008/layout/LinedList"/>
    <dgm:cxn modelId="{DAFBDC93-330C-4C31-9764-BD1F1E42B78B}" type="presParOf" srcId="{6887952B-0798-421F-8709-48ACFD489F29}" destId="{E319AAA9-76B9-48DE-9AB4-EB9DEB01DA46}" srcOrd="2" destOrd="0" presId="urn:microsoft.com/office/officeart/2008/layout/LinedList"/>
    <dgm:cxn modelId="{B22B79BA-AA9E-4EF2-999C-532E0FC33699}" type="presParOf" srcId="{6887952B-0798-421F-8709-48ACFD489F29}" destId="{64403409-3485-45BE-BD3C-85E2010997E8}" srcOrd="3" destOrd="0" presId="urn:microsoft.com/office/officeart/2008/layout/LinedList"/>
    <dgm:cxn modelId="{AD7745A3-5CB4-462C-B5D4-7F4D9F439330}" type="presParOf" srcId="{64403409-3485-45BE-BD3C-85E2010997E8}" destId="{3853D89F-EEA0-4AFF-ADE4-CF8316A87521}" srcOrd="0" destOrd="0" presId="urn:microsoft.com/office/officeart/2008/layout/LinedList"/>
    <dgm:cxn modelId="{8A24602E-03C2-4E8B-95E4-18BD97933F1E}" type="presParOf" srcId="{64403409-3485-45BE-BD3C-85E2010997E8}" destId="{7D20D120-B466-47DE-A0A9-071492AC9EB7}" srcOrd="1" destOrd="0" presId="urn:microsoft.com/office/officeart/2008/layout/LinedList"/>
    <dgm:cxn modelId="{60E2359E-69E9-4A74-9667-AC01317F1503}" type="presParOf" srcId="{6887952B-0798-421F-8709-48ACFD489F29}" destId="{D82B1BEB-AE43-4A8A-AA5F-017E3634E36C}" srcOrd="4" destOrd="0" presId="urn:microsoft.com/office/officeart/2008/layout/LinedList"/>
    <dgm:cxn modelId="{E432E973-54AC-45E1-8980-730C042AE2A2}" type="presParOf" srcId="{6887952B-0798-421F-8709-48ACFD489F29}" destId="{29FDFD82-3ACB-48C6-865B-E1322EB2419A}" srcOrd="5" destOrd="0" presId="urn:microsoft.com/office/officeart/2008/layout/LinedList"/>
    <dgm:cxn modelId="{2392D2F7-CEE5-43CF-8160-1299B2964BA5}" type="presParOf" srcId="{29FDFD82-3ACB-48C6-865B-E1322EB2419A}" destId="{58374C5F-4669-4B79-806A-77D2A9F2A1EB}" srcOrd="0" destOrd="0" presId="urn:microsoft.com/office/officeart/2008/layout/LinedList"/>
    <dgm:cxn modelId="{E1693C32-994D-403A-B8C1-591118AC9482}" type="presParOf" srcId="{29FDFD82-3ACB-48C6-865B-E1322EB2419A}" destId="{84595B2F-A085-4615-81AA-44FC5BDF9F7A}" srcOrd="1" destOrd="0" presId="urn:microsoft.com/office/officeart/2008/layout/LinedList"/>
    <dgm:cxn modelId="{17578F01-0E67-4C54-BF54-FB5732746458}" type="presParOf" srcId="{6887952B-0798-421F-8709-48ACFD489F29}" destId="{A660AF3C-8480-4876-A479-13A93EEC6B79}" srcOrd="6" destOrd="0" presId="urn:microsoft.com/office/officeart/2008/layout/LinedList"/>
    <dgm:cxn modelId="{E59E5FAC-C76A-4306-9C7F-675AA46CA6C2}" type="presParOf" srcId="{6887952B-0798-421F-8709-48ACFD489F29}" destId="{03894A7F-B1F6-4885-B7A5-38D97ABDE979}" srcOrd="7" destOrd="0" presId="urn:microsoft.com/office/officeart/2008/layout/LinedList"/>
    <dgm:cxn modelId="{A253ADAB-5CBB-45EE-BDF6-0A2729FA3CF0}" type="presParOf" srcId="{03894A7F-B1F6-4885-B7A5-38D97ABDE979}" destId="{BFCC3297-E593-419A-A68E-A466DC751DED}" srcOrd="0" destOrd="0" presId="urn:microsoft.com/office/officeart/2008/layout/LinedList"/>
    <dgm:cxn modelId="{5FC9AE19-6D6C-4A0F-B0AE-95CA5CD2B2DD}" type="presParOf" srcId="{03894A7F-B1F6-4885-B7A5-38D97ABDE979}" destId="{FF6D5DFE-40E9-4FCF-ABE7-8BCF9EE7890D}" srcOrd="1" destOrd="0" presId="urn:microsoft.com/office/officeart/2008/layout/LinedList"/>
    <dgm:cxn modelId="{C933C7A0-F546-44C6-A77F-E301C5DD8C20}" type="presParOf" srcId="{6887952B-0798-421F-8709-48ACFD489F29}" destId="{442194BD-8169-4E78-9E6C-4B2910E1C819}" srcOrd="8" destOrd="0" presId="urn:microsoft.com/office/officeart/2008/layout/LinedList"/>
    <dgm:cxn modelId="{7F938DAD-6CDA-46A7-8F66-6C930BBC30E1}" type="presParOf" srcId="{6887952B-0798-421F-8709-48ACFD489F29}" destId="{07852C75-27D6-496E-ADFF-BD115430EF77}" srcOrd="9" destOrd="0" presId="urn:microsoft.com/office/officeart/2008/layout/LinedList"/>
    <dgm:cxn modelId="{56FEA626-D8B8-40A2-B7F4-5B5C0692575B}" type="presParOf" srcId="{07852C75-27D6-496E-ADFF-BD115430EF77}" destId="{739EDB6B-D4E3-4817-93EA-2AD63FFFDB95}" srcOrd="0" destOrd="0" presId="urn:microsoft.com/office/officeart/2008/layout/LinedList"/>
    <dgm:cxn modelId="{D14F36C1-5F45-40F8-A0D1-814FC6889A07}" type="presParOf" srcId="{07852C75-27D6-496E-ADFF-BD115430EF77}" destId="{ED5D5560-65EB-4430-90D7-CC4EC5DA396B}" srcOrd="1" destOrd="0" presId="urn:microsoft.com/office/officeart/2008/layout/LinedList"/>
    <dgm:cxn modelId="{5FFDD99A-32DD-4BE7-A5A5-573207C7F41C}" type="presParOf" srcId="{6887952B-0798-421F-8709-48ACFD489F29}" destId="{2BCD8CD5-34C1-4724-90C5-633FFACEEB5F}" srcOrd="10" destOrd="0" presId="urn:microsoft.com/office/officeart/2008/layout/LinedList"/>
    <dgm:cxn modelId="{BDDA46B8-1EF2-41DC-BE11-09EF93D5802F}" type="presParOf" srcId="{6887952B-0798-421F-8709-48ACFD489F29}" destId="{0E509DCD-57C8-47A8-99F5-B97940856611}" srcOrd="11" destOrd="0" presId="urn:microsoft.com/office/officeart/2008/layout/LinedList"/>
    <dgm:cxn modelId="{2692732F-A7C7-4298-9D9C-4CD8915EB586}" type="presParOf" srcId="{0E509DCD-57C8-47A8-99F5-B97940856611}" destId="{0E46B621-2D93-44F3-BFCD-6989F4FB57A6}" srcOrd="0" destOrd="0" presId="urn:microsoft.com/office/officeart/2008/layout/LinedList"/>
    <dgm:cxn modelId="{62AAB517-37B6-4631-A0C9-A05173917321}" type="presParOf" srcId="{0E509DCD-57C8-47A8-99F5-B97940856611}" destId="{59228B0F-96CE-4FB0-93D7-DA9F44655DBD}"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9145E7D-C20A-45EA-97D2-AC14E841A09A}"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27C04002-3809-4EB4-B3DE-8FF28E44A733}">
      <dgm:prSet/>
      <dgm:spPr/>
      <dgm:t>
        <a:bodyPr/>
        <a:lstStyle/>
        <a:p>
          <a:r>
            <a:rPr lang="en-US"/>
            <a:t>Individual must be diagnosed with an intellectual disability (onset prior to age 18) and/or developmental disability (onset prior to age 22)</a:t>
          </a:r>
        </a:p>
      </dgm:t>
    </dgm:pt>
    <dgm:pt modelId="{DBA62050-418E-4B89-87C5-8FE809EC9229}" type="parTrans" cxnId="{BEB763E8-126D-476F-A15A-16F5D233DDFA}">
      <dgm:prSet/>
      <dgm:spPr/>
      <dgm:t>
        <a:bodyPr/>
        <a:lstStyle/>
        <a:p>
          <a:endParaRPr lang="en-US"/>
        </a:p>
      </dgm:t>
    </dgm:pt>
    <dgm:pt modelId="{A84F5CE5-7E3E-4A7B-8CC7-055D4D34BAC1}" type="sibTrans" cxnId="{BEB763E8-126D-476F-A15A-16F5D233DDFA}">
      <dgm:prSet/>
      <dgm:spPr/>
      <dgm:t>
        <a:bodyPr/>
        <a:lstStyle/>
        <a:p>
          <a:endParaRPr lang="en-US"/>
        </a:p>
      </dgm:t>
    </dgm:pt>
    <dgm:pt modelId="{2C9BCBFA-E5E9-48AF-9DDF-7CE8F0842AA2}">
      <dgm:prSet/>
      <dgm:spPr/>
      <dgm:t>
        <a:bodyPr/>
        <a:lstStyle/>
        <a:p>
          <a:r>
            <a:rPr lang="en-US"/>
            <a:t>Meets requirements for residence in an intermediate care facility </a:t>
          </a:r>
        </a:p>
      </dgm:t>
    </dgm:pt>
    <dgm:pt modelId="{67259DFB-3BA2-4D1B-9356-CA62C5BFA4F6}" type="parTrans" cxnId="{75AD4B4E-6E38-4BE6-8FEF-25808D327BDB}">
      <dgm:prSet/>
      <dgm:spPr/>
      <dgm:t>
        <a:bodyPr/>
        <a:lstStyle/>
        <a:p>
          <a:endParaRPr lang="en-US"/>
        </a:p>
      </dgm:t>
    </dgm:pt>
    <dgm:pt modelId="{A63C87F6-CEDD-471C-8ACE-4A88E309C441}" type="sibTrans" cxnId="{75AD4B4E-6E38-4BE6-8FEF-25808D327BDB}">
      <dgm:prSet/>
      <dgm:spPr/>
      <dgm:t>
        <a:bodyPr/>
        <a:lstStyle/>
        <a:p>
          <a:endParaRPr lang="en-US"/>
        </a:p>
      </dgm:t>
    </dgm:pt>
    <dgm:pt modelId="{72072692-035E-4619-8B68-567B23479A1E}">
      <dgm:prSet/>
      <dgm:spPr/>
      <dgm:t>
        <a:bodyPr/>
        <a:lstStyle/>
        <a:p>
          <a:r>
            <a:rPr lang="en-US"/>
            <a:t>Must quality financially for Medicaid services</a:t>
          </a:r>
        </a:p>
      </dgm:t>
    </dgm:pt>
    <dgm:pt modelId="{844DCAB8-FC18-4B31-892C-D1BFF7BE8C0D}" type="parTrans" cxnId="{2C6414F9-9A45-4A2B-9512-0016D9D185C3}">
      <dgm:prSet/>
      <dgm:spPr/>
      <dgm:t>
        <a:bodyPr/>
        <a:lstStyle/>
        <a:p>
          <a:endParaRPr lang="en-US"/>
        </a:p>
      </dgm:t>
    </dgm:pt>
    <dgm:pt modelId="{C6B67DBB-F247-40B8-B127-6F17EFD7E98E}" type="sibTrans" cxnId="{2C6414F9-9A45-4A2B-9512-0016D9D185C3}">
      <dgm:prSet/>
      <dgm:spPr/>
      <dgm:t>
        <a:bodyPr/>
        <a:lstStyle/>
        <a:p>
          <a:endParaRPr lang="en-US"/>
        </a:p>
      </dgm:t>
    </dgm:pt>
    <dgm:pt modelId="{4794FDA0-800A-4CBA-97B6-BA3988A3CBC4}" type="pres">
      <dgm:prSet presAssocID="{09145E7D-C20A-45EA-97D2-AC14E841A09A}" presName="vert0" presStyleCnt="0">
        <dgm:presLayoutVars>
          <dgm:dir/>
          <dgm:animOne val="branch"/>
          <dgm:animLvl val="lvl"/>
        </dgm:presLayoutVars>
      </dgm:prSet>
      <dgm:spPr/>
    </dgm:pt>
    <dgm:pt modelId="{76E100FC-912F-4F14-9889-ECC0027D38C5}" type="pres">
      <dgm:prSet presAssocID="{27C04002-3809-4EB4-B3DE-8FF28E44A733}" presName="thickLine" presStyleLbl="alignNode1" presStyleIdx="0" presStyleCnt="3"/>
      <dgm:spPr/>
    </dgm:pt>
    <dgm:pt modelId="{95F71AFE-07C2-4FE0-B586-64EABF1073EF}" type="pres">
      <dgm:prSet presAssocID="{27C04002-3809-4EB4-B3DE-8FF28E44A733}" presName="horz1" presStyleCnt="0"/>
      <dgm:spPr/>
    </dgm:pt>
    <dgm:pt modelId="{8B278838-FCB3-42D7-A7DF-073F4C9ADF99}" type="pres">
      <dgm:prSet presAssocID="{27C04002-3809-4EB4-B3DE-8FF28E44A733}" presName="tx1" presStyleLbl="revTx" presStyleIdx="0" presStyleCnt="3"/>
      <dgm:spPr/>
    </dgm:pt>
    <dgm:pt modelId="{65697290-9839-4966-BAF4-9418E0228DDD}" type="pres">
      <dgm:prSet presAssocID="{27C04002-3809-4EB4-B3DE-8FF28E44A733}" presName="vert1" presStyleCnt="0"/>
      <dgm:spPr/>
    </dgm:pt>
    <dgm:pt modelId="{F71F4ED4-7BD0-425C-BD50-149591924C2D}" type="pres">
      <dgm:prSet presAssocID="{2C9BCBFA-E5E9-48AF-9DDF-7CE8F0842AA2}" presName="thickLine" presStyleLbl="alignNode1" presStyleIdx="1" presStyleCnt="3"/>
      <dgm:spPr/>
    </dgm:pt>
    <dgm:pt modelId="{869E9AC4-A162-4B8F-9954-4481E7F24C0D}" type="pres">
      <dgm:prSet presAssocID="{2C9BCBFA-E5E9-48AF-9DDF-7CE8F0842AA2}" presName="horz1" presStyleCnt="0"/>
      <dgm:spPr/>
    </dgm:pt>
    <dgm:pt modelId="{0113EFFA-7DFA-4665-B1AD-8B39BADBB05B}" type="pres">
      <dgm:prSet presAssocID="{2C9BCBFA-E5E9-48AF-9DDF-7CE8F0842AA2}" presName="tx1" presStyleLbl="revTx" presStyleIdx="1" presStyleCnt="3"/>
      <dgm:spPr/>
    </dgm:pt>
    <dgm:pt modelId="{72F057B8-EB66-42CB-A790-838BCF21072A}" type="pres">
      <dgm:prSet presAssocID="{2C9BCBFA-E5E9-48AF-9DDF-7CE8F0842AA2}" presName="vert1" presStyleCnt="0"/>
      <dgm:spPr/>
    </dgm:pt>
    <dgm:pt modelId="{5F872ACF-C5B9-41E4-9D15-1CB5FF4B3CCE}" type="pres">
      <dgm:prSet presAssocID="{72072692-035E-4619-8B68-567B23479A1E}" presName="thickLine" presStyleLbl="alignNode1" presStyleIdx="2" presStyleCnt="3"/>
      <dgm:spPr/>
    </dgm:pt>
    <dgm:pt modelId="{7479C2DA-E3DF-4B91-9DFF-BEE39E1ABD7B}" type="pres">
      <dgm:prSet presAssocID="{72072692-035E-4619-8B68-567B23479A1E}" presName="horz1" presStyleCnt="0"/>
      <dgm:spPr/>
    </dgm:pt>
    <dgm:pt modelId="{FD62D48B-AE36-48DB-8C48-BE36C6C154D9}" type="pres">
      <dgm:prSet presAssocID="{72072692-035E-4619-8B68-567B23479A1E}" presName="tx1" presStyleLbl="revTx" presStyleIdx="2" presStyleCnt="3"/>
      <dgm:spPr/>
    </dgm:pt>
    <dgm:pt modelId="{47416F1E-1FA5-4627-ABAD-9DB800791EAF}" type="pres">
      <dgm:prSet presAssocID="{72072692-035E-4619-8B68-567B23479A1E}" presName="vert1" presStyleCnt="0"/>
      <dgm:spPr/>
    </dgm:pt>
  </dgm:ptLst>
  <dgm:cxnLst>
    <dgm:cxn modelId="{0042890C-D0CD-4345-BE51-7A5A9FA57CC8}" type="presOf" srcId="{27C04002-3809-4EB4-B3DE-8FF28E44A733}" destId="{8B278838-FCB3-42D7-A7DF-073F4C9ADF99}" srcOrd="0" destOrd="0" presId="urn:microsoft.com/office/officeart/2008/layout/LinedList"/>
    <dgm:cxn modelId="{9746650E-4841-49BE-8F52-147A56C3ACD9}" type="presOf" srcId="{2C9BCBFA-E5E9-48AF-9DDF-7CE8F0842AA2}" destId="{0113EFFA-7DFA-4665-B1AD-8B39BADBB05B}" srcOrd="0" destOrd="0" presId="urn:microsoft.com/office/officeart/2008/layout/LinedList"/>
    <dgm:cxn modelId="{75AD4B4E-6E38-4BE6-8FEF-25808D327BDB}" srcId="{09145E7D-C20A-45EA-97D2-AC14E841A09A}" destId="{2C9BCBFA-E5E9-48AF-9DDF-7CE8F0842AA2}" srcOrd="1" destOrd="0" parTransId="{67259DFB-3BA2-4D1B-9356-CA62C5BFA4F6}" sibTransId="{A63C87F6-CEDD-471C-8ACE-4A88E309C441}"/>
    <dgm:cxn modelId="{B768A055-8462-401A-A066-627BD501F338}" type="presOf" srcId="{72072692-035E-4619-8B68-567B23479A1E}" destId="{FD62D48B-AE36-48DB-8C48-BE36C6C154D9}" srcOrd="0" destOrd="0" presId="urn:microsoft.com/office/officeart/2008/layout/LinedList"/>
    <dgm:cxn modelId="{BD650AD7-C3D0-430B-939F-261FBC2B0170}" type="presOf" srcId="{09145E7D-C20A-45EA-97D2-AC14E841A09A}" destId="{4794FDA0-800A-4CBA-97B6-BA3988A3CBC4}" srcOrd="0" destOrd="0" presId="urn:microsoft.com/office/officeart/2008/layout/LinedList"/>
    <dgm:cxn modelId="{BEB763E8-126D-476F-A15A-16F5D233DDFA}" srcId="{09145E7D-C20A-45EA-97D2-AC14E841A09A}" destId="{27C04002-3809-4EB4-B3DE-8FF28E44A733}" srcOrd="0" destOrd="0" parTransId="{DBA62050-418E-4B89-87C5-8FE809EC9229}" sibTransId="{A84F5CE5-7E3E-4A7B-8CC7-055D4D34BAC1}"/>
    <dgm:cxn modelId="{2C6414F9-9A45-4A2B-9512-0016D9D185C3}" srcId="{09145E7D-C20A-45EA-97D2-AC14E841A09A}" destId="{72072692-035E-4619-8B68-567B23479A1E}" srcOrd="2" destOrd="0" parTransId="{844DCAB8-FC18-4B31-892C-D1BFF7BE8C0D}" sibTransId="{C6B67DBB-F247-40B8-B127-6F17EFD7E98E}"/>
    <dgm:cxn modelId="{B50887F3-0F67-4E33-8D14-BE1E220F583A}" type="presParOf" srcId="{4794FDA0-800A-4CBA-97B6-BA3988A3CBC4}" destId="{76E100FC-912F-4F14-9889-ECC0027D38C5}" srcOrd="0" destOrd="0" presId="urn:microsoft.com/office/officeart/2008/layout/LinedList"/>
    <dgm:cxn modelId="{C1D508F1-4933-43C8-A08E-AF4384FDE95E}" type="presParOf" srcId="{4794FDA0-800A-4CBA-97B6-BA3988A3CBC4}" destId="{95F71AFE-07C2-4FE0-B586-64EABF1073EF}" srcOrd="1" destOrd="0" presId="urn:microsoft.com/office/officeart/2008/layout/LinedList"/>
    <dgm:cxn modelId="{7EF498F9-7530-4A1F-8610-0EE1D1F6F68A}" type="presParOf" srcId="{95F71AFE-07C2-4FE0-B586-64EABF1073EF}" destId="{8B278838-FCB3-42D7-A7DF-073F4C9ADF99}" srcOrd="0" destOrd="0" presId="urn:microsoft.com/office/officeart/2008/layout/LinedList"/>
    <dgm:cxn modelId="{F0490F6C-E80A-4DCB-B25B-D2B22DC94152}" type="presParOf" srcId="{95F71AFE-07C2-4FE0-B586-64EABF1073EF}" destId="{65697290-9839-4966-BAF4-9418E0228DDD}" srcOrd="1" destOrd="0" presId="urn:microsoft.com/office/officeart/2008/layout/LinedList"/>
    <dgm:cxn modelId="{87C644CE-6239-4080-8EAE-9EA147F873BA}" type="presParOf" srcId="{4794FDA0-800A-4CBA-97B6-BA3988A3CBC4}" destId="{F71F4ED4-7BD0-425C-BD50-149591924C2D}" srcOrd="2" destOrd="0" presId="urn:microsoft.com/office/officeart/2008/layout/LinedList"/>
    <dgm:cxn modelId="{43AC0626-78F3-4171-A52C-AACB571E4192}" type="presParOf" srcId="{4794FDA0-800A-4CBA-97B6-BA3988A3CBC4}" destId="{869E9AC4-A162-4B8F-9954-4481E7F24C0D}" srcOrd="3" destOrd="0" presId="urn:microsoft.com/office/officeart/2008/layout/LinedList"/>
    <dgm:cxn modelId="{798F9ECF-45F4-4DC8-83DA-86A3FE0BB59E}" type="presParOf" srcId="{869E9AC4-A162-4B8F-9954-4481E7F24C0D}" destId="{0113EFFA-7DFA-4665-B1AD-8B39BADBB05B}" srcOrd="0" destOrd="0" presId="urn:microsoft.com/office/officeart/2008/layout/LinedList"/>
    <dgm:cxn modelId="{74213B5E-BE28-423F-980A-849777D80507}" type="presParOf" srcId="{869E9AC4-A162-4B8F-9954-4481E7F24C0D}" destId="{72F057B8-EB66-42CB-A790-838BCF21072A}" srcOrd="1" destOrd="0" presId="urn:microsoft.com/office/officeart/2008/layout/LinedList"/>
    <dgm:cxn modelId="{EFF731C7-0B6C-42E4-A660-03DF7F76DD43}" type="presParOf" srcId="{4794FDA0-800A-4CBA-97B6-BA3988A3CBC4}" destId="{5F872ACF-C5B9-41E4-9D15-1CB5FF4B3CCE}" srcOrd="4" destOrd="0" presId="urn:microsoft.com/office/officeart/2008/layout/LinedList"/>
    <dgm:cxn modelId="{A68C36AC-26CC-4EF7-BD05-F623683AB120}" type="presParOf" srcId="{4794FDA0-800A-4CBA-97B6-BA3988A3CBC4}" destId="{7479C2DA-E3DF-4B91-9DFF-BEE39E1ABD7B}" srcOrd="5" destOrd="0" presId="urn:microsoft.com/office/officeart/2008/layout/LinedList"/>
    <dgm:cxn modelId="{FB6D404B-6C20-4178-A5BF-A1205B9860FD}" type="presParOf" srcId="{7479C2DA-E3DF-4B91-9DFF-BEE39E1ABD7B}" destId="{FD62D48B-AE36-48DB-8C48-BE36C6C154D9}" srcOrd="0" destOrd="0" presId="urn:microsoft.com/office/officeart/2008/layout/LinedList"/>
    <dgm:cxn modelId="{F84FF0D2-F47F-49D6-9839-AAA2E927FEC5}" type="presParOf" srcId="{7479C2DA-E3DF-4B91-9DFF-BEE39E1ABD7B}" destId="{47416F1E-1FA5-4627-ABAD-9DB800791EAF}"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20DAD91-4811-4634-A61C-19A9C43FB230}"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131EF9FF-AA05-4424-A433-62F7B1F92431}">
      <dgm:prSet/>
      <dgm:spPr/>
      <dgm:t>
        <a:bodyPr/>
        <a:lstStyle/>
        <a:p>
          <a:r>
            <a:rPr lang="en-US"/>
            <a:t>In addition to psychological evaluation, any medical records regarding the brain injury (when, description of injury, what parts of brain affected, what the impact was on functioning, what functioning was prior, etc.)</a:t>
          </a:r>
        </a:p>
      </dgm:t>
    </dgm:pt>
    <dgm:pt modelId="{BD57CE74-8070-426B-9834-367978EBC161}" type="parTrans" cxnId="{9C202C7F-D052-4EB5-B560-CC5615F9728F}">
      <dgm:prSet/>
      <dgm:spPr/>
      <dgm:t>
        <a:bodyPr/>
        <a:lstStyle/>
        <a:p>
          <a:endParaRPr lang="en-US"/>
        </a:p>
      </dgm:t>
    </dgm:pt>
    <dgm:pt modelId="{417C58DE-043A-4817-914E-944BF50F1912}" type="sibTrans" cxnId="{9C202C7F-D052-4EB5-B560-CC5615F9728F}">
      <dgm:prSet/>
      <dgm:spPr/>
      <dgm:t>
        <a:bodyPr/>
        <a:lstStyle/>
        <a:p>
          <a:endParaRPr lang="en-US"/>
        </a:p>
      </dgm:t>
    </dgm:pt>
    <dgm:pt modelId="{B5D12676-64AA-4816-B9C7-07C0A2384409}">
      <dgm:prSet/>
      <dgm:spPr/>
      <dgm:t>
        <a:bodyPr/>
        <a:lstStyle/>
        <a:p>
          <a:r>
            <a:rPr lang="en-US"/>
            <a:t>A neuropsych eval may be needed if more detailed information about the nature of the disability is needed.  Because the impairments can be severe in some areas and not in other areas, more detail is often needed.</a:t>
          </a:r>
        </a:p>
      </dgm:t>
    </dgm:pt>
    <dgm:pt modelId="{8766C606-C704-4866-BF38-DABB79718E33}" type="parTrans" cxnId="{9CE95AC7-452E-4831-98FB-A05DB527AADA}">
      <dgm:prSet/>
      <dgm:spPr/>
      <dgm:t>
        <a:bodyPr/>
        <a:lstStyle/>
        <a:p>
          <a:endParaRPr lang="en-US"/>
        </a:p>
      </dgm:t>
    </dgm:pt>
    <dgm:pt modelId="{D4FDFCA9-1C38-463A-8928-7F25AB4F6486}" type="sibTrans" cxnId="{9CE95AC7-452E-4831-98FB-A05DB527AADA}">
      <dgm:prSet/>
      <dgm:spPr/>
      <dgm:t>
        <a:bodyPr/>
        <a:lstStyle/>
        <a:p>
          <a:endParaRPr lang="en-US"/>
        </a:p>
      </dgm:t>
    </dgm:pt>
    <dgm:pt modelId="{F0629D0E-45B3-4BA0-BDC3-A604A0F2C00B}">
      <dgm:prSet/>
      <dgm:spPr/>
      <dgm:t>
        <a:bodyPr/>
        <a:lstStyle/>
        <a:p>
          <a:r>
            <a:rPr lang="en-US"/>
            <a:t>In terms of which waiver is most appropriate, the key is looking at the services provided by each.  For a lot of people, the SCL waiver doesn’t really provide the same type of rehab supports that the brain injury waiver does. </a:t>
          </a:r>
        </a:p>
      </dgm:t>
    </dgm:pt>
    <dgm:pt modelId="{DC7D3487-9036-4BAA-902C-EB3445AC99E0}" type="parTrans" cxnId="{CA8C5D41-4837-44A9-B053-B5285F61C2F2}">
      <dgm:prSet/>
      <dgm:spPr/>
      <dgm:t>
        <a:bodyPr/>
        <a:lstStyle/>
        <a:p>
          <a:endParaRPr lang="en-US"/>
        </a:p>
      </dgm:t>
    </dgm:pt>
    <dgm:pt modelId="{65149A60-2770-4890-BD52-09E2D23142DF}" type="sibTrans" cxnId="{CA8C5D41-4837-44A9-B053-B5285F61C2F2}">
      <dgm:prSet/>
      <dgm:spPr/>
      <dgm:t>
        <a:bodyPr/>
        <a:lstStyle/>
        <a:p>
          <a:endParaRPr lang="en-US"/>
        </a:p>
      </dgm:t>
    </dgm:pt>
    <dgm:pt modelId="{68D8D7DC-5469-47F8-A916-5F8C4F63DBED}" type="pres">
      <dgm:prSet presAssocID="{520DAD91-4811-4634-A61C-19A9C43FB230}" presName="linear" presStyleCnt="0">
        <dgm:presLayoutVars>
          <dgm:animLvl val="lvl"/>
          <dgm:resizeHandles val="exact"/>
        </dgm:presLayoutVars>
      </dgm:prSet>
      <dgm:spPr/>
    </dgm:pt>
    <dgm:pt modelId="{02F64BC9-D33D-4795-B180-B7839E0B81DF}" type="pres">
      <dgm:prSet presAssocID="{131EF9FF-AA05-4424-A433-62F7B1F92431}" presName="parentText" presStyleLbl="node1" presStyleIdx="0" presStyleCnt="3">
        <dgm:presLayoutVars>
          <dgm:chMax val="0"/>
          <dgm:bulletEnabled val="1"/>
        </dgm:presLayoutVars>
      </dgm:prSet>
      <dgm:spPr/>
    </dgm:pt>
    <dgm:pt modelId="{6DD2AAA0-BC47-45BE-A440-3E9187834F10}" type="pres">
      <dgm:prSet presAssocID="{417C58DE-043A-4817-914E-944BF50F1912}" presName="spacer" presStyleCnt="0"/>
      <dgm:spPr/>
    </dgm:pt>
    <dgm:pt modelId="{9012F85F-34CD-497B-8E7F-8A12B11A1B68}" type="pres">
      <dgm:prSet presAssocID="{B5D12676-64AA-4816-B9C7-07C0A2384409}" presName="parentText" presStyleLbl="node1" presStyleIdx="1" presStyleCnt="3">
        <dgm:presLayoutVars>
          <dgm:chMax val="0"/>
          <dgm:bulletEnabled val="1"/>
        </dgm:presLayoutVars>
      </dgm:prSet>
      <dgm:spPr/>
    </dgm:pt>
    <dgm:pt modelId="{ABDE711A-FF4F-4769-B4AA-3EA574C55FF7}" type="pres">
      <dgm:prSet presAssocID="{D4FDFCA9-1C38-463A-8928-7F25AB4F6486}" presName="spacer" presStyleCnt="0"/>
      <dgm:spPr/>
    </dgm:pt>
    <dgm:pt modelId="{B9688A8A-0277-4E16-971A-F7E6B41D517A}" type="pres">
      <dgm:prSet presAssocID="{F0629D0E-45B3-4BA0-BDC3-A604A0F2C00B}" presName="parentText" presStyleLbl="node1" presStyleIdx="2" presStyleCnt="3">
        <dgm:presLayoutVars>
          <dgm:chMax val="0"/>
          <dgm:bulletEnabled val="1"/>
        </dgm:presLayoutVars>
      </dgm:prSet>
      <dgm:spPr/>
    </dgm:pt>
  </dgm:ptLst>
  <dgm:cxnLst>
    <dgm:cxn modelId="{4024DE2D-DF5E-4F1E-A64D-E118A83EA92A}" type="presOf" srcId="{F0629D0E-45B3-4BA0-BDC3-A604A0F2C00B}" destId="{B9688A8A-0277-4E16-971A-F7E6B41D517A}" srcOrd="0" destOrd="0" presId="urn:microsoft.com/office/officeart/2005/8/layout/vList2"/>
    <dgm:cxn modelId="{CA8C5D41-4837-44A9-B053-B5285F61C2F2}" srcId="{520DAD91-4811-4634-A61C-19A9C43FB230}" destId="{F0629D0E-45B3-4BA0-BDC3-A604A0F2C00B}" srcOrd="2" destOrd="0" parTransId="{DC7D3487-9036-4BAA-902C-EB3445AC99E0}" sibTransId="{65149A60-2770-4890-BD52-09E2D23142DF}"/>
    <dgm:cxn modelId="{0694276A-E11E-4A19-A725-0C5A0E001A7D}" type="presOf" srcId="{131EF9FF-AA05-4424-A433-62F7B1F92431}" destId="{02F64BC9-D33D-4795-B180-B7839E0B81DF}" srcOrd="0" destOrd="0" presId="urn:microsoft.com/office/officeart/2005/8/layout/vList2"/>
    <dgm:cxn modelId="{9C202C7F-D052-4EB5-B560-CC5615F9728F}" srcId="{520DAD91-4811-4634-A61C-19A9C43FB230}" destId="{131EF9FF-AA05-4424-A433-62F7B1F92431}" srcOrd="0" destOrd="0" parTransId="{BD57CE74-8070-426B-9834-367978EBC161}" sibTransId="{417C58DE-043A-4817-914E-944BF50F1912}"/>
    <dgm:cxn modelId="{B9A5249E-686E-4A82-B504-E74178D5F709}" type="presOf" srcId="{B5D12676-64AA-4816-B9C7-07C0A2384409}" destId="{9012F85F-34CD-497B-8E7F-8A12B11A1B68}" srcOrd="0" destOrd="0" presId="urn:microsoft.com/office/officeart/2005/8/layout/vList2"/>
    <dgm:cxn modelId="{9CE95AC7-452E-4831-98FB-A05DB527AADA}" srcId="{520DAD91-4811-4634-A61C-19A9C43FB230}" destId="{B5D12676-64AA-4816-B9C7-07C0A2384409}" srcOrd="1" destOrd="0" parTransId="{8766C606-C704-4866-BF38-DABB79718E33}" sibTransId="{D4FDFCA9-1C38-463A-8928-7F25AB4F6486}"/>
    <dgm:cxn modelId="{DFC06CFB-38E3-4637-A3CF-EE60264B3BC2}" type="presOf" srcId="{520DAD91-4811-4634-A61C-19A9C43FB230}" destId="{68D8D7DC-5469-47F8-A916-5F8C4F63DBED}" srcOrd="0" destOrd="0" presId="urn:microsoft.com/office/officeart/2005/8/layout/vList2"/>
    <dgm:cxn modelId="{1E0EE64C-1CDA-4415-A0DD-D134367F4060}" type="presParOf" srcId="{68D8D7DC-5469-47F8-A916-5F8C4F63DBED}" destId="{02F64BC9-D33D-4795-B180-B7839E0B81DF}" srcOrd="0" destOrd="0" presId="urn:microsoft.com/office/officeart/2005/8/layout/vList2"/>
    <dgm:cxn modelId="{FD8C48D9-C56C-47C0-9256-8E3C017C7075}" type="presParOf" srcId="{68D8D7DC-5469-47F8-A916-5F8C4F63DBED}" destId="{6DD2AAA0-BC47-45BE-A440-3E9187834F10}" srcOrd="1" destOrd="0" presId="urn:microsoft.com/office/officeart/2005/8/layout/vList2"/>
    <dgm:cxn modelId="{CBB815D8-C346-49E0-9E66-CC9A5E55AAF8}" type="presParOf" srcId="{68D8D7DC-5469-47F8-A916-5F8C4F63DBED}" destId="{9012F85F-34CD-497B-8E7F-8A12B11A1B68}" srcOrd="2" destOrd="0" presId="urn:microsoft.com/office/officeart/2005/8/layout/vList2"/>
    <dgm:cxn modelId="{5AC3D983-8733-4DB7-B6FA-0268D5F0D561}" type="presParOf" srcId="{68D8D7DC-5469-47F8-A916-5F8C4F63DBED}" destId="{ABDE711A-FF4F-4769-B4AA-3EA574C55FF7}" srcOrd="3" destOrd="0" presId="urn:microsoft.com/office/officeart/2005/8/layout/vList2"/>
    <dgm:cxn modelId="{9E4403F6-DB8C-4C1A-82D2-4610112D0FDB}" type="presParOf" srcId="{68D8D7DC-5469-47F8-A916-5F8C4F63DBED}" destId="{B9688A8A-0277-4E16-971A-F7E6B41D517A}"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892E0-AA9B-4B59-A12C-7CE873642A36}">
      <dsp:nvSpPr>
        <dsp:cNvPr id="0" name=""/>
        <dsp:cNvSpPr/>
      </dsp:nvSpPr>
      <dsp:spPr>
        <a:xfrm>
          <a:off x="0" y="545"/>
          <a:ext cx="6451943" cy="0"/>
        </a:xfrm>
        <a:prstGeom prst="line">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A4F3A3-308A-4C4B-B3B5-5D098968341A}">
      <dsp:nvSpPr>
        <dsp:cNvPr id="0" name=""/>
        <dsp:cNvSpPr/>
      </dsp:nvSpPr>
      <dsp:spPr>
        <a:xfrm>
          <a:off x="0" y="545"/>
          <a:ext cx="6451943" cy="8933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Crisis is how it feels to the person - do not judge or discount their feelings.</a:t>
          </a:r>
        </a:p>
      </dsp:txBody>
      <dsp:txXfrm>
        <a:off x="0" y="545"/>
        <a:ext cx="6451943" cy="893359"/>
      </dsp:txXfrm>
    </dsp:sp>
    <dsp:sp modelId="{CC1F8E06-A947-4E1F-B9F5-3F84FEB663CF}">
      <dsp:nvSpPr>
        <dsp:cNvPr id="0" name=""/>
        <dsp:cNvSpPr/>
      </dsp:nvSpPr>
      <dsp:spPr>
        <a:xfrm>
          <a:off x="0" y="893904"/>
          <a:ext cx="6451943" cy="0"/>
        </a:xfrm>
        <a:prstGeom prst="line">
          <a:avLst/>
        </a:prstGeom>
        <a:solidFill>
          <a:schemeClr val="accent2">
            <a:hueOff val="344629"/>
            <a:satOff val="6452"/>
            <a:lumOff val="-392"/>
            <a:alphaOff val="0"/>
          </a:schemeClr>
        </a:solidFill>
        <a:ln w="19050" cap="flat" cmpd="sng" algn="ctr">
          <a:solidFill>
            <a:schemeClr val="accent2">
              <a:hueOff val="344629"/>
              <a:satOff val="6452"/>
              <a:lumOff val="-39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7CC890-37DB-4B2F-BA8E-0B3002D992D0}">
      <dsp:nvSpPr>
        <dsp:cNvPr id="0" name=""/>
        <dsp:cNvSpPr/>
      </dsp:nvSpPr>
      <dsp:spPr>
        <a:xfrm>
          <a:off x="0" y="893904"/>
          <a:ext cx="6451943" cy="8933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Respect their space – stand 3 feet away and off to the side, don’t touch without asking.</a:t>
          </a:r>
        </a:p>
      </dsp:txBody>
      <dsp:txXfrm>
        <a:off x="0" y="893904"/>
        <a:ext cx="6451943" cy="893359"/>
      </dsp:txXfrm>
    </dsp:sp>
    <dsp:sp modelId="{E39DEC4D-A43D-472D-AA9B-7D3F97F9D8ED}">
      <dsp:nvSpPr>
        <dsp:cNvPr id="0" name=""/>
        <dsp:cNvSpPr/>
      </dsp:nvSpPr>
      <dsp:spPr>
        <a:xfrm>
          <a:off x="0" y="1787263"/>
          <a:ext cx="6451943" cy="0"/>
        </a:xfrm>
        <a:prstGeom prst="line">
          <a:avLst/>
        </a:prstGeom>
        <a:solidFill>
          <a:schemeClr val="accent2">
            <a:hueOff val="689259"/>
            <a:satOff val="12903"/>
            <a:lumOff val="-784"/>
            <a:alphaOff val="0"/>
          </a:schemeClr>
        </a:solidFill>
        <a:ln w="19050" cap="flat" cmpd="sng" algn="ctr">
          <a:solidFill>
            <a:schemeClr val="accent2">
              <a:hueOff val="689259"/>
              <a:satOff val="12903"/>
              <a:lumOff val="-78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D9D244-6996-4612-984C-B71A17900AE2}">
      <dsp:nvSpPr>
        <dsp:cNvPr id="0" name=""/>
        <dsp:cNvSpPr/>
      </dsp:nvSpPr>
      <dsp:spPr>
        <a:xfrm>
          <a:off x="0" y="1787263"/>
          <a:ext cx="6451943" cy="8933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Monitor your tone of voice, volume, body language, and eye contact.</a:t>
          </a:r>
        </a:p>
      </dsp:txBody>
      <dsp:txXfrm>
        <a:off x="0" y="1787263"/>
        <a:ext cx="6451943" cy="893359"/>
      </dsp:txXfrm>
    </dsp:sp>
    <dsp:sp modelId="{BE7A2444-2E4C-4856-BFAD-892FC5F2072B}">
      <dsp:nvSpPr>
        <dsp:cNvPr id="0" name=""/>
        <dsp:cNvSpPr/>
      </dsp:nvSpPr>
      <dsp:spPr>
        <a:xfrm>
          <a:off x="0" y="2680623"/>
          <a:ext cx="6451943" cy="0"/>
        </a:xfrm>
        <a:prstGeom prst="line">
          <a:avLst/>
        </a:prstGeom>
        <a:solidFill>
          <a:schemeClr val="accent2">
            <a:hueOff val="1033888"/>
            <a:satOff val="19355"/>
            <a:lumOff val="-1177"/>
            <a:alphaOff val="0"/>
          </a:schemeClr>
        </a:solidFill>
        <a:ln w="19050" cap="flat" cmpd="sng" algn="ctr">
          <a:solidFill>
            <a:schemeClr val="accent2">
              <a:hueOff val="1033888"/>
              <a:satOff val="19355"/>
              <a:lumOff val="-117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C56C59-BAAE-47EB-AA8A-8836E60B1545}">
      <dsp:nvSpPr>
        <dsp:cNvPr id="0" name=""/>
        <dsp:cNvSpPr/>
      </dsp:nvSpPr>
      <dsp:spPr>
        <a:xfrm>
          <a:off x="0" y="2680623"/>
          <a:ext cx="6451943" cy="8933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Avoid overreacting – think positive thoughts “I can handle this”.</a:t>
          </a:r>
        </a:p>
      </dsp:txBody>
      <dsp:txXfrm>
        <a:off x="0" y="2680623"/>
        <a:ext cx="6451943" cy="893359"/>
      </dsp:txXfrm>
    </dsp:sp>
    <dsp:sp modelId="{E9DD08C0-DD89-40DA-B0F7-3626B08F13AC}">
      <dsp:nvSpPr>
        <dsp:cNvPr id="0" name=""/>
        <dsp:cNvSpPr/>
      </dsp:nvSpPr>
      <dsp:spPr>
        <a:xfrm>
          <a:off x="0" y="3573982"/>
          <a:ext cx="6451943" cy="0"/>
        </a:xfrm>
        <a:prstGeom prst="line">
          <a:avLst/>
        </a:prstGeom>
        <a:solidFill>
          <a:schemeClr val="accent2">
            <a:hueOff val="1378517"/>
            <a:satOff val="25807"/>
            <a:lumOff val="-1569"/>
            <a:alphaOff val="0"/>
          </a:schemeClr>
        </a:solidFill>
        <a:ln w="19050" cap="flat" cmpd="sng" algn="ctr">
          <a:solidFill>
            <a:schemeClr val="accent2">
              <a:hueOff val="1378517"/>
              <a:satOff val="25807"/>
              <a:lumOff val="-156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61D8F3-8299-425D-AB2F-ECA2B3B9FEE8}">
      <dsp:nvSpPr>
        <dsp:cNvPr id="0" name=""/>
        <dsp:cNvSpPr/>
      </dsp:nvSpPr>
      <dsp:spPr>
        <a:xfrm>
          <a:off x="0" y="3573982"/>
          <a:ext cx="6451943" cy="8933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Facts are important, but feelings should be the focus- be supportive.</a:t>
          </a:r>
        </a:p>
      </dsp:txBody>
      <dsp:txXfrm>
        <a:off x="0" y="3573982"/>
        <a:ext cx="6451943" cy="8933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3138C3-B635-4ED0-AAAA-0B3CBEDA61AF}">
      <dsp:nvSpPr>
        <dsp:cNvPr id="0" name=""/>
        <dsp:cNvSpPr/>
      </dsp:nvSpPr>
      <dsp:spPr>
        <a:xfrm>
          <a:off x="0" y="2181"/>
          <a:ext cx="6451943" cy="0"/>
        </a:xfrm>
        <a:prstGeom prst="line">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4953FE-C47C-418E-8DAB-BFF8FF31B2F4}">
      <dsp:nvSpPr>
        <dsp:cNvPr id="0" name=""/>
        <dsp:cNvSpPr/>
      </dsp:nvSpPr>
      <dsp:spPr>
        <a:xfrm>
          <a:off x="0" y="2181"/>
          <a:ext cx="6451943" cy="743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Ignore challenging questions/statements – do not get in a power struggle.</a:t>
          </a:r>
        </a:p>
      </dsp:txBody>
      <dsp:txXfrm>
        <a:off x="0" y="2181"/>
        <a:ext cx="6451943" cy="743920"/>
      </dsp:txXfrm>
    </dsp:sp>
    <dsp:sp modelId="{E319AAA9-76B9-48DE-9AB4-EB9DEB01DA46}">
      <dsp:nvSpPr>
        <dsp:cNvPr id="0" name=""/>
        <dsp:cNvSpPr/>
      </dsp:nvSpPr>
      <dsp:spPr>
        <a:xfrm>
          <a:off x="0" y="746102"/>
          <a:ext cx="6451943" cy="0"/>
        </a:xfrm>
        <a:prstGeom prst="line">
          <a:avLst/>
        </a:prstGeom>
        <a:solidFill>
          <a:schemeClr val="accent2">
            <a:hueOff val="275703"/>
            <a:satOff val="5161"/>
            <a:lumOff val="-314"/>
            <a:alphaOff val="0"/>
          </a:schemeClr>
        </a:solidFill>
        <a:ln w="19050" cap="flat" cmpd="sng" algn="ctr">
          <a:solidFill>
            <a:schemeClr val="accent2">
              <a:hueOff val="275703"/>
              <a:satOff val="5161"/>
              <a:lumOff val="-31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53D89F-EEA0-4AFF-ADE4-CF8316A87521}">
      <dsp:nvSpPr>
        <dsp:cNvPr id="0" name=""/>
        <dsp:cNvSpPr/>
      </dsp:nvSpPr>
      <dsp:spPr>
        <a:xfrm>
          <a:off x="0" y="746102"/>
          <a:ext cx="6451943" cy="743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Be clear, speak simply, and offer respectful choices and consequences.</a:t>
          </a:r>
        </a:p>
      </dsp:txBody>
      <dsp:txXfrm>
        <a:off x="0" y="746102"/>
        <a:ext cx="6451943" cy="743920"/>
      </dsp:txXfrm>
    </dsp:sp>
    <dsp:sp modelId="{D82B1BEB-AE43-4A8A-AA5F-017E3634E36C}">
      <dsp:nvSpPr>
        <dsp:cNvPr id="0" name=""/>
        <dsp:cNvSpPr/>
      </dsp:nvSpPr>
      <dsp:spPr>
        <a:xfrm>
          <a:off x="0" y="1490022"/>
          <a:ext cx="6451943" cy="0"/>
        </a:xfrm>
        <a:prstGeom prst="line">
          <a:avLst/>
        </a:prstGeom>
        <a:solidFill>
          <a:schemeClr val="accent2">
            <a:hueOff val="551407"/>
            <a:satOff val="10323"/>
            <a:lumOff val="-628"/>
            <a:alphaOff val="0"/>
          </a:schemeClr>
        </a:solidFill>
        <a:ln w="19050" cap="flat" cmpd="sng" algn="ctr">
          <a:solidFill>
            <a:schemeClr val="accent2">
              <a:hueOff val="551407"/>
              <a:satOff val="10323"/>
              <a:lumOff val="-62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374C5F-4669-4B79-806A-77D2A9F2A1EB}">
      <dsp:nvSpPr>
        <dsp:cNvPr id="0" name=""/>
        <dsp:cNvSpPr/>
      </dsp:nvSpPr>
      <dsp:spPr>
        <a:xfrm>
          <a:off x="0" y="1490022"/>
          <a:ext cx="6451943" cy="743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Be flexible.  Choose wisely what you insist upon.  </a:t>
          </a:r>
        </a:p>
      </dsp:txBody>
      <dsp:txXfrm>
        <a:off x="0" y="1490022"/>
        <a:ext cx="6451943" cy="743920"/>
      </dsp:txXfrm>
    </dsp:sp>
    <dsp:sp modelId="{A660AF3C-8480-4876-A479-13A93EEC6B79}">
      <dsp:nvSpPr>
        <dsp:cNvPr id="0" name=""/>
        <dsp:cNvSpPr/>
      </dsp:nvSpPr>
      <dsp:spPr>
        <a:xfrm>
          <a:off x="0" y="2233943"/>
          <a:ext cx="6451943" cy="0"/>
        </a:xfrm>
        <a:prstGeom prst="line">
          <a:avLst/>
        </a:prstGeom>
        <a:solidFill>
          <a:schemeClr val="accent2">
            <a:hueOff val="827110"/>
            <a:satOff val="15484"/>
            <a:lumOff val="-941"/>
            <a:alphaOff val="0"/>
          </a:schemeClr>
        </a:solidFill>
        <a:ln w="19050" cap="flat" cmpd="sng" algn="ctr">
          <a:solidFill>
            <a:schemeClr val="accent2">
              <a:hueOff val="827110"/>
              <a:satOff val="15484"/>
              <a:lumOff val="-94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CC3297-E593-419A-A68E-A466DC751DED}">
      <dsp:nvSpPr>
        <dsp:cNvPr id="0" name=""/>
        <dsp:cNvSpPr/>
      </dsp:nvSpPr>
      <dsp:spPr>
        <a:xfrm>
          <a:off x="0" y="2233943"/>
          <a:ext cx="6451943" cy="743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Silence is okay – actually better than okay!</a:t>
          </a:r>
        </a:p>
      </dsp:txBody>
      <dsp:txXfrm>
        <a:off x="0" y="2233943"/>
        <a:ext cx="6451943" cy="743920"/>
      </dsp:txXfrm>
    </dsp:sp>
    <dsp:sp modelId="{442194BD-8169-4E78-9E6C-4B2910E1C819}">
      <dsp:nvSpPr>
        <dsp:cNvPr id="0" name=""/>
        <dsp:cNvSpPr/>
      </dsp:nvSpPr>
      <dsp:spPr>
        <a:xfrm>
          <a:off x="0" y="2977864"/>
          <a:ext cx="6451943" cy="0"/>
        </a:xfrm>
        <a:prstGeom prst="line">
          <a:avLst/>
        </a:prstGeom>
        <a:solidFill>
          <a:schemeClr val="accent2">
            <a:hueOff val="1102814"/>
            <a:satOff val="20646"/>
            <a:lumOff val="-1255"/>
            <a:alphaOff val="0"/>
          </a:schemeClr>
        </a:solidFill>
        <a:ln w="19050" cap="flat" cmpd="sng" algn="ctr">
          <a:solidFill>
            <a:schemeClr val="accent2">
              <a:hueOff val="1102814"/>
              <a:satOff val="20646"/>
              <a:lumOff val="-125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9EDB6B-D4E3-4817-93EA-2AD63FFFDB95}">
      <dsp:nvSpPr>
        <dsp:cNvPr id="0" name=""/>
        <dsp:cNvSpPr/>
      </dsp:nvSpPr>
      <dsp:spPr>
        <a:xfrm>
          <a:off x="0" y="2977864"/>
          <a:ext cx="6451943" cy="743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Don’t rush.  Allow time for the person to think and respond.  Provide reassurance. </a:t>
          </a:r>
        </a:p>
      </dsp:txBody>
      <dsp:txXfrm>
        <a:off x="0" y="2977864"/>
        <a:ext cx="6451943" cy="743920"/>
      </dsp:txXfrm>
    </dsp:sp>
    <dsp:sp modelId="{2BCD8CD5-34C1-4724-90C5-633FFACEEB5F}">
      <dsp:nvSpPr>
        <dsp:cNvPr id="0" name=""/>
        <dsp:cNvSpPr/>
      </dsp:nvSpPr>
      <dsp:spPr>
        <a:xfrm>
          <a:off x="0" y="3721784"/>
          <a:ext cx="6451943" cy="0"/>
        </a:xfrm>
        <a:prstGeom prst="line">
          <a:avLst/>
        </a:prstGeom>
        <a:solidFill>
          <a:schemeClr val="accent2">
            <a:hueOff val="1378517"/>
            <a:satOff val="25807"/>
            <a:lumOff val="-1569"/>
            <a:alphaOff val="0"/>
          </a:schemeClr>
        </a:solidFill>
        <a:ln w="19050" cap="flat" cmpd="sng" algn="ctr">
          <a:solidFill>
            <a:schemeClr val="accent2">
              <a:hueOff val="1378517"/>
              <a:satOff val="25807"/>
              <a:lumOff val="-156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46B621-2D93-44F3-BFCD-6989F4FB57A6}">
      <dsp:nvSpPr>
        <dsp:cNvPr id="0" name=""/>
        <dsp:cNvSpPr/>
      </dsp:nvSpPr>
      <dsp:spPr>
        <a:xfrm>
          <a:off x="0" y="3721784"/>
          <a:ext cx="6451943" cy="743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Know the plans and who to call/not call.   </a:t>
          </a:r>
        </a:p>
      </dsp:txBody>
      <dsp:txXfrm>
        <a:off x="0" y="3721784"/>
        <a:ext cx="6451943" cy="7439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E100FC-912F-4F14-9889-ECC0027D38C5}">
      <dsp:nvSpPr>
        <dsp:cNvPr id="0" name=""/>
        <dsp:cNvSpPr/>
      </dsp:nvSpPr>
      <dsp:spPr>
        <a:xfrm>
          <a:off x="0" y="1714"/>
          <a:ext cx="9872871"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278838-FCB3-42D7-A7DF-073F4C9ADF99}">
      <dsp:nvSpPr>
        <dsp:cNvPr id="0" name=""/>
        <dsp:cNvSpPr/>
      </dsp:nvSpPr>
      <dsp:spPr>
        <a:xfrm>
          <a:off x="0" y="1714"/>
          <a:ext cx="9872871" cy="11692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Individual must be diagnosed with an intellectual disability (onset prior to age 18) and/or developmental disability (onset prior to age 22)</a:t>
          </a:r>
        </a:p>
      </dsp:txBody>
      <dsp:txXfrm>
        <a:off x="0" y="1714"/>
        <a:ext cx="9872871" cy="1169211"/>
      </dsp:txXfrm>
    </dsp:sp>
    <dsp:sp modelId="{F71F4ED4-7BD0-425C-BD50-149591924C2D}">
      <dsp:nvSpPr>
        <dsp:cNvPr id="0" name=""/>
        <dsp:cNvSpPr/>
      </dsp:nvSpPr>
      <dsp:spPr>
        <a:xfrm>
          <a:off x="0" y="1170925"/>
          <a:ext cx="9872871"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13EFFA-7DFA-4665-B1AD-8B39BADBB05B}">
      <dsp:nvSpPr>
        <dsp:cNvPr id="0" name=""/>
        <dsp:cNvSpPr/>
      </dsp:nvSpPr>
      <dsp:spPr>
        <a:xfrm>
          <a:off x="0" y="1170925"/>
          <a:ext cx="9872871" cy="11692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Meets requirements for residence in an intermediate care facility </a:t>
          </a:r>
        </a:p>
      </dsp:txBody>
      <dsp:txXfrm>
        <a:off x="0" y="1170925"/>
        <a:ext cx="9872871" cy="1169211"/>
      </dsp:txXfrm>
    </dsp:sp>
    <dsp:sp modelId="{5F872ACF-C5B9-41E4-9D15-1CB5FF4B3CCE}">
      <dsp:nvSpPr>
        <dsp:cNvPr id="0" name=""/>
        <dsp:cNvSpPr/>
      </dsp:nvSpPr>
      <dsp:spPr>
        <a:xfrm>
          <a:off x="0" y="2340136"/>
          <a:ext cx="9872871"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62D48B-AE36-48DB-8C48-BE36C6C154D9}">
      <dsp:nvSpPr>
        <dsp:cNvPr id="0" name=""/>
        <dsp:cNvSpPr/>
      </dsp:nvSpPr>
      <dsp:spPr>
        <a:xfrm>
          <a:off x="0" y="2340136"/>
          <a:ext cx="9872871" cy="11692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Must quality financially for Medicaid services</a:t>
          </a:r>
        </a:p>
      </dsp:txBody>
      <dsp:txXfrm>
        <a:off x="0" y="2340136"/>
        <a:ext cx="9872871" cy="116921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F64BC9-D33D-4795-B180-B7839E0B81DF}">
      <dsp:nvSpPr>
        <dsp:cNvPr id="0" name=""/>
        <dsp:cNvSpPr/>
      </dsp:nvSpPr>
      <dsp:spPr>
        <a:xfrm>
          <a:off x="0" y="477428"/>
          <a:ext cx="6054725" cy="1356029"/>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In addition to psychological evaluation, any medical records regarding the brain injury (when, description of injury, what parts of brain affected, what the impact was on functioning, what functioning was prior, etc.)</a:t>
          </a:r>
        </a:p>
      </dsp:txBody>
      <dsp:txXfrm>
        <a:off x="66196" y="543624"/>
        <a:ext cx="5922333" cy="1223637"/>
      </dsp:txXfrm>
    </dsp:sp>
    <dsp:sp modelId="{9012F85F-34CD-497B-8E7F-8A12B11A1B68}">
      <dsp:nvSpPr>
        <dsp:cNvPr id="0" name=""/>
        <dsp:cNvSpPr/>
      </dsp:nvSpPr>
      <dsp:spPr>
        <a:xfrm>
          <a:off x="0" y="1888178"/>
          <a:ext cx="6054725" cy="1356029"/>
        </a:xfrm>
        <a:prstGeom prst="roundRect">
          <a:avLst/>
        </a:prstGeom>
        <a:solidFill>
          <a:schemeClr val="accent5">
            <a:hueOff val="5437504"/>
            <a:satOff val="-31742"/>
            <a:lumOff val="-254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A neuropsych eval may be needed if more detailed information about the nature of the disability is needed.  Because the impairments can be severe in some areas and not in other areas, more detail is often needed.</a:t>
          </a:r>
        </a:p>
      </dsp:txBody>
      <dsp:txXfrm>
        <a:off x="66196" y="1954374"/>
        <a:ext cx="5922333" cy="1223637"/>
      </dsp:txXfrm>
    </dsp:sp>
    <dsp:sp modelId="{B9688A8A-0277-4E16-971A-F7E6B41D517A}">
      <dsp:nvSpPr>
        <dsp:cNvPr id="0" name=""/>
        <dsp:cNvSpPr/>
      </dsp:nvSpPr>
      <dsp:spPr>
        <a:xfrm>
          <a:off x="0" y="3298928"/>
          <a:ext cx="6054725" cy="1356029"/>
        </a:xfrm>
        <a:prstGeom prst="roundRect">
          <a:avLst/>
        </a:prstGeom>
        <a:solidFill>
          <a:schemeClr val="accent5">
            <a:hueOff val="10875008"/>
            <a:satOff val="-63485"/>
            <a:lumOff val="-509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In terms of which waiver is most appropriate, the key is looking at the services provided by each.  For a lot of people, the SCL waiver doesn’t really provide the same type of rehab supports that the brain injury waiver does. </a:t>
          </a:r>
        </a:p>
      </dsp:txBody>
      <dsp:txXfrm>
        <a:off x="66196" y="3365124"/>
        <a:ext cx="5922333" cy="122363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212179F5-E624-48E2-8EF9-6EAAAADB42A8}" type="datetimeFigureOut">
              <a:rPr lang="en-US" smtClean="0"/>
              <a:t>3/14/2022</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9C3A3E75-C960-4B57-A9FD-C07B97CE00CB}" type="slidenum">
              <a:rPr lang="en-US" smtClean="0"/>
              <a:t>‹#›</a:t>
            </a:fld>
            <a:endParaRPr lang="en-US"/>
          </a:p>
        </p:txBody>
      </p:sp>
    </p:spTree>
    <p:extLst>
      <p:ext uri="{BB962C8B-B14F-4D97-AF65-F5344CB8AC3E}">
        <p14:creationId xmlns:p14="http://schemas.microsoft.com/office/powerpoint/2010/main" val="3346156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3A3E75-C960-4B57-A9FD-C07B97CE00CB}" type="slidenum">
              <a:rPr lang="en-US" smtClean="0"/>
              <a:t>1</a:t>
            </a:fld>
            <a:endParaRPr lang="en-US"/>
          </a:p>
        </p:txBody>
      </p:sp>
    </p:spTree>
    <p:extLst>
      <p:ext uri="{BB962C8B-B14F-4D97-AF65-F5344CB8AC3E}">
        <p14:creationId xmlns:p14="http://schemas.microsoft.com/office/powerpoint/2010/main" val="42766089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Move furniture, think outside the box.  Supervision from outside.  </a:t>
            </a:r>
          </a:p>
        </p:txBody>
      </p:sp>
      <p:sp>
        <p:nvSpPr>
          <p:cNvPr id="4" name="Slide Number Placeholder 3"/>
          <p:cNvSpPr>
            <a:spLocks noGrp="1"/>
          </p:cNvSpPr>
          <p:nvPr>
            <p:ph type="sldNum" sz="quarter" idx="5"/>
          </p:nvPr>
        </p:nvSpPr>
        <p:spPr/>
        <p:txBody>
          <a:bodyPr/>
          <a:lstStyle/>
          <a:p>
            <a:fld id="{9C3A3E75-C960-4B57-A9FD-C07B97CE00CB}" type="slidenum">
              <a:rPr lang="en-US" smtClean="0"/>
              <a:t>10</a:t>
            </a:fld>
            <a:endParaRPr lang="en-US"/>
          </a:p>
        </p:txBody>
      </p:sp>
    </p:spTree>
    <p:extLst>
      <p:ext uri="{BB962C8B-B14F-4D97-AF65-F5344CB8AC3E}">
        <p14:creationId xmlns:p14="http://schemas.microsoft.com/office/powerpoint/2010/main" val="5261770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3A3E75-C960-4B57-A9FD-C07B97CE00CB}" type="slidenum">
              <a:rPr lang="en-US" smtClean="0"/>
              <a:t>11</a:t>
            </a:fld>
            <a:endParaRPr lang="en-US"/>
          </a:p>
        </p:txBody>
      </p:sp>
    </p:spTree>
    <p:extLst>
      <p:ext uri="{BB962C8B-B14F-4D97-AF65-F5344CB8AC3E}">
        <p14:creationId xmlns:p14="http://schemas.microsoft.com/office/powerpoint/2010/main" val="12948905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3A3E75-C960-4B57-A9FD-C07B97CE00CB}" type="slidenum">
              <a:rPr lang="en-US" smtClean="0"/>
              <a:t>12</a:t>
            </a:fld>
            <a:endParaRPr lang="en-US"/>
          </a:p>
        </p:txBody>
      </p:sp>
    </p:spTree>
    <p:extLst>
      <p:ext uri="{BB962C8B-B14F-4D97-AF65-F5344CB8AC3E}">
        <p14:creationId xmlns:p14="http://schemas.microsoft.com/office/powerpoint/2010/main" val="320349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Behavior support services are often offered to a team when the participant exhibits inappropriate behaviors that inhibit their progress towards successful and independent living across settings. Behavioral analysis was once described to me as a spider web; we know the beginning and end points of a spider web. If we think about the center of the spider web as being a participant’s highest level of success, then all around the web are the individual factors, experiences, </a:t>
            </a:r>
            <a:r>
              <a:rPr lang="en-US" sz="1200" kern="1200" dirty="0" err="1">
                <a:solidFill>
                  <a:schemeClr val="tx1"/>
                </a:solidFill>
                <a:effectLst/>
                <a:latin typeface="+mn-lt"/>
                <a:ea typeface="+mn-ea"/>
                <a:cs typeface="+mn-cs"/>
              </a:rPr>
              <a:t>etc</a:t>
            </a:r>
            <a:r>
              <a:rPr lang="en-US" sz="1200" kern="1200" dirty="0">
                <a:solidFill>
                  <a:schemeClr val="tx1"/>
                </a:solidFill>
                <a:effectLst/>
                <a:latin typeface="+mn-lt"/>
                <a:ea typeface="+mn-ea"/>
                <a:cs typeface="+mn-cs"/>
              </a:rPr>
              <a:t> that populate a participant’s life. Each thread and cross thread represent both an intervention/practice and probability for the participant’s success in moving closer to the center of the web (success). Given that behaviors, skills, deficits, histories, etc. can look different from one participant to another, it is important to identify which threads should be avoided and which represent the best route to reach success. The first task is identifying what “success” looks like for that participant, what interventions will best help them reach that identified success, and the probability of success for each thread in the web, given a variety of different content, ages, skills levels, and a myriad of relevant variations from in the natural world.  This is the essential work of a behavior specialist. </a:t>
            </a:r>
          </a:p>
          <a:p>
            <a:r>
              <a:rPr lang="en-US" sz="1200" kern="1200" dirty="0">
                <a:solidFill>
                  <a:schemeClr val="tx1"/>
                </a:solidFill>
                <a:effectLst/>
                <a:latin typeface="+mn-lt"/>
                <a:ea typeface="+mn-ea"/>
                <a:cs typeface="+mn-cs"/>
              </a:rPr>
              <a:t>When a behavior specialist joins a team, they collaborate/interview/gather data from members of the support team, family, and the participant themselves in order to complete the Functional Analysis. This analysis identifies inappropriate “challenging” behaviors, antecedents/triggers, problematic thinking, reinforcements and ultimately what is known as the function of the behavior.</a:t>
            </a:r>
          </a:p>
          <a:p>
            <a:r>
              <a:rPr lang="en-US" sz="1200" kern="1200" dirty="0">
                <a:solidFill>
                  <a:schemeClr val="tx1"/>
                </a:solidFill>
                <a:effectLst/>
                <a:latin typeface="+mn-lt"/>
                <a:ea typeface="+mn-ea"/>
                <a:cs typeface="+mn-cs"/>
              </a:rPr>
              <a:t>There are four functions of behavior and the acronym of Everyone EATS is often used to help with remembering– </a:t>
            </a:r>
          </a:p>
          <a:p>
            <a:r>
              <a:rPr lang="en-US" sz="1200" kern="1200" dirty="0">
                <a:solidFill>
                  <a:schemeClr val="tx1"/>
                </a:solidFill>
                <a:effectLst/>
                <a:latin typeface="+mn-lt"/>
                <a:ea typeface="+mn-ea"/>
                <a:cs typeface="+mn-cs"/>
              </a:rPr>
              <a:t>Escape: Something is (or signaling) an undesirable situation/person/feeling and the participant attempts to get away from it</a:t>
            </a:r>
          </a:p>
          <a:p>
            <a:r>
              <a:rPr lang="en-US" sz="1200" kern="1200" dirty="0">
                <a:solidFill>
                  <a:schemeClr val="tx1"/>
                </a:solidFill>
                <a:effectLst/>
                <a:latin typeface="+mn-lt"/>
                <a:ea typeface="+mn-ea"/>
                <a:cs typeface="+mn-cs"/>
              </a:rPr>
              <a:t>Attention: - A participant desires access to a social interaction</a:t>
            </a:r>
          </a:p>
          <a:p>
            <a:r>
              <a:rPr lang="en-US" sz="1200" kern="1200" dirty="0">
                <a:solidFill>
                  <a:schemeClr val="tx1"/>
                </a:solidFill>
                <a:effectLst/>
                <a:latin typeface="+mn-lt"/>
                <a:ea typeface="+mn-ea"/>
                <a:cs typeface="+mn-cs"/>
              </a:rPr>
              <a:t>Tangible (Access): A participant desiring access to something, someone, some place</a:t>
            </a:r>
          </a:p>
          <a:p>
            <a:r>
              <a:rPr lang="en-US" sz="1200" kern="1200" dirty="0">
                <a:solidFill>
                  <a:schemeClr val="tx1"/>
                </a:solidFill>
                <a:effectLst/>
                <a:latin typeface="+mn-lt"/>
                <a:ea typeface="+mn-ea"/>
                <a:cs typeface="+mn-cs"/>
              </a:rPr>
              <a:t>Sensory/Automatic: A participants own movement/action feel good to them and thus they continue the behavior. </a:t>
            </a:r>
          </a:p>
          <a:p>
            <a:r>
              <a:rPr lang="en-US" sz="1200" kern="1200" dirty="0">
                <a:solidFill>
                  <a:schemeClr val="tx1"/>
                </a:solidFill>
                <a:effectLst/>
                <a:latin typeface="+mn-lt"/>
                <a:ea typeface="+mn-ea"/>
                <a:cs typeface="+mn-cs"/>
              </a:rPr>
              <a:t>Completion of the Functional Analysis gives way to the Person Centered Behavior Support Plan, where we synthesize the Functional Analysis into an action plan for the participant. This plan takes what we have learned about the participant and their challenging behaviors and defines a specific approach in addressing them across settings. Identified as “replacement skills”, the plan promotes replacing inappropriate behaviors with more appropriate skills based on the function of the behavior. For example, if we know that a participant becomes verbally aggressive when asked to complete a task, they would be taught how to effectively use coping skills and functional communication to appropriately share with staff what about that task upsets them. Each member of the participant’s support team is trained on the behavior plan to promote continuity and reinforcement across settings.</a:t>
            </a:r>
          </a:p>
          <a:p>
            <a:r>
              <a:rPr lang="en-US" sz="1200" kern="1200" dirty="0">
                <a:solidFill>
                  <a:schemeClr val="tx1"/>
                </a:solidFill>
                <a:effectLst/>
                <a:latin typeface="+mn-lt"/>
                <a:ea typeface="+mn-ea"/>
                <a:cs typeface="+mn-cs"/>
              </a:rPr>
              <a:t>While the plan addresses ways to react to presentations of target behaviors, the goal of any good behavior plan is to focus on being proactive. What can we do to best support this individual to avoid those presentations? This is where offering calm, proactive interventions, and team communication come into play.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9C3A3E75-C960-4B57-A9FD-C07B97CE00CB}" type="slidenum">
              <a:rPr lang="en-US" smtClean="0"/>
              <a:t>13</a:t>
            </a:fld>
            <a:endParaRPr lang="en-US"/>
          </a:p>
        </p:txBody>
      </p:sp>
    </p:spTree>
    <p:extLst>
      <p:ext uri="{BB962C8B-B14F-4D97-AF65-F5344CB8AC3E}">
        <p14:creationId xmlns:p14="http://schemas.microsoft.com/office/powerpoint/2010/main" val="27978062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3A3E75-C960-4B57-A9FD-C07B97CE00CB}" type="slidenum">
              <a:rPr lang="en-US" smtClean="0"/>
              <a:t>14</a:t>
            </a:fld>
            <a:endParaRPr lang="en-US"/>
          </a:p>
        </p:txBody>
      </p:sp>
    </p:spTree>
    <p:extLst>
      <p:ext uri="{BB962C8B-B14F-4D97-AF65-F5344CB8AC3E}">
        <p14:creationId xmlns:p14="http://schemas.microsoft.com/office/powerpoint/2010/main" val="3164498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map highlights the various regions and the CMHC that serves those</a:t>
            </a:r>
            <a:r>
              <a:rPr lang="en-US" baseline="0" dirty="0"/>
              <a:t> areas.  If you are not sure which region is assigned to provide services to individuals you provide supports to, then this map will provide that information to you.</a:t>
            </a:r>
          </a:p>
          <a:p>
            <a:endParaRPr lang="en-US" baseline="0" dirty="0"/>
          </a:p>
          <a:p>
            <a:r>
              <a:rPr lang="en-US" b="0" i="0" dirty="0">
                <a:latin typeface="Arial" pitchFamily="34" charset="0"/>
              </a:rPr>
              <a:t>Each Region has an assigned Crisis Coordinator and after hours Crisis Number that can be utilized when</a:t>
            </a:r>
            <a:r>
              <a:rPr lang="en-US" b="0" i="0" baseline="0" dirty="0">
                <a:latin typeface="Arial" pitchFamily="34" charset="0"/>
              </a:rPr>
              <a:t> an individual’s crisis needs are greater than can be addressed by an agency and/or family. Make sure every participant has an updated copy of the CMHC Listing with DD Director Names and Regional Adult I/DD Crisis Coordinators w/Crisis Line numbers.  You can find the brochure on the DDID website at this link:</a:t>
            </a:r>
          </a:p>
          <a:p>
            <a:endParaRPr lang="en-US" b="0" i="0" baseline="0" dirty="0">
              <a:latin typeface="Arial" pitchFamily="34" charset="0"/>
            </a:endParaRPr>
          </a:p>
          <a:p>
            <a:r>
              <a:rPr lang="en-US" b="0" i="0" baseline="0" dirty="0">
                <a:latin typeface="Arial" pitchFamily="34" charset="0"/>
              </a:rPr>
              <a:t>http://dbhdid.ky.gov/ddid/csb.aspx</a:t>
            </a:r>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CEB8D120-105C-4DF6-9E2D-1D7322D8B0A0}" type="slidenum">
              <a:rPr lang="en-US" smtClean="0"/>
              <a:t>2</a:t>
            </a:fld>
            <a:endParaRPr lang="en-US"/>
          </a:p>
        </p:txBody>
      </p:sp>
    </p:spTree>
    <p:extLst>
      <p:ext uri="{BB962C8B-B14F-4D97-AF65-F5344CB8AC3E}">
        <p14:creationId xmlns:p14="http://schemas.microsoft.com/office/powerpoint/2010/main" val="172317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916">
              <a:defRPr/>
            </a:pPr>
            <a:r>
              <a:rPr lang="en-US" dirty="0"/>
              <a:t>The I/DD crisis team is connecting with Crisis Stabilization units, jails, hospitals, psychiatric hospitals, and other community partners, working with them for individuals with I/DD, where indicated and appropriate to promote least restrictive environment</a:t>
            </a:r>
          </a:p>
          <a:p>
            <a:r>
              <a:rPr lang="en-US" dirty="0"/>
              <a:t>Ensure person centered services and supports</a:t>
            </a:r>
          </a:p>
        </p:txBody>
      </p:sp>
      <p:sp>
        <p:nvSpPr>
          <p:cNvPr id="4" name="Slide Number Placeholder 3"/>
          <p:cNvSpPr>
            <a:spLocks noGrp="1"/>
          </p:cNvSpPr>
          <p:nvPr>
            <p:ph type="sldNum" sz="quarter" idx="5"/>
          </p:nvPr>
        </p:nvSpPr>
        <p:spPr/>
        <p:txBody>
          <a:bodyPr/>
          <a:lstStyle/>
          <a:p>
            <a:fld id="{9C3A3E75-C960-4B57-A9FD-C07B97CE00CB}" type="slidenum">
              <a:rPr lang="en-US" smtClean="0"/>
              <a:t>3</a:t>
            </a:fld>
            <a:endParaRPr lang="en-US"/>
          </a:p>
        </p:txBody>
      </p:sp>
    </p:spTree>
    <p:extLst>
      <p:ext uri="{BB962C8B-B14F-4D97-AF65-F5344CB8AC3E}">
        <p14:creationId xmlns:p14="http://schemas.microsoft.com/office/powerpoint/2010/main" val="1879394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b="0" baseline="0" dirty="0">
                <a:latin typeface="Arial" pitchFamily="34" charset="0"/>
              </a:rPr>
              <a:t>Key expectations of CMHC crisis services</a:t>
            </a:r>
          </a:p>
          <a:p>
            <a:pPr eaLnBrk="1" hangingPunct="1"/>
            <a:r>
              <a:rPr lang="en-US" b="0" baseline="0" dirty="0">
                <a:latin typeface="Arial" pitchFamily="34" charset="0"/>
              </a:rPr>
              <a:t>•Establish a central point of contact for crisis coordination</a:t>
            </a:r>
          </a:p>
          <a:p>
            <a:pPr eaLnBrk="1" hangingPunct="1"/>
            <a:r>
              <a:rPr lang="en-US" b="0" baseline="0" dirty="0">
                <a:latin typeface="Arial" pitchFamily="34" charset="0"/>
              </a:rPr>
              <a:t>•Establish a crisis triage system</a:t>
            </a:r>
          </a:p>
          <a:p>
            <a:pPr eaLnBrk="1" hangingPunct="1"/>
            <a:r>
              <a:rPr lang="en-US" b="0" baseline="0" dirty="0">
                <a:latin typeface="Arial" pitchFamily="34" charset="0"/>
              </a:rPr>
              <a:t>•Ensure available on-call I/DD staff trained in risk assessment and mitigation</a:t>
            </a:r>
          </a:p>
          <a:p>
            <a:pPr eaLnBrk="1" hangingPunct="1"/>
            <a:r>
              <a:rPr lang="en-US" b="0" baseline="0" dirty="0">
                <a:latin typeface="Arial" pitchFamily="34" charset="0"/>
              </a:rPr>
              <a:t>•Ensure available mobile stabilization crisis services</a:t>
            </a:r>
          </a:p>
          <a:p>
            <a:pPr eaLnBrk="1" hangingPunct="1"/>
            <a:r>
              <a:rPr lang="en-US" b="0" baseline="0" dirty="0">
                <a:latin typeface="Arial" pitchFamily="34" charset="0"/>
              </a:rPr>
              <a:t>•Ensure a debriefing meeting occurs for every individual who accesses an I/DD crisis service</a:t>
            </a:r>
          </a:p>
          <a:p>
            <a:pPr eaLnBrk="1" hangingPunct="1"/>
            <a:r>
              <a:rPr lang="en-US" b="0" baseline="0" dirty="0">
                <a:latin typeface="Arial" pitchFamily="34" charset="0"/>
              </a:rPr>
              <a:t>•Crisis Contact Data Sheet filled out and submitted to DDID for all crisis calls for individuals with I/DD accessing crisis services – these are reviewed by the CMHC liaison, who approves or rejects the sheet based on contents of the document</a:t>
            </a:r>
          </a:p>
          <a:p>
            <a:endParaRPr lang="en-US" dirty="0"/>
          </a:p>
        </p:txBody>
      </p:sp>
      <p:sp>
        <p:nvSpPr>
          <p:cNvPr id="4" name="Slide Number Placeholder 3"/>
          <p:cNvSpPr>
            <a:spLocks noGrp="1"/>
          </p:cNvSpPr>
          <p:nvPr>
            <p:ph type="sldNum" sz="quarter" idx="5"/>
          </p:nvPr>
        </p:nvSpPr>
        <p:spPr/>
        <p:txBody>
          <a:bodyPr/>
          <a:lstStyle/>
          <a:p>
            <a:fld id="{9C3A3E75-C960-4B57-A9FD-C07B97CE00CB}" type="slidenum">
              <a:rPr lang="en-US" smtClean="0"/>
              <a:t>4</a:t>
            </a:fld>
            <a:endParaRPr lang="en-US"/>
          </a:p>
        </p:txBody>
      </p:sp>
    </p:spTree>
    <p:extLst>
      <p:ext uri="{BB962C8B-B14F-4D97-AF65-F5344CB8AC3E}">
        <p14:creationId xmlns:p14="http://schemas.microsoft.com/office/powerpoint/2010/main" val="5713737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3A3E75-C960-4B57-A9FD-C07B97CE00CB}" type="slidenum">
              <a:rPr lang="en-US" smtClean="0"/>
              <a:t>5</a:t>
            </a:fld>
            <a:endParaRPr lang="en-US"/>
          </a:p>
        </p:txBody>
      </p:sp>
    </p:spTree>
    <p:extLst>
      <p:ext uri="{BB962C8B-B14F-4D97-AF65-F5344CB8AC3E}">
        <p14:creationId xmlns:p14="http://schemas.microsoft.com/office/powerpoint/2010/main" val="24686671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We can lose focus of what is important to and for the people we support or focus solely on the </a:t>
            </a:r>
            <a:r>
              <a:rPr lang="en-US" dirty="0" err="1"/>
              <a:t>For’s</a:t>
            </a:r>
            <a:r>
              <a:rPr lang="en-US" dirty="0"/>
              <a:t>.  Think of a consumer you support.  The first one who comes to mind is probably your favorite.  Take just a second to think of someone else.  Now let’s take 2 minutes to think of a few things that would fall in their important To and For lists.  </a:t>
            </a:r>
          </a:p>
          <a:p>
            <a:r>
              <a:rPr lang="en-US" dirty="0"/>
              <a:t>2minutes</a:t>
            </a:r>
          </a:p>
          <a:p>
            <a:r>
              <a:rPr lang="en-US" dirty="0"/>
              <a:t>It’s pretty amazing what you already know makes a good day and even a good life for the people you support.  We do want them to have a good life.  Think of your life.  Where would you rate it on a scale of 1 to 10.  Where do you think that the person you had in mind?</a:t>
            </a:r>
          </a:p>
          <a:p>
            <a:r>
              <a:rPr lang="en-US" dirty="0"/>
              <a:t>Ultimately what we want is a good life for the people we support.  What do you think would be included in your plan to be certain you were living a person centered life.   </a:t>
            </a:r>
          </a:p>
          <a:p>
            <a:endParaRPr lang="en-US" dirty="0"/>
          </a:p>
          <a:p>
            <a:r>
              <a:rPr lang="en-US" b="0" baseline="0" dirty="0">
                <a:latin typeface="Arial" pitchFamily="34" charset="0"/>
              </a:rPr>
              <a:t>What has or would de-stabilize your life?   Are  the people and places  in your life inter-changeable with anyone?  How would it work for you to go home tonight and find you now have a new place to live and  new people to live with? </a:t>
            </a:r>
            <a:endParaRPr lang="en-US" dirty="0"/>
          </a:p>
        </p:txBody>
      </p:sp>
      <p:sp>
        <p:nvSpPr>
          <p:cNvPr id="4" name="Slide Number Placeholder 3"/>
          <p:cNvSpPr>
            <a:spLocks noGrp="1"/>
          </p:cNvSpPr>
          <p:nvPr>
            <p:ph type="sldNum" sz="quarter" idx="5"/>
          </p:nvPr>
        </p:nvSpPr>
        <p:spPr/>
        <p:txBody>
          <a:bodyPr/>
          <a:lstStyle/>
          <a:p>
            <a:fld id="{9C3A3E75-C960-4B57-A9FD-C07B97CE00CB}" type="slidenum">
              <a:rPr lang="en-US" smtClean="0"/>
              <a:t>6</a:t>
            </a:fld>
            <a:endParaRPr lang="en-US"/>
          </a:p>
        </p:txBody>
      </p:sp>
    </p:spTree>
    <p:extLst>
      <p:ext uri="{BB962C8B-B14F-4D97-AF65-F5344CB8AC3E}">
        <p14:creationId xmlns:p14="http://schemas.microsoft.com/office/powerpoint/2010/main" val="571037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p:cNvSpPr>
            <a:spLocks noGrp="1" noChangeArrowheads="1"/>
          </p:cNvSpPr>
          <p:nvPr>
            <p:ph type="sldNum" sz="quarter" idx="5"/>
          </p:nvPr>
        </p:nvSpPr>
        <p:spPr>
          <a:noFill/>
        </p:spPr>
        <p:txBody>
          <a:bodyPr/>
          <a:lstStyle/>
          <a:p>
            <a:fld id="{3661634B-B816-415F-A7E5-D3F956371FB2}" type="slidenum">
              <a:rPr lang="en-US" smtClean="0">
                <a:latin typeface="Arial" pitchFamily="34" charset="0"/>
              </a:rPr>
              <a:pPr/>
              <a:t>7</a:t>
            </a:fld>
            <a:endParaRPr lang="en-US" dirty="0">
              <a:latin typeface="Arial" pitchFamily="34" charset="0"/>
            </a:endParaRPr>
          </a:p>
        </p:txBody>
      </p:sp>
      <p:sp>
        <p:nvSpPr>
          <p:cNvPr id="178179" name="Rectangle 2"/>
          <p:cNvSpPr>
            <a:spLocks noGrp="1" noRot="1" noChangeAspect="1" noChangeArrowheads="1" noTextEdit="1"/>
          </p:cNvSpPr>
          <p:nvPr>
            <p:ph type="sldImg"/>
          </p:nvPr>
        </p:nvSpPr>
        <p:spPr>
          <a:xfrm>
            <a:off x="1433513" y="698500"/>
            <a:ext cx="4554537" cy="2562225"/>
          </a:xfrm>
          <a:ln/>
        </p:spPr>
      </p:sp>
      <p:sp>
        <p:nvSpPr>
          <p:cNvPr id="178180" name="Rectangle 3"/>
          <p:cNvSpPr>
            <a:spLocks noGrp="1" noChangeArrowheads="1"/>
          </p:cNvSpPr>
          <p:nvPr>
            <p:ph type="body" idx="1"/>
          </p:nvPr>
        </p:nvSpPr>
        <p:spPr>
          <a:xfrm>
            <a:off x="316066" y="3415036"/>
            <a:ext cx="6569523" cy="5201880"/>
          </a:xfrm>
          <a:noFill/>
          <a:ln/>
        </p:spPr>
        <p:txBody>
          <a:bodyPr/>
          <a:lstStyle/>
          <a:p>
            <a:pPr eaLnBrk="1" hangingPunct="1"/>
            <a:r>
              <a:rPr lang="en-US" b="1" dirty="0">
                <a:latin typeface="Arial" pitchFamily="34" charset="0"/>
              </a:rPr>
              <a:t>Activity:  Have participants list on flip chart paper or call out the Primary Needs then share the slide</a:t>
            </a:r>
            <a:r>
              <a:rPr lang="en-US" b="1" baseline="0" dirty="0">
                <a:latin typeface="Arial" pitchFamily="34" charset="0"/>
              </a:rPr>
              <a:t> and discuss how meeting or not meeting basic needs can prevent or cause a crisis.  </a:t>
            </a:r>
            <a:endParaRPr lang="en-US" b="1" dirty="0">
              <a:latin typeface="Arial" pitchFamily="34" charset="0"/>
            </a:endParaRPr>
          </a:p>
          <a:p>
            <a:pPr eaLnBrk="1" hangingPunct="1"/>
            <a:endParaRPr lang="en-US" b="1" dirty="0">
              <a:latin typeface="Arial" pitchFamily="34" charset="0"/>
            </a:endParaRPr>
          </a:p>
          <a:p>
            <a:pPr eaLnBrk="1" hangingPunct="1"/>
            <a:r>
              <a:rPr lang="en-US" dirty="0">
                <a:latin typeface="Arial" pitchFamily="34" charset="0"/>
              </a:rPr>
              <a:t>1.  Rest/sleep</a:t>
            </a:r>
          </a:p>
          <a:p>
            <a:pPr eaLnBrk="1" hangingPunct="1"/>
            <a:r>
              <a:rPr lang="en-US" dirty="0">
                <a:latin typeface="Arial" pitchFamily="34" charset="0"/>
              </a:rPr>
              <a:t>2.  Food/water/nourishment</a:t>
            </a:r>
          </a:p>
          <a:p>
            <a:pPr eaLnBrk="1" hangingPunct="1"/>
            <a:r>
              <a:rPr lang="en-US" dirty="0">
                <a:latin typeface="Arial" pitchFamily="34" charset="0"/>
              </a:rPr>
              <a:t>3.  Maintenance of body temperature (not too hot or cold)</a:t>
            </a:r>
          </a:p>
          <a:p>
            <a:pPr eaLnBrk="1" hangingPunct="1"/>
            <a:r>
              <a:rPr lang="en-US" dirty="0">
                <a:latin typeface="Arial" pitchFamily="34" charset="0"/>
              </a:rPr>
              <a:t>4.  Avoidance of pain or discomfort</a:t>
            </a:r>
          </a:p>
          <a:p>
            <a:pPr eaLnBrk="1" hangingPunct="1"/>
            <a:r>
              <a:rPr lang="en-US" dirty="0">
                <a:latin typeface="Arial" pitchFamily="34" charset="0"/>
              </a:rPr>
              <a:t>5.  Stimulation and equilibrium of sensory/motor system</a:t>
            </a:r>
          </a:p>
          <a:p>
            <a:pPr eaLnBrk="1" hangingPunct="1"/>
            <a:r>
              <a:rPr lang="en-US" dirty="0">
                <a:latin typeface="Arial" pitchFamily="34" charset="0"/>
              </a:rPr>
              <a:t>6.  Avoidance of danger to physical well-being</a:t>
            </a:r>
          </a:p>
          <a:p>
            <a:pPr eaLnBrk="1" hangingPunct="1"/>
            <a:r>
              <a:rPr lang="en-US" dirty="0">
                <a:latin typeface="Arial" pitchFamily="34" charset="0"/>
              </a:rPr>
              <a:t>7.  Sexual/procreative needs</a:t>
            </a:r>
          </a:p>
          <a:p>
            <a:pPr eaLnBrk="1" hangingPunct="1"/>
            <a:endParaRPr lang="en-US" dirty="0">
              <a:latin typeface="Arial" pitchFamily="34" charset="0"/>
            </a:endParaRPr>
          </a:p>
          <a:p>
            <a:pPr eaLnBrk="1" hangingPunct="1"/>
            <a:r>
              <a:rPr lang="en-US" dirty="0">
                <a:latin typeface="Arial" pitchFamily="34" charset="0"/>
              </a:rPr>
              <a:t>Most of these needs are really very self-explanatory aren’t they?  Remember the question, have you ever behaved in a way that may not have been seen as “appropriate” because one of these needs were not being met, or you felt threatened?  Sure you have, all of us, if we’ve lived any length of time at all, have been in at least one or two situations in our lives where our well being felt threatened (either real or imagined) or our needs were not met.  What did you do when that happened? Keep in mind that the whole objective of this training and more importantly, of our work is to be “proactive” and meet people’s needs BEFORE they have to communicate through challenging behavior.  So ask yourselves..are these basic needs being met for the individuals you support?  Do people feel secure and safe?  Do they feel well or are they in pain? There is another need that is not identified here as a primary need, but that most people would identify as a basic human need, and that’s the need for attention from other people.</a:t>
            </a:r>
          </a:p>
          <a:p>
            <a:pPr eaLnBrk="1" hangingPunct="1"/>
            <a:endParaRPr lang="en-US" dirty="0">
              <a:latin typeface="Arial" pitchFamily="34" charset="0"/>
            </a:endParaRPr>
          </a:p>
        </p:txBody>
      </p:sp>
    </p:spTree>
    <p:extLst>
      <p:ext uri="{BB962C8B-B14F-4D97-AF65-F5344CB8AC3E}">
        <p14:creationId xmlns:p14="http://schemas.microsoft.com/office/powerpoint/2010/main" val="2283505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3A3E75-C960-4B57-A9FD-C07B97CE00CB}" type="slidenum">
              <a:rPr lang="en-US" smtClean="0"/>
              <a:t>8</a:t>
            </a:fld>
            <a:endParaRPr lang="en-US"/>
          </a:p>
        </p:txBody>
      </p:sp>
    </p:spTree>
    <p:extLst>
      <p:ext uri="{BB962C8B-B14F-4D97-AF65-F5344CB8AC3E}">
        <p14:creationId xmlns:p14="http://schemas.microsoft.com/office/powerpoint/2010/main" val="41135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3A3E75-C960-4B57-A9FD-C07B97CE00CB}" type="slidenum">
              <a:rPr lang="en-US" smtClean="0"/>
              <a:t>9</a:t>
            </a:fld>
            <a:endParaRPr lang="en-US"/>
          </a:p>
        </p:txBody>
      </p:sp>
    </p:spTree>
    <p:extLst>
      <p:ext uri="{BB962C8B-B14F-4D97-AF65-F5344CB8AC3E}">
        <p14:creationId xmlns:p14="http://schemas.microsoft.com/office/powerpoint/2010/main" val="4249762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E9AD245A-C4DD-4273-B43E-C69F360E027A}" type="datetimeFigureOut">
              <a:rPr lang="en-US" smtClean="0"/>
              <a:t>3/14/2022</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9DD6070-8F29-4D46-B085-50A8232400BD}"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4775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AD245A-C4DD-4273-B43E-C69F360E027A}" type="datetimeFigureOut">
              <a:rPr lang="en-US" smtClean="0"/>
              <a:t>3/14/2022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D6070-8F29-4D46-B085-50A8232400BD}" type="slidenum">
              <a:rPr lang="en-US" smtClean="0"/>
              <a:t>‹#›</a:t>
            </a:fld>
            <a:endParaRPr lang="en-US"/>
          </a:p>
        </p:txBody>
      </p:sp>
    </p:spTree>
    <p:extLst>
      <p:ext uri="{BB962C8B-B14F-4D97-AF65-F5344CB8AC3E}">
        <p14:creationId xmlns:p14="http://schemas.microsoft.com/office/powerpoint/2010/main" val="1095843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AD245A-C4DD-4273-B43E-C69F360E027A}" type="datetimeFigureOut">
              <a:rPr lang="en-US" smtClean="0"/>
              <a:t>3/14/2022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D6070-8F29-4D46-B085-50A8232400BD}" type="slidenum">
              <a:rPr lang="en-US" smtClean="0"/>
              <a:t>‹#›</a:t>
            </a:fld>
            <a:endParaRPr lang="en-US"/>
          </a:p>
        </p:txBody>
      </p:sp>
    </p:spTree>
    <p:extLst>
      <p:ext uri="{BB962C8B-B14F-4D97-AF65-F5344CB8AC3E}">
        <p14:creationId xmlns:p14="http://schemas.microsoft.com/office/powerpoint/2010/main" val="28441424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826687" y="301625"/>
            <a:ext cx="9751483" cy="1143000"/>
          </a:xfrm>
        </p:spPr>
        <p:txBody>
          <a:bodyPr/>
          <a:lstStyle/>
          <a:p>
            <a:r>
              <a:rPr lang="en-US"/>
              <a:t>Click to edit Master title style</a:t>
            </a:r>
          </a:p>
        </p:txBody>
      </p:sp>
      <p:sp>
        <p:nvSpPr>
          <p:cNvPr id="3" name="Text Placeholder 2"/>
          <p:cNvSpPr>
            <a:spLocks noGrp="1"/>
          </p:cNvSpPr>
          <p:nvPr>
            <p:ph type="body" sz="half" idx="1"/>
          </p:nvPr>
        </p:nvSpPr>
        <p:spPr>
          <a:xfrm>
            <a:off x="1826687" y="1827213"/>
            <a:ext cx="4773083"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6802967" y="1827213"/>
            <a:ext cx="4775200" cy="4114800"/>
          </a:xfrm>
        </p:spPr>
        <p:txBody>
          <a:bodyPr/>
          <a:lstStyle/>
          <a:p>
            <a:pPr lvl="0"/>
            <a:endParaRPr lang="en-US" noProof="0" dirty="0"/>
          </a:p>
        </p:txBody>
      </p:sp>
      <p:sp>
        <p:nvSpPr>
          <p:cNvPr id="5" name="Rectangle 8"/>
          <p:cNvSpPr>
            <a:spLocks noGrp="1" noChangeArrowheads="1"/>
          </p:cNvSpPr>
          <p:nvPr>
            <p:ph type="dt" sz="half" idx="10"/>
          </p:nvPr>
        </p:nvSpPr>
        <p:spPr>
          <a:xfrm>
            <a:off x="609600" y="6356351"/>
            <a:ext cx="2844800" cy="365125"/>
          </a:xfrm>
          <a:prstGeom prst="rect">
            <a:avLst/>
          </a:prstGeom>
          <a:ln/>
        </p:spPr>
        <p:txBody>
          <a:bodyPr/>
          <a:lstStyle>
            <a:lvl1pPr>
              <a:defRPr/>
            </a:lvl1pPr>
          </a:lstStyle>
          <a:p>
            <a:pPr>
              <a:defRPr/>
            </a:pPr>
            <a:endParaRPr lang="en-US" dirty="0"/>
          </a:p>
        </p:txBody>
      </p:sp>
      <p:sp>
        <p:nvSpPr>
          <p:cNvPr id="6" name="Rectangle 9"/>
          <p:cNvSpPr>
            <a:spLocks noGrp="1" noChangeArrowheads="1"/>
          </p:cNvSpPr>
          <p:nvPr>
            <p:ph type="ftr" sz="quarter" idx="11"/>
          </p:nvPr>
        </p:nvSpPr>
        <p:spPr>
          <a:ln/>
        </p:spPr>
        <p:txBody>
          <a:bodyPr/>
          <a:lstStyle>
            <a:lvl1pPr>
              <a:defRPr/>
            </a:lvl1pPr>
          </a:lstStyle>
          <a:p>
            <a:pPr>
              <a:defRPr/>
            </a:pPr>
            <a:r>
              <a:rPr lang="en-US" dirty="0"/>
              <a:t>DRAFT</a:t>
            </a:r>
          </a:p>
        </p:txBody>
      </p:sp>
      <p:sp>
        <p:nvSpPr>
          <p:cNvPr id="7" name="Rectangle 10"/>
          <p:cNvSpPr>
            <a:spLocks noGrp="1" noChangeArrowheads="1"/>
          </p:cNvSpPr>
          <p:nvPr>
            <p:ph type="sldNum" sz="quarter" idx="12"/>
          </p:nvPr>
        </p:nvSpPr>
        <p:spPr>
          <a:ln/>
        </p:spPr>
        <p:txBody>
          <a:bodyPr/>
          <a:lstStyle>
            <a:lvl1pPr>
              <a:defRPr/>
            </a:lvl1pPr>
          </a:lstStyle>
          <a:p>
            <a:pPr>
              <a:defRPr/>
            </a:pPr>
            <a:fld id="{E60C1F7D-D6BD-449C-9423-42544132388C}" type="slidenum">
              <a:rPr lang="en-US"/>
              <a:pPr>
                <a:defRPr/>
              </a:pPr>
              <a:t>‹#›</a:t>
            </a:fld>
            <a:endParaRPr lang="en-US" dirty="0"/>
          </a:p>
        </p:txBody>
      </p:sp>
    </p:spTree>
    <p:extLst>
      <p:ext uri="{BB962C8B-B14F-4D97-AF65-F5344CB8AC3E}">
        <p14:creationId xmlns:p14="http://schemas.microsoft.com/office/powerpoint/2010/main" val="4095780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AD245A-C4DD-4273-B43E-C69F360E027A}" type="datetimeFigureOut">
              <a:rPr lang="en-US" smtClean="0"/>
              <a:t>3/14/2022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D6070-8F29-4D46-B085-50A8232400BD}" type="slidenum">
              <a:rPr lang="en-US" smtClean="0"/>
              <a:t>‹#›</a:t>
            </a:fld>
            <a:endParaRPr lang="en-US"/>
          </a:p>
        </p:txBody>
      </p:sp>
    </p:spTree>
    <p:extLst>
      <p:ext uri="{BB962C8B-B14F-4D97-AF65-F5344CB8AC3E}">
        <p14:creationId xmlns:p14="http://schemas.microsoft.com/office/powerpoint/2010/main" val="1617947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AD245A-C4DD-4273-B43E-C69F360E027A}" type="datetimeFigureOut">
              <a:rPr lang="en-US" smtClean="0"/>
              <a:t>3/14/2022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D6070-8F29-4D46-B085-50A8232400BD}"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7670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AD245A-C4DD-4273-B43E-C69F360E027A}" type="datetimeFigureOut">
              <a:rPr lang="en-US" smtClean="0"/>
              <a:t>3/14/2022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DD6070-8F29-4D46-B085-50A8232400BD}" type="slidenum">
              <a:rPr lang="en-US" smtClean="0"/>
              <a:t>‹#›</a:t>
            </a:fld>
            <a:endParaRPr lang="en-US"/>
          </a:p>
        </p:txBody>
      </p:sp>
    </p:spTree>
    <p:extLst>
      <p:ext uri="{BB962C8B-B14F-4D97-AF65-F5344CB8AC3E}">
        <p14:creationId xmlns:p14="http://schemas.microsoft.com/office/powerpoint/2010/main" val="2991488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9AD245A-C4DD-4273-B43E-C69F360E027A}" type="datetimeFigureOut">
              <a:rPr lang="en-US" smtClean="0"/>
              <a:t>3/14/2022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DD6070-8F29-4D46-B085-50A8232400BD}" type="slidenum">
              <a:rPr lang="en-US" smtClean="0"/>
              <a:t>‹#›</a:t>
            </a:fld>
            <a:endParaRPr lang="en-US"/>
          </a:p>
        </p:txBody>
      </p:sp>
    </p:spTree>
    <p:extLst>
      <p:ext uri="{BB962C8B-B14F-4D97-AF65-F5344CB8AC3E}">
        <p14:creationId xmlns:p14="http://schemas.microsoft.com/office/powerpoint/2010/main" val="2146318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AD245A-C4DD-4273-B43E-C69F360E027A}" type="datetimeFigureOut">
              <a:rPr lang="en-US" smtClean="0"/>
              <a:t>3/14/2022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DD6070-8F29-4D46-B085-50A8232400BD}" type="slidenum">
              <a:rPr lang="en-US" smtClean="0"/>
              <a:t>‹#›</a:t>
            </a:fld>
            <a:endParaRPr lang="en-US"/>
          </a:p>
        </p:txBody>
      </p:sp>
    </p:spTree>
    <p:extLst>
      <p:ext uri="{BB962C8B-B14F-4D97-AF65-F5344CB8AC3E}">
        <p14:creationId xmlns:p14="http://schemas.microsoft.com/office/powerpoint/2010/main" val="3075224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AD245A-C4DD-4273-B43E-C69F360E027A}" type="datetimeFigureOut">
              <a:rPr lang="en-US" smtClean="0"/>
              <a:t>3/14/2022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DD6070-8F29-4D46-B085-50A8232400BD}" type="slidenum">
              <a:rPr lang="en-US" smtClean="0"/>
              <a:t>‹#›</a:t>
            </a:fld>
            <a:endParaRPr lang="en-US"/>
          </a:p>
        </p:txBody>
      </p:sp>
    </p:spTree>
    <p:extLst>
      <p:ext uri="{BB962C8B-B14F-4D97-AF65-F5344CB8AC3E}">
        <p14:creationId xmlns:p14="http://schemas.microsoft.com/office/powerpoint/2010/main" val="125815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AD245A-C4DD-4273-B43E-C69F360E027A}" type="datetimeFigureOut">
              <a:rPr lang="en-US" smtClean="0"/>
              <a:t>3/14/2022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DD6070-8F29-4D46-B085-50A8232400BD}" type="slidenum">
              <a:rPr lang="en-US" smtClean="0"/>
              <a:t>‹#›</a:t>
            </a:fld>
            <a:endParaRPr lang="en-US"/>
          </a:p>
        </p:txBody>
      </p:sp>
    </p:spTree>
    <p:extLst>
      <p:ext uri="{BB962C8B-B14F-4D97-AF65-F5344CB8AC3E}">
        <p14:creationId xmlns:p14="http://schemas.microsoft.com/office/powerpoint/2010/main" val="2803602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AD245A-C4DD-4273-B43E-C69F360E027A}" type="datetimeFigureOut">
              <a:rPr lang="en-US" smtClean="0"/>
              <a:t>3/14/2022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DD6070-8F29-4D46-B085-50A8232400BD}" type="slidenum">
              <a:rPr lang="en-US" smtClean="0"/>
              <a:t>‹#›</a:t>
            </a:fld>
            <a:endParaRPr lang="en-US"/>
          </a:p>
        </p:txBody>
      </p:sp>
    </p:spTree>
    <p:extLst>
      <p:ext uri="{BB962C8B-B14F-4D97-AF65-F5344CB8AC3E}">
        <p14:creationId xmlns:p14="http://schemas.microsoft.com/office/powerpoint/2010/main" val="780054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E9AD245A-C4DD-4273-B43E-C69F360E027A}" type="datetimeFigureOut">
              <a:rPr lang="en-US" smtClean="0"/>
              <a:t>3/14/2022</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C9DD6070-8F29-4D46-B085-50A8232400BD}" type="slidenum">
              <a:rPr lang="en-US" smtClean="0"/>
              <a:t>‹#›</a:t>
            </a:fld>
            <a:endParaRPr lang="en-US"/>
          </a:p>
        </p:txBody>
      </p:sp>
    </p:spTree>
    <p:extLst>
      <p:ext uri="{BB962C8B-B14F-4D97-AF65-F5344CB8AC3E}">
        <p14:creationId xmlns:p14="http://schemas.microsoft.com/office/powerpoint/2010/main" val="3623951330"/>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4661-E14D-4E69-A576-64DEEF58A2F8}"/>
              </a:ext>
            </a:extLst>
          </p:cNvPr>
          <p:cNvSpPr>
            <a:spLocks noGrp="1"/>
          </p:cNvSpPr>
          <p:nvPr>
            <p:ph type="ctrTitle"/>
          </p:nvPr>
        </p:nvSpPr>
        <p:spPr/>
        <p:txBody>
          <a:bodyPr/>
          <a:lstStyle/>
          <a:p>
            <a:r>
              <a:rPr lang="en-US" dirty="0"/>
              <a:t>From Chaos to Collaborative </a:t>
            </a:r>
            <a:r>
              <a:rPr lang="en-US" dirty="0" err="1"/>
              <a:t>CAre</a:t>
            </a:r>
            <a:endParaRPr lang="en-US" dirty="0"/>
          </a:p>
        </p:txBody>
      </p:sp>
      <p:sp>
        <p:nvSpPr>
          <p:cNvPr id="3" name="Subtitle 2">
            <a:extLst>
              <a:ext uri="{FF2B5EF4-FFF2-40B4-BE49-F238E27FC236}">
                <a16:creationId xmlns:a16="http://schemas.microsoft.com/office/drawing/2014/main" id="{FAA079CC-3E5A-4CAC-AEB4-65B38B18F8D2}"/>
              </a:ext>
            </a:extLst>
          </p:cNvPr>
          <p:cNvSpPr>
            <a:spLocks noGrp="1"/>
          </p:cNvSpPr>
          <p:nvPr>
            <p:ph type="subTitle" idx="1"/>
          </p:nvPr>
        </p:nvSpPr>
        <p:spPr>
          <a:xfrm>
            <a:off x="1709530" y="3808456"/>
            <a:ext cx="8767860" cy="1449343"/>
          </a:xfrm>
        </p:spPr>
        <p:txBody>
          <a:bodyPr/>
          <a:lstStyle/>
          <a:p>
            <a:r>
              <a:rPr lang="en-US" dirty="0">
                <a:latin typeface="Calibri" panose="020F0502020204030204" pitchFamily="34" charset="0"/>
                <a:cs typeface="Calibri" panose="020F0502020204030204" pitchFamily="34" charset="0"/>
              </a:rPr>
              <a:t>Kristi Watkins, MS, Quality Care Behavior Support Specialist and </a:t>
            </a:r>
          </a:p>
          <a:p>
            <a:r>
              <a:rPr lang="en-US" dirty="0">
                <a:latin typeface="Calibri" panose="020F0502020204030204" pitchFamily="34" charset="0"/>
                <a:cs typeface="Calibri" panose="020F0502020204030204" pitchFamily="34" charset="0"/>
              </a:rPr>
              <a:t>Lee Ann Kramer, </a:t>
            </a:r>
            <a:r>
              <a:rPr lang="en-US" dirty="0" err="1">
                <a:latin typeface="Calibri" panose="020F0502020204030204" pitchFamily="34" charset="0"/>
                <a:cs typeface="Calibri" panose="020F0502020204030204" pitchFamily="34" charset="0"/>
              </a:rPr>
              <a:t>NorthKey</a:t>
            </a:r>
            <a:r>
              <a:rPr lang="en-US" dirty="0">
                <a:latin typeface="Calibri" panose="020F0502020204030204" pitchFamily="34" charset="0"/>
                <a:cs typeface="Calibri" panose="020F0502020204030204" pitchFamily="34" charset="0"/>
              </a:rPr>
              <a:t> IDD Crisis Prevention and Response</a:t>
            </a:r>
          </a:p>
        </p:txBody>
      </p:sp>
    </p:spTree>
    <p:extLst>
      <p:ext uri="{BB962C8B-B14F-4D97-AF65-F5344CB8AC3E}">
        <p14:creationId xmlns:p14="http://schemas.microsoft.com/office/powerpoint/2010/main" val="1376039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6B132-5C39-4068-A1BA-67327F2E0A51}"/>
              </a:ext>
            </a:extLst>
          </p:cNvPr>
          <p:cNvSpPr>
            <a:spLocks noGrp="1"/>
          </p:cNvSpPr>
          <p:nvPr>
            <p:ph type="title"/>
          </p:nvPr>
        </p:nvSpPr>
        <p:spPr>
          <a:xfrm>
            <a:off x="653145" y="609599"/>
            <a:ext cx="3364378" cy="5606143"/>
          </a:xfrm>
        </p:spPr>
        <p:txBody>
          <a:bodyPr>
            <a:normAutofit/>
          </a:bodyPr>
          <a:lstStyle/>
          <a:p>
            <a:r>
              <a:rPr lang="en-US" sz="4800" dirty="0"/>
              <a:t>Offering Calm….</a:t>
            </a:r>
          </a:p>
        </p:txBody>
      </p:sp>
      <p:graphicFrame>
        <p:nvGraphicFramePr>
          <p:cNvPr id="7" name="Content Placeholder 2">
            <a:extLst>
              <a:ext uri="{FF2B5EF4-FFF2-40B4-BE49-F238E27FC236}">
                <a16:creationId xmlns:a16="http://schemas.microsoft.com/office/drawing/2014/main" id="{76F31BA7-7266-E974-3E53-321DA37ECAB6}"/>
              </a:ext>
            </a:extLst>
          </p:cNvPr>
          <p:cNvGraphicFramePr>
            <a:graphicFrameLocks noGrp="1"/>
          </p:cNvGraphicFramePr>
          <p:nvPr>
            <p:ph idx="1"/>
            <p:extLst>
              <p:ext uri="{D42A27DB-BD31-4B8C-83A1-F6EECF244321}">
                <p14:modId xmlns:p14="http://schemas.microsoft.com/office/powerpoint/2010/main" val="61858918"/>
              </p:ext>
            </p:extLst>
          </p:nvPr>
        </p:nvGraphicFramePr>
        <p:xfrm>
          <a:off x="4545013" y="1199858"/>
          <a:ext cx="6451943" cy="44678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04126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41DDD-366D-4A22-904A-3D5317B671EA}"/>
              </a:ext>
            </a:extLst>
          </p:cNvPr>
          <p:cNvSpPr>
            <a:spLocks noGrp="1"/>
          </p:cNvSpPr>
          <p:nvPr>
            <p:ph type="title"/>
          </p:nvPr>
        </p:nvSpPr>
        <p:spPr>
          <a:xfrm>
            <a:off x="1143000" y="609600"/>
            <a:ext cx="9875520" cy="1799492"/>
          </a:xfrm>
        </p:spPr>
        <p:txBody>
          <a:bodyPr>
            <a:normAutofit fontScale="90000"/>
          </a:bodyPr>
          <a:lstStyle/>
          <a:p>
            <a:r>
              <a:rPr lang="en-US" b="1" dirty="0">
                <a:solidFill>
                  <a:schemeClr val="bg2">
                    <a:lumMod val="50000"/>
                  </a:schemeClr>
                </a:solidFill>
              </a:rPr>
              <a:t>Michelle P and </a:t>
            </a:r>
            <a:br>
              <a:rPr lang="en-US" b="1" dirty="0">
                <a:solidFill>
                  <a:schemeClr val="bg2">
                    <a:lumMod val="50000"/>
                  </a:schemeClr>
                </a:solidFill>
              </a:rPr>
            </a:br>
            <a:r>
              <a:rPr lang="en-US" b="1" dirty="0">
                <a:solidFill>
                  <a:schemeClr val="bg2">
                    <a:lumMod val="50000"/>
                  </a:schemeClr>
                </a:solidFill>
              </a:rPr>
              <a:t>Supports for Community Living Waivers Eligibility -</a:t>
            </a:r>
            <a:endParaRPr lang="en-US" dirty="0">
              <a:solidFill>
                <a:schemeClr val="bg2">
                  <a:lumMod val="50000"/>
                </a:schemeClr>
              </a:solidFill>
            </a:endParaRPr>
          </a:p>
        </p:txBody>
      </p:sp>
      <p:graphicFrame>
        <p:nvGraphicFramePr>
          <p:cNvPr id="2052" name="Content Placeholder 2">
            <a:extLst>
              <a:ext uri="{FF2B5EF4-FFF2-40B4-BE49-F238E27FC236}">
                <a16:creationId xmlns:a16="http://schemas.microsoft.com/office/drawing/2014/main" id="{5C4ACA22-4654-9D4F-4A35-D45E4778704A}"/>
              </a:ext>
            </a:extLst>
          </p:cNvPr>
          <p:cNvGraphicFramePr>
            <a:graphicFrameLocks noGrp="1"/>
          </p:cNvGraphicFramePr>
          <p:nvPr>
            <p:ph idx="1"/>
          </p:nvPr>
        </p:nvGraphicFramePr>
        <p:xfrm>
          <a:off x="1143000" y="2584938"/>
          <a:ext cx="9872871" cy="35110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050" name="Picture 2" descr="Medicaid identification card - Cabinet for Health and Family Services">
            <a:extLst>
              <a:ext uri="{FF2B5EF4-FFF2-40B4-BE49-F238E27FC236}">
                <a16:creationId xmlns:a16="http://schemas.microsoft.com/office/drawing/2014/main" id="{5234C7A8-81FD-4E38-B630-5B7CE9C8D15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324566" y="4783685"/>
            <a:ext cx="2686050" cy="1704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7808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4B54C89A-2D0B-4062-BF97-CA51B69D7B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079"/>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a:extLst>
              <a:ext uri="{FF2B5EF4-FFF2-40B4-BE49-F238E27FC236}">
                <a16:creationId xmlns:a16="http://schemas.microsoft.com/office/drawing/2014/main" id="{4091C99A-98BE-457D-87BD-7B9B6EDDC1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34761"/>
            <a:ext cx="11724640" cy="637793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a:extLst>
              <a:ext uri="{FF2B5EF4-FFF2-40B4-BE49-F238E27FC236}">
                <a16:creationId xmlns:a16="http://schemas.microsoft.com/office/drawing/2014/main" id="{960A769C-8991-4FDE-89A0-A218E5BF67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9642" y="0"/>
            <a:ext cx="462235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74C104-EC67-4E6D-A618-8F3179F3709E}"/>
              </a:ext>
            </a:extLst>
          </p:cNvPr>
          <p:cNvSpPr>
            <a:spLocks noGrp="1"/>
          </p:cNvSpPr>
          <p:nvPr>
            <p:ph type="title"/>
          </p:nvPr>
        </p:nvSpPr>
        <p:spPr>
          <a:xfrm>
            <a:off x="7989455" y="609599"/>
            <a:ext cx="3574471" cy="5403273"/>
          </a:xfrm>
        </p:spPr>
        <p:txBody>
          <a:bodyPr>
            <a:normAutofit/>
          </a:bodyPr>
          <a:lstStyle/>
          <a:p>
            <a:r>
              <a:rPr lang="en-US" sz="6000" dirty="0">
                <a:solidFill>
                  <a:srgbClr val="FFFFFF"/>
                </a:solidFill>
              </a:rPr>
              <a:t>Eligibility for SCL for a person with a brain injury…</a:t>
            </a:r>
          </a:p>
        </p:txBody>
      </p:sp>
      <p:sp>
        <p:nvSpPr>
          <p:cNvPr id="27" name="Rectangle 26">
            <a:extLst>
              <a:ext uri="{FF2B5EF4-FFF2-40B4-BE49-F238E27FC236}">
                <a16:creationId xmlns:a16="http://schemas.microsoft.com/office/drawing/2014/main" id="{855CA58E-F8D8-4DF3-B813-C2585E0AB0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7" name="Content Placeholder 2">
            <a:extLst>
              <a:ext uri="{FF2B5EF4-FFF2-40B4-BE49-F238E27FC236}">
                <a16:creationId xmlns:a16="http://schemas.microsoft.com/office/drawing/2014/main" id="{A6709C52-79B4-145A-34AE-67DDD9FA7E30}"/>
              </a:ext>
            </a:extLst>
          </p:cNvPr>
          <p:cNvGraphicFramePr>
            <a:graphicFrameLocks noGrp="1"/>
          </p:cNvGraphicFramePr>
          <p:nvPr>
            <p:ph idx="1"/>
            <p:extLst>
              <p:ext uri="{D42A27DB-BD31-4B8C-83A1-F6EECF244321}">
                <p14:modId xmlns:p14="http://schemas.microsoft.com/office/powerpoint/2010/main" val="3022220139"/>
              </p:ext>
            </p:extLst>
          </p:nvPr>
        </p:nvGraphicFramePr>
        <p:xfrm>
          <a:off x="862013" y="881063"/>
          <a:ext cx="6054725" cy="51323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40934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F2AB1-F8E5-4EF8-B75E-F17EF50E1EC1}"/>
              </a:ext>
            </a:extLst>
          </p:cNvPr>
          <p:cNvSpPr>
            <a:spLocks noGrp="1"/>
          </p:cNvSpPr>
          <p:nvPr>
            <p:ph type="title"/>
          </p:nvPr>
        </p:nvSpPr>
        <p:spPr>
          <a:xfrm>
            <a:off x="595086" y="39611"/>
            <a:ext cx="11021658" cy="1356360"/>
          </a:xfrm>
        </p:spPr>
        <p:txBody>
          <a:bodyPr>
            <a:normAutofit/>
          </a:bodyPr>
          <a:lstStyle/>
          <a:p>
            <a:pPr algn="ctr"/>
            <a:r>
              <a:rPr lang="en-US" dirty="0">
                <a:solidFill>
                  <a:schemeClr val="tx2">
                    <a:lumMod val="60000"/>
                    <a:lumOff val="40000"/>
                  </a:schemeClr>
                </a:solidFill>
              </a:rPr>
              <a:t>Behavioral Management</a:t>
            </a:r>
            <a:br>
              <a:rPr lang="en-US" dirty="0">
                <a:solidFill>
                  <a:schemeClr val="tx2">
                    <a:lumMod val="60000"/>
                    <a:lumOff val="40000"/>
                  </a:schemeClr>
                </a:solidFill>
              </a:rPr>
            </a:br>
            <a:r>
              <a:rPr lang="en-US" sz="2000" dirty="0">
                <a:solidFill>
                  <a:schemeClr val="tx2">
                    <a:lumMod val="60000"/>
                    <a:lumOff val="40000"/>
                  </a:schemeClr>
                </a:solidFill>
              </a:rPr>
              <a:t>Maximizing Proactive Interventions and Continuum of Care</a:t>
            </a:r>
            <a:endParaRPr lang="en-US" sz="3600" dirty="0"/>
          </a:p>
        </p:txBody>
      </p:sp>
      <p:sp>
        <p:nvSpPr>
          <p:cNvPr id="3" name="Content Placeholder 2">
            <a:extLst>
              <a:ext uri="{FF2B5EF4-FFF2-40B4-BE49-F238E27FC236}">
                <a16:creationId xmlns:a16="http://schemas.microsoft.com/office/drawing/2014/main" id="{A7441D5D-E6BD-4021-A70B-471096DCB605}"/>
              </a:ext>
            </a:extLst>
          </p:cNvPr>
          <p:cNvSpPr>
            <a:spLocks noGrp="1"/>
          </p:cNvSpPr>
          <p:nvPr>
            <p:ph idx="1"/>
          </p:nvPr>
        </p:nvSpPr>
        <p:spPr>
          <a:xfrm>
            <a:off x="595086" y="1326609"/>
            <a:ext cx="11132457" cy="1270512"/>
          </a:xfrm>
        </p:spPr>
        <p:txBody>
          <a:bodyPr>
            <a:normAutofit/>
          </a:bodyPr>
          <a:lstStyle/>
          <a:p>
            <a:r>
              <a:rPr lang="en-US" sz="2000" dirty="0"/>
              <a:t>Utilized to reduce significant challenging behaviors that interfere with activities of daily living, social interaction, and work.</a:t>
            </a:r>
          </a:p>
          <a:p>
            <a:r>
              <a:rPr lang="en-US" sz="2000" dirty="0"/>
              <a:t>Promotes replacement skills and new ways to respond to challenging behaviors.</a:t>
            </a:r>
          </a:p>
        </p:txBody>
      </p:sp>
      <p:sp>
        <p:nvSpPr>
          <p:cNvPr id="4" name="TextBox 3"/>
          <p:cNvSpPr txBox="1"/>
          <p:nvPr/>
        </p:nvSpPr>
        <p:spPr>
          <a:xfrm>
            <a:off x="476518" y="2588405"/>
            <a:ext cx="5396248" cy="3785652"/>
          </a:xfrm>
          <a:prstGeom prst="rect">
            <a:avLst/>
          </a:prstGeom>
          <a:noFill/>
        </p:spPr>
        <p:txBody>
          <a:bodyPr wrap="square" rtlCol="0">
            <a:spAutoFit/>
          </a:bodyPr>
          <a:lstStyle/>
          <a:p>
            <a:pPr algn="ctr"/>
            <a:r>
              <a:rPr lang="en-US" sz="2400" dirty="0">
                <a:solidFill>
                  <a:schemeClr val="accent6"/>
                </a:solidFill>
              </a:rPr>
              <a:t>Principles of Behavior</a:t>
            </a:r>
          </a:p>
          <a:p>
            <a:pPr marL="285750" indent="-285750">
              <a:lnSpc>
                <a:spcPct val="200000"/>
              </a:lnSpc>
              <a:buFont typeface="Arial" panose="020B0604020202020204" pitchFamily="34" charset="0"/>
              <a:buChar char="•"/>
            </a:pPr>
            <a:r>
              <a:rPr lang="en-US" dirty="0">
                <a:solidFill>
                  <a:schemeClr val="accent1"/>
                </a:solidFill>
              </a:rPr>
              <a:t>All behaviors are learned</a:t>
            </a:r>
          </a:p>
          <a:p>
            <a:pPr marL="285750" indent="-285750">
              <a:buFont typeface="Arial" panose="020B0604020202020204" pitchFamily="34" charset="0"/>
              <a:buChar char="•"/>
            </a:pPr>
            <a:r>
              <a:rPr lang="en-US" dirty="0">
                <a:solidFill>
                  <a:schemeClr val="accent1"/>
                </a:solidFill>
              </a:rPr>
              <a:t>All behaviors can be modified</a:t>
            </a:r>
          </a:p>
          <a:p>
            <a:pPr marL="285750" indent="-285750">
              <a:buFont typeface="Arial" panose="020B0604020202020204" pitchFamily="34" charset="0"/>
              <a:buChar char="•"/>
            </a:pPr>
            <a:r>
              <a:rPr lang="en-US" dirty="0">
                <a:solidFill>
                  <a:schemeClr val="accent1"/>
                </a:solidFill>
              </a:rPr>
              <a:t>Behaviors that increase in duration or frequency are being reinforced</a:t>
            </a:r>
          </a:p>
          <a:p>
            <a:pPr marL="285750" indent="-285750">
              <a:buFont typeface="Arial" panose="020B0604020202020204" pitchFamily="34" charset="0"/>
              <a:buChar char="•"/>
            </a:pPr>
            <a:r>
              <a:rPr lang="en-US" dirty="0">
                <a:solidFill>
                  <a:schemeClr val="accent1"/>
                </a:solidFill>
              </a:rPr>
              <a:t>Behaviors that decrease in duration or frequency are not reinforced</a:t>
            </a:r>
          </a:p>
          <a:p>
            <a:pPr marL="285750" indent="-285750">
              <a:buFont typeface="Arial" panose="020B0604020202020204" pitchFamily="34" charset="0"/>
              <a:buChar char="•"/>
            </a:pPr>
            <a:r>
              <a:rPr lang="en-US" dirty="0">
                <a:solidFill>
                  <a:schemeClr val="accent1"/>
                </a:solidFill>
              </a:rPr>
              <a:t>All behaviors have a purpose and serve a function (why?)</a:t>
            </a:r>
          </a:p>
          <a:p>
            <a:pPr marL="285750" indent="-285750">
              <a:buFont typeface="Arial" panose="020B0604020202020204" pitchFamily="34" charset="0"/>
              <a:buChar char="•"/>
            </a:pPr>
            <a:r>
              <a:rPr lang="en-US" dirty="0">
                <a:solidFill>
                  <a:schemeClr val="accent1"/>
                </a:solidFill>
              </a:rPr>
              <a:t>Controlling the antecedent or the event before the behavior is the best practice in behavior management.</a:t>
            </a:r>
          </a:p>
        </p:txBody>
      </p:sp>
      <p:pic>
        <p:nvPicPr>
          <p:cNvPr id="1026" name="Picture 2" descr="ABC's and Functions of Behavior » Autism Adventu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060" y="-3642904"/>
            <a:ext cx="4892943" cy="327789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rotWithShape="1">
          <a:blip r:embed="rId4" cstate="print">
            <a:extLst>
              <a:ext uri="{28A0092B-C50C-407E-A947-70E740481C1C}">
                <a14:useLocalDpi xmlns:a14="http://schemas.microsoft.com/office/drawing/2010/main" val="0"/>
              </a:ext>
            </a:extLst>
          </a:blip>
          <a:srcRect l="13659" t="23608" r="13048" b="46043"/>
          <a:stretch/>
        </p:blipFill>
        <p:spPr>
          <a:xfrm>
            <a:off x="6205821" y="2910626"/>
            <a:ext cx="5521722" cy="2958950"/>
          </a:xfrm>
          <a:prstGeom prst="rect">
            <a:avLst/>
          </a:prstGeom>
        </p:spPr>
      </p:pic>
    </p:spTree>
    <p:extLst>
      <p:ext uri="{BB962C8B-B14F-4D97-AF65-F5344CB8AC3E}">
        <p14:creationId xmlns:p14="http://schemas.microsoft.com/office/powerpoint/2010/main" val="147296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77" name="Rectangle 76">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64514" name="Rectangle 2"/>
          <p:cNvSpPr>
            <a:spLocks noGrp="1"/>
          </p:cNvSpPr>
          <p:nvPr>
            <p:ph type="title"/>
          </p:nvPr>
        </p:nvSpPr>
        <p:spPr bwMode="auto">
          <a:xfrm>
            <a:off x="441009" y="873457"/>
            <a:ext cx="3273042" cy="5222543"/>
          </a:xfrm>
        </p:spPr>
        <p:txBody>
          <a:bodyPr vert="horz" lIns="91440" tIns="45720" rIns="91440" bIns="45720" numCol="1" rtlCol="0" anchorCtr="0" compatLnSpc="1">
            <a:prstTxWarp prst="textNoShape">
              <a:avLst/>
            </a:prstTxWarp>
            <a:normAutofit/>
          </a:bodyPr>
          <a:lstStyle/>
          <a:p>
            <a:pPr>
              <a:defRPr/>
            </a:pPr>
            <a:r>
              <a:rPr lang="en-US" sz="2800">
                <a:solidFill>
                  <a:srgbClr val="FFFFFF"/>
                </a:solidFill>
                <a:effectLst/>
              </a:rPr>
              <a:t>We can HELP!</a:t>
            </a:r>
          </a:p>
        </p:txBody>
      </p:sp>
      <p:sp>
        <p:nvSpPr>
          <p:cNvPr id="46083" name="Rectangle 3"/>
          <p:cNvSpPr>
            <a:spLocks noGrp="1"/>
          </p:cNvSpPr>
          <p:nvPr>
            <p:ph type="body" idx="1"/>
          </p:nvPr>
        </p:nvSpPr>
        <p:spPr>
          <a:xfrm>
            <a:off x="4995081" y="873457"/>
            <a:ext cx="6020790" cy="5222543"/>
          </a:xfrm>
        </p:spPr>
        <p:txBody>
          <a:bodyPr anchor="ctr">
            <a:normAutofit/>
          </a:bodyPr>
          <a:lstStyle/>
          <a:p>
            <a:pPr>
              <a:buFont typeface="Wingdings 3" pitchFamily="18" charset="2"/>
              <a:buNone/>
            </a:pPr>
            <a:endParaRPr lang="en-US" sz="2000">
              <a:solidFill>
                <a:schemeClr val="tx1"/>
              </a:solidFill>
            </a:endParaRPr>
          </a:p>
          <a:p>
            <a:pPr>
              <a:buFont typeface="Wingdings 3" pitchFamily="18" charset="2"/>
              <a:buNone/>
            </a:pPr>
            <a:r>
              <a:rPr lang="en-US" sz="2000" b="1">
                <a:solidFill>
                  <a:schemeClr val="tx1"/>
                </a:solidFill>
              </a:rPr>
              <a:t>NorthKey</a:t>
            </a:r>
            <a:r>
              <a:rPr lang="en-US" sz="2000" b="1" dirty="0">
                <a:solidFill>
                  <a:schemeClr val="tx1"/>
                </a:solidFill>
              </a:rPr>
              <a:t> Community Care</a:t>
            </a:r>
            <a:endParaRPr lang="en-US" sz="2000" b="1">
              <a:solidFill>
                <a:schemeClr val="tx1"/>
              </a:solidFill>
            </a:endParaRPr>
          </a:p>
          <a:p>
            <a:pPr>
              <a:buFont typeface="Wingdings 3" pitchFamily="18" charset="2"/>
              <a:buNone/>
            </a:pPr>
            <a:r>
              <a:rPr lang="en-US" sz="2000" dirty="0">
                <a:solidFill>
                  <a:schemeClr val="tx1"/>
                </a:solidFill>
              </a:rPr>
              <a:t>I/DD Crisis Services</a:t>
            </a:r>
            <a:endParaRPr lang="en-US" sz="2000">
              <a:solidFill>
                <a:schemeClr val="tx1"/>
              </a:solidFill>
            </a:endParaRPr>
          </a:p>
          <a:p>
            <a:pPr>
              <a:buFont typeface="Wingdings 3" pitchFamily="18" charset="2"/>
              <a:buNone/>
            </a:pPr>
            <a:r>
              <a:rPr lang="en-US" sz="2000" dirty="0">
                <a:solidFill>
                  <a:schemeClr val="tx1"/>
                </a:solidFill>
              </a:rPr>
              <a:t>M-F : 9am-5pm</a:t>
            </a:r>
            <a:endParaRPr lang="en-US" sz="2000">
              <a:solidFill>
                <a:schemeClr val="tx1"/>
              </a:solidFill>
            </a:endParaRPr>
          </a:p>
          <a:p>
            <a:pPr>
              <a:buFont typeface="Wingdings 3" pitchFamily="18" charset="2"/>
              <a:buNone/>
            </a:pPr>
            <a:r>
              <a:rPr lang="en-US" sz="2000" dirty="0">
                <a:solidFill>
                  <a:schemeClr val="tx1"/>
                </a:solidFill>
              </a:rPr>
              <a:t>#859-578-3200  </a:t>
            </a:r>
            <a:endParaRPr lang="en-US" sz="2000">
              <a:solidFill>
                <a:schemeClr val="tx1"/>
              </a:solidFill>
            </a:endParaRPr>
          </a:p>
          <a:p>
            <a:pPr>
              <a:buFont typeface="Wingdings 3" pitchFamily="18" charset="2"/>
              <a:buNone/>
            </a:pPr>
            <a:r>
              <a:rPr lang="en-US" sz="2000" dirty="0">
                <a:solidFill>
                  <a:schemeClr val="tx1"/>
                </a:solidFill>
              </a:rPr>
              <a:t>Ask to speak to a member of the IDD crisis team</a:t>
            </a:r>
            <a:endParaRPr lang="en-US" sz="2000">
              <a:solidFill>
                <a:schemeClr val="tx1"/>
              </a:solidFill>
            </a:endParaRPr>
          </a:p>
          <a:p>
            <a:pPr>
              <a:buFont typeface="Wingdings 3" pitchFamily="18" charset="2"/>
              <a:buNone/>
            </a:pPr>
            <a:r>
              <a:rPr lang="en-US" sz="2000" dirty="0">
                <a:solidFill>
                  <a:schemeClr val="tx1"/>
                </a:solidFill>
              </a:rPr>
              <a:t>OR</a:t>
            </a:r>
            <a:endParaRPr lang="en-US" sz="2000">
              <a:solidFill>
                <a:schemeClr val="tx1"/>
              </a:solidFill>
            </a:endParaRPr>
          </a:p>
          <a:p>
            <a:pPr>
              <a:buFont typeface="Wingdings 3" pitchFamily="18" charset="2"/>
              <a:buNone/>
            </a:pPr>
            <a:r>
              <a:rPr lang="en-US" sz="2000" dirty="0">
                <a:solidFill>
                  <a:schemeClr val="tx1"/>
                </a:solidFill>
              </a:rPr>
              <a:t>24 hour Crisis &amp; Information Center Line:</a:t>
            </a:r>
            <a:endParaRPr lang="en-US" sz="2000">
              <a:solidFill>
                <a:schemeClr val="tx1"/>
              </a:solidFill>
            </a:endParaRPr>
          </a:p>
          <a:p>
            <a:pPr>
              <a:buFont typeface="Wingdings 3" pitchFamily="18" charset="2"/>
              <a:buNone/>
            </a:pPr>
            <a:r>
              <a:rPr lang="en-US" sz="2000" dirty="0">
                <a:solidFill>
                  <a:schemeClr val="tx1"/>
                </a:solidFill>
              </a:rPr>
              <a:t>859-331-3292</a:t>
            </a:r>
            <a:endParaRPr lang="en-US" sz="2000">
              <a:solidFill>
                <a:schemeClr val="tx1"/>
              </a:solidFill>
            </a:endParaRPr>
          </a:p>
          <a:p>
            <a:pPr>
              <a:buNone/>
            </a:pPr>
            <a:r>
              <a:rPr lang="en-US" sz="2000" dirty="0">
                <a:solidFill>
                  <a:schemeClr val="tx1"/>
                </a:solidFill>
              </a:rPr>
              <a:t>Ask to speak to a member of the IDD crisis team</a:t>
            </a:r>
            <a:endParaRPr lang="en-US" sz="2000">
              <a:solidFill>
                <a:schemeClr val="tx1"/>
              </a:solidFill>
            </a:endParaRPr>
          </a:p>
          <a:p>
            <a:pPr>
              <a:buFont typeface="Wingdings 3" pitchFamily="18" charset="2"/>
              <a:buNone/>
            </a:pPr>
            <a:endParaRPr lang="en-US" sz="20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6451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885092"/>
          </a:xfrm>
        </p:spPr>
        <p:txBody>
          <a:bodyPr/>
          <a:lstStyle/>
          <a:p>
            <a:r>
              <a:rPr lang="en-US" dirty="0"/>
              <a:t>Community Mental Health Centers</a:t>
            </a:r>
          </a:p>
        </p:txBody>
      </p:sp>
      <p:pic>
        <p:nvPicPr>
          <p:cNvPr id="4" name="Content Placeholder 10"/>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755732" y="1287780"/>
            <a:ext cx="8680536" cy="5304692"/>
          </a:xfrm>
        </p:spPr>
      </p:pic>
    </p:spTree>
    <p:extLst>
      <p:ext uri="{BB962C8B-B14F-4D97-AF65-F5344CB8AC3E}">
        <p14:creationId xmlns:p14="http://schemas.microsoft.com/office/powerpoint/2010/main" val="537941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95F63-11D3-4B24-B20A-F4886BBADBF4}"/>
              </a:ext>
            </a:extLst>
          </p:cNvPr>
          <p:cNvSpPr>
            <a:spLocks noGrp="1"/>
          </p:cNvSpPr>
          <p:nvPr>
            <p:ph type="title"/>
          </p:nvPr>
        </p:nvSpPr>
        <p:spPr/>
        <p:txBody>
          <a:bodyPr/>
          <a:lstStyle/>
          <a:p>
            <a:pPr algn="ctr"/>
            <a:r>
              <a:rPr lang="en-US" b="1" dirty="0">
                <a:solidFill>
                  <a:schemeClr val="bg2">
                    <a:lumMod val="50000"/>
                  </a:schemeClr>
                </a:solidFill>
              </a:rPr>
              <a:t>IDD Crisis Services</a:t>
            </a:r>
            <a:endParaRPr lang="en-US" b="1" dirty="0">
              <a:solidFill>
                <a:schemeClr val="bg2">
                  <a:lumMod val="50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EDADF5AC-A962-4790-A660-5A5F6695BF46}"/>
              </a:ext>
            </a:extLst>
          </p:cNvPr>
          <p:cNvSpPr>
            <a:spLocks noGrp="1"/>
          </p:cNvSpPr>
          <p:nvPr>
            <p:ph idx="1"/>
          </p:nvPr>
        </p:nvSpPr>
        <p:spPr/>
        <p:txBody>
          <a:bodyPr>
            <a:normAutofit/>
          </a:bodyPr>
          <a:lstStyle/>
          <a:p>
            <a:pPr marL="45720" indent="0">
              <a:buNone/>
            </a:pPr>
            <a:r>
              <a:rPr lang="en-US" sz="2000" b="1" dirty="0">
                <a:solidFill>
                  <a:schemeClr val="bg2">
                    <a:lumMod val="50000"/>
                  </a:schemeClr>
                </a:solidFill>
              </a:rPr>
              <a:t>Goal:  </a:t>
            </a:r>
            <a:r>
              <a:rPr lang="en-US" sz="2000" dirty="0">
                <a:solidFill>
                  <a:schemeClr val="accent1">
                    <a:lumMod val="50000"/>
                  </a:schemeClr>
                </a:solidFill>
              </a:rPr>
              <a:t>To provide community-based support so that an individual remains in the least restrictive environment.</a:t>
            </a:r>
          </a:p>
          <a:p>
            <a:pPr marL="45720" indent="0">
              <a:buNone/>
            </a:pPr>
            <a:r>
              <a:rPr lang="en-US" sz="2000" b="1" dirty="0">
                <a:solidFill>
                  <a:schemeClr val="bg2">
                    <a:lumMod val="50000"/>
                  </a:schemeClr>
                </a:solidFill>
              </a:rPr>
              <a:t>Expectations:</a:t>
            </a:r>
          </a:p>
          <a:p>
            <a:r>
              <a:rPr lang="en-US" sz="2000" dirty="0">
                <a:solidFill>
                  <a:schemeClr val="accent1">
                    <a:lumMod val="50000"/>
                  </a:schemeClr>
                </a:solidFill>
              </a:rPr>
              <a:t>Central point of contact for crisis coordination</a:t>
            </a:r>
          </a:p>
          <a:p>
            <a:r>
              <a:rPr lang="en-US" sz="2000" dirty="0">
                <a:solidFill>
                  <a:schemeClr val="accent1">
                    <a:lumMod val="50000"/>
                  </a:schemeClr>
                </a:solidFill>
              </a:rPr>
              <a:t>Crisis triage system</a:t>
            </a:r>
          </a:p>
          <a:p>
            <a:r>
              <a:rPr lang="en-US" sz="2000" dirty="0">
                <a:solidFill>
                  <a:schemeClr val="accent1">
                    <a:lumMod val="50000"/>
                  </a:schemeClr>
                </a:solidFill>
              </a:rPr>
              <a:t>On-call I/DD staff </a:t>
            </a:r>
          </a:p>
          <a:p>
            <a:r>
              <a:rPr lang="en-US" sz="2000" dirty="0">
                <a:solidFill>
                  <a:schemeClr val="accent1">
                    <a:lumMod val="50000"/>
                  </a:schemeClr>
                </a:solidFill>
              </a:rPr>
              <a:t>Mobile response/stabilization crisis services</a:t>
            </a:r>
          </a:p>
          <a:p>
            <a:r>
              <a:rPr lang="en-US" sz="2000" dirty="0">
                <a:solidFill>
                  <a:schemeClr val="accent1">
                    <a:lumMod val="50000"/>
                  </a:schemeClr>
                </a:solidFill>
              </a:rPr>
              <a:t>Debriefing meeting </a:t>
            </a:r>
          </a:p>
          <a:p>
            <a:r>
              <a:rPr lang="en-US" sz="2000" dirty="0">
                <a:solidFill>
                  <a:schemeClr val="accent1">
                    <a:lumMod val="50000"/>
                  </a:schemeClr>
                </a:solidFill>
              </a:rPr>
              <a:t>Community relationships/collaborations</a:t>
            </a:r>
          </a:p>
          <a:p>
            <a:pPr marL="45720"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1883000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79CBD3C9-4E66-426D-948E-7CF477810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10">
            <a:extLst>
              <a:ext uri="{FF2B5EF4-FFF2-40B4-BE49-F238E27FC236}">
                <a16:creationId xmlns:a16="http://schemas.microsoft.com/office/drawing/2014/main" id="{DDB95FCF-AD96-482F-9FB8-CD95725E6E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cxnSp>
        <p:nvCxnSpPr>
          <p:cNvPr id="24" name="Straight Connector 12">
            <a:extLst>
              <a:ext uri="{FF2B5EF4-FFF2-40B4-BE49-F238E27FC236}">
                <a16:creationId xmlns:a16="http://schemas.microsoft.com/office/drawing/2014/main" id="{64EEEC00-AD80-4734-BEE6-04CBDEC830C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25" name="Rectangle 14">
            <a:extLst>
              <a:ext uri="{FF2B5EF4-FFF2-40B4-BE49-F238E27FC236}">
                <a16:creationId xmlns:a16="http://schemas.microsoft.com/office/drawing/2014/main" id="{6C26C0AB-632B-4701-A5A6-052B75B7F6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210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6" name="Rectangle 16">
            <a:extLst>
              <a:ext uri="{FF2B5EF4-FFF2-40B4-BE49-F238E27FC236}">
                <a16:creationId xmlns:a16="http://schemas.microsoft.com/office/drawing/2014/main" id="{122A2853-A55A-47F7-902F-6DE7185D8D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6008" y="246887"/>
            <a:ext cx="7314691" cy="6377939"/>
          </a:xfrm>
          <a:prstGeom prst="rect">
            <a:avLst/>
          </a:prstGeom>
          <a:solidFill>
            <a:srgbClr val="A6B727"/>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cxnSp>
        <p:nvCxnSpPr>
          <p:cNvPr id="27" name="Straight Connector 18">
            <a:extLst>
              <a:ext uri="{FF2B5EF4-FFF2-40B4-BE49-F238E27FC236}">
                <a16:creationId xmlns:a16="http://schemas.microsoft.com/office/drawing/2014/main" id="{4A0A3D00-134B-401B-BED1-39F1B734C95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33843" y="4005950"/>
            <a:ext cx="5319020"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F4F11129-8A77-4850-9BAB-FDA0CF4F3B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00" y="246888"/>
            <a:ext cx="11724640" cy="6377939"/>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53D5E97-BF76-43B0-8D2A-3F10716BF220}"/>
              </a:ext>
            </a:extLst>
          </p:cNvPr>
          <p:cNvSpPr>
            <a:spLocks noGrp="1"/>
          </p:cNvSpPr>
          <p:nvPr>
            <p:ph type="title"/>
          </p:nvPr>
        </p:nvSpPr>
        <p:spPr>
          <a:xfrm>
            <a:off x="5283553" y="893398"/>
            <a:ext cx="6019601" cy="3187208"/>
          </a:xfrm>
        </p:spPr>
        <p:txBody>
          <a:bodyPr vert="horz" lIns="91440" tIns="45720" rIns="91440" bIns="45720" rtlCol="0" anchor="b">
            <a:normAutofit/>
          </a:bodyPr>
          <a:lstStyle/>
          <a:p>
            <a:r>
              <a:rPr lang="en-US" b="1">
                <a:solidFill>
                  <a:srgbClr val="FFFFFF"/>
                </a:solidFill>
              </a:rPr>
              <a:t>Kentucky’s Framework</a:t>
            </a:r>
            <a:br>
              <a:rPr lang="en-US" b="1">
                <a:solidFill>
                  <a:srgbClr val="FFFFFF"/>
                </a:solidFill>
              </a:rPr>
            </a:br>
            <a:endParaRPr lang="en-US" b="1">
              <a:solidFill>
                <a:srgbClr val="FFFFFF"/>
              </a:solidFill>
            </a:endParaRPr>
          </a:p>
        </p:txBody>
      </p:sp>
      <p:sp>
        <p:nvSpPr>
          <p:cNvPr id="3" name="Text Placeholder 2">
            <a:extLst>
              <a:ext uri="{FF2B5EF4-FFF2-40B4-BE49-F238E27FC236}">
                <a16:creationId xmlns:a16="http://schemas.microsoft.com/office/drawing/2014/main" id="{537B8AD2-8C6E-4BC1-97A2-27F34652E8CE}"/>
              </a:ext>
            </a:extLst>
          </p:cNvPr>
          <p:cNvSpPr>
            <a:spLocks noGrp="1"/>
          </p:cNvSpPr>
          <p:nvPr>
            <p:ph type="body" idx="1"/>
          </p:nvPr>
        </p:nvSpPr>
        <p:spPr>
          <a:xfrm>
            <a:off x="5313933" y="4141784"/>
            <a:ext cx="5958841" cy="1822818"/>
          </a:xfrm>
        </p:spPr>
        <p:txBody>
          <a:bodyPr vert="horz" lIns="91440" tIns="45720" rIns="91440" bIns="45720" rtlCol="0">
            <a:normAutofit/>
          </a:bodyPr>
          <a:lstStyle/>
          <a:p>
            <a:r>
              <a:rPr lang="en-US" sz="3200" dirty="0">
                <a:solidFill>
                  <a:srgbClr val="FFFFFF"/>
                </a:solidFill>
              </a:rPr>
              <a:t>Triage</a:t>
            </a:r>
          </a:p>
          <a:p>
            <a:r>
              <a:rPr lang="en-US" sz="3200" dirty="0">
                <a:solidFill>
                  <a:srgbClr val="FFFFFF"/>
                </a:solidFill>
              </a:rPr>
              <a:t>Collaborations</a:t>
            </a:r>
          </a:p>
          <a:p>
            <a:r>
              <a:rPr lang="en-US" sz="3200" dirty="0">
                <a:solidFill>
                  <a:srgbClr val="FFFFFF"/>
                </a:solidFill>
              </a:rPr>
              <a:t>Response Teams</a:t>
            </a:r>
          </a:p>
        </p:txBody>
      </p:sp>
      <p:pic>
        <p:nvPicPr>
          <p:cNvPr id="4" name="Picture 4" descr="mp00589_">
            <a:extLst>
              <a:ext uri="{FF2B5EF4-FFF2-40B4-BE49-F238E27FC236}">
                <a16:creationId xmlns:a16="http://schemas.microsoft.com/office/drawing/2014/main" id="{CBA764BD-D509-4BE4-ADC2-496524F51CE1}"/>
              </a:ext>
            </a:extLst>
          </p:cNvPr>
          <p:cNvPicPr>
            <a:picLocks noChangeAspect="1" noChangeArrowheads="1"/>
          </p:cNvPicPr>
          <p:nvPr/>
        </p:nvPicPr>
        <p:blipFill>
          <a:blip r:embed="rId3" cstate="print"/>
          <a:stretch>
            <a:fillRect/>
          </a:stretch>
        </p:blipFill>
        <p:spPr bwMode="auto">
          <a:xfrm>
            <a:off x="872065" y="2515728"/>
            <a:ext cx="3135414" cy="1824562"/>
          </a:xfrm>
          <a:prstGeom prst="rect">
            <a:avLst/>
          </a:prstGeom>
          <a:noFill/>
        </p:spPr>
      </p:pic>
    </p:spTree>
    <p:extLst>
      <p:ext uri="{BB962C8B-B14F-4D97-AF65-F5344CB8AC3E}">
        <p14:creationId xmlns:p14="http://schemas.microsoft.com/office/powerpoint/2010/main" val="231316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28" name="Rectangle 70">
            <a:extLst>
              <a:ext uri="{FF2B5EF4-FFF2-40B4-BE49-F238E27FC236}">
                <a16:creationId xmlns:a16="http://schemas.microsoft.com/office/drawing/2014/main" id="{79CBD3C9-4E66-426D-948E-7CF477810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73" name="Rectangle 72">
            <a:extLst>
              <a:ext uri="{FF2B5EF4-FFF2-40B4-BE49-F238E27FC236}">
                <a16:creationId xmlns:a16="http://schemas.microsoft.com/office/drawing/2014/main" id="{E9271C28-7496-4447-8541-7B39F5E94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D4ACE82-E7A9-49AD-8661-738100482AFB}"/>
              </a:ext>
            </a:extLst>
          </p:cNvPr>
          <p:cNvSpPr>
            <a:spLocks noGrp="1"/>
          </p:cNvSpPr>
          <p:nvPr>
            <p:ph type="title"/>
          </p:nvPr>
        </p:nvSpPr>
        <p:spPr>
          <a:xfrm>
            <a:off x="6106704" y="609600"/>
            <a:ext cx="5364444" cy="1356360"/>
          </a:xfrm>
        </p:spPr>
        <p:txBody>
          <a:bodyPr vert="horz" lIns="91440" tIns="45720" rIns="91440" bIns="45720" rtlCol="0" anchor="ctr">
            <a:normAutofit/>
          </a:bodyPr>
          <a:lstStyle/>
          <a:p>
            <a:r>
              <a:rPr lang="en-US" sz="4400"/>
              <a:t>Services:</a:t>
            </a:r>
          </a:p>
        </p:txBody>
      </p:sp>
      <p:pic>
        <p:nvPicPr>
          <p:cNvPr id="1026" name="Picture 2" descr="Community Resources - Winner Regional Health">
            <a:extLst>
              <a:ext uri="{FF2B5EF4-FFF2-40B4-BE49-F238E27FC236}">
                <a16:creationId xmlns:a16="http://schemas.microsoft.com/office/drawing/2014/main" id="{67A85F76-9F05-49CB-9E2E-1D292544BF9E}"/>
              </a:ext>
            </a:extLst>
          </p:cNvPr>
          <p:cNvPicPr>
            <a:picLocks noGrp="1" noChangeAspect="1" noChangeArrowheads="1"/>
          </p:cNvPicPr>
          <p:nvPr>
            <p:ph type="pic" idx="1"/>
          </p:nvPr>
        </p:nvPicPr>
        <p:blipFill>
          <a:blip r:embed="rId3">
            <a:extLst>
              <a:ext uri="{28A0092B-C50C-407E-A947-70E740481C1C}">
                <a14:useLocalDpi xmlns:a14="http://schemas.microsoft.com/office/drawing/2010/main" val="0"/>
              </a:ext>
            </a:extLst>
          </a:blip>
          <a:srcRect l="15197" r="15197"/>
          <a:stretch>
            <a:fillRect/>
          </a:stretch>
        </p:blipFill>
        <p:spPr bwMode="auto">
          <a:xfrm>
            <a:off x="872064" y="1620200"/>
            <a:ext cx="4593715" cy="3615619"/>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a:extLst>
              <a:ext uri="{FF2B5EF4-FFF2-40B4-BE49-F238E27FC236}">
                <a16:creationId xmlns:a16="http://schemas.microsoft.com/office/drawing/2014/main" id="{F5D6B670-7E66-4BB2-822C-B91D419C43C3}"/>
              </a:ext>
            </a:extLst>
          </p:cNvPr>
          <p:cNvSpPr>
            <a:spLocks noGrp="1"/>
          </p:cNvSpPr>
          <p:nvPr>
            <p:ph type="body" sz="half" idx="2"/>
          </p:nvPr>
        </p:nvSpPr>
        <p:spPr>
          <a:xfrm>
            <a:off x="6106703" y="2057400"/>
            <a:ext cx="5364444" cy="4038600"/>
          </a:xfrm>
        </p:spPr>
        <p:txBody>
          <a:bodyPr vert="horz" lIns="91440" tIns="45720" rIns="91440" bIns="45720" rtlCol="0">
            <a:normAutofit/>
          </a:bodyPr>
          <a:lstStyle/>
          <a:p>
            <a:pPr marL="285750" indent="-182880">
              <a:lnSpc>
                <a:spcPct val="90000"/>
              </a:lnSpc>
              <a:buFont typeface="Corbel" pitchFamily="34" charset="0"/>
              <a:buChar char="•"/>
            </a:pPr>
            <a:r>
              <a:rPr lang="en-US" dirty="0">
                <a:solidFill>
                  <a:schemeClr val="tx1">
                    <a:lumMod val="65000"/>
                    <a:lumOff val="35000"/>
                  </a:schemeClr>
                </a:solidFill>
              </a:rPr>
              <a:t>Person Centered Planning/Intensive Case Management</a:t>
            </a:r>
          </a:p>
          <a:p>
            <a:pPr marL="285750" indent="-182880">
              <a:lnSpc>
                <a:spcPct val="90000"/>
              </a:lnSpc>
              <a:buFont typeface="Corbel" pitchFamily="34" charset="0"/>
              <a:buChar char="•"/>
            </a:pPr>
            <a:r>
              <a:rPr lang="en-US" dirty="0">
                <a:solidFill>
                  <a:schemeClr val="tx1">
                    <a:lumMod val="65000"/>
                    <a:lumOff val="35000"/>
                  </a:schemeClr>
                </a:solidFill>
              </a:rPr>
              <a:t>Mobile Crisis Response</a:t>
            </a:r>
          </a:p>
          <a:p>
            <a:pPr marL="285750" indent="-182880">
              <a:lnSpc>
                <a:spcPct val="90000"/>
              </a:lnSpc>
              <a:buFont typeface="Corbel" pitchFamily="34" charset="0"/>
              <a:buChar char="•"/>
            </a:pPr>
            <a:r>
              <a:rPr lang="en-US" dirty="0">
                <a:solidFill>
                  <a:schemeClr val="tx1">
                    <a:lumMod val="65000"/>
                    <a:lumOff val="35000"/>
                  </a:schemeClr>
                </a:solidFill>
              </a:rPr>
              <a:t>Functional Assessment/Behavior Support Plan</a:t>
            </a:r>
          </a:p>
          <a:p>
            <a:pPr marL="285750" indent="-182880">
              <a:lnSpc>
                <a:spcPct val="90000"/>
              </a:lnSpc>
              <a:buFont typeface="Corbel" pitchFamily="34" charset="0"/>
              <a:buChar char="•"/>
            </a:pPr>
            <a:r>
              <a:rPr lang="en-US" dirty="0">
                <a:solidFill>
                  <a:schemeClr val="tx1">
                    <a:lumMod val="65000"/>
                    <a:lumOff val="35000"/>
                  </a:schemeClr>
                </a:solidFill>
              </a:rPr>
              <a:t>Environmental Assessment</a:t>
            </a:r>
          </a:p>
          <a:p>
            <a:pPr marL="285750" indent="-182880">
              <a:lnSpc>
                <a:spcPct val="90000"/>
              </a:lnSpc>
              <a:buFont typeface="Corbel" pitchFamily="34" charset="0"/>
              <a:buChar char="•"/>
            </a:pPr>
            <a:r>
              <a:rPr lang="en-US" dirty="0">
                <a:solidFill>
                  <a:schemeClr val="tx1">
                    <a:lumMod val="65000"/>
                    <a:lumOff val="35000"/>
                  </a:schemeClr>
                </a:solidFill>
              </a:rPr>
              <a:t>Psychological Assessment/Adaptive Testing</a:t>
            </a:r>
          </a:p>
          <a:p>
            <a:pPr marL="285750" indent="-182880">
              <a:lnSpc>
                <a:spcPct val="90000"/>
              </a:lnSpc>
              <a:buFont typeface="Corbel" pitchFamily="34" charset="0"/>
              <a:buChar char="•"/>
            </a:pPr>
            <a:r>
              <a:rPr lang="en-US" dirty="0">
                <a:solidFill>
                  <a:schemeClr val="tx1">
                    <a:lumMod val="65000"/>
                    <a:lumOff val="35000"/>
                  </a:schemeClr>
                </a:solidFill>
              </a:rPr>
              <a:t>Debriefing </a:t>
            </a:r>
          </a:p>
          <a:p>
            <a:pPr marL="285750" indent="-182880">
              <a:lnSpc>
                <a:spcPct val="90000"/>
              </a:lnSpc>
              <a:buFont typeface="Corbel" pitchFamily="34" charset="0"/>
              <a:buChar char="•"/>
            </a:pPr>
            <a:r>
              <a:rPr lang="en-US" dirty="0">
                <a:solidFill>
                  <a:schemeClr val="tx1">
                    <a:lumMod val="65000"/>
                    <a:lumOff val="35000"/>
                  </a:schemeClr>
                </a:solidFill>
              </a:rPr>
              <a:t>Technical Assistance/Consultation</a:t>
            </a:r>
          </a:p>
          <a:p>
            <a:pPr marL="285750" indent="-182880">
              <a:lnSpc>
                <a:spcPct val="90000"/>
              </a:lnSpc>
              <a:buFont typeface="Corbel" pitchFamily="34" charset="0"/>
              <a:buChar char="•"/>
            </a:pPr>
            <a:r>
              <a:rPr lang="en-US" dirty="0">
                <a:solidFill>
                  <a:schemeClr val="tx1">
                    <a:lumMod val="65000"/>
                    <a:lumOff val="35000"/>
                  </a:schemeClr>
                </a:solidFill>
              </a:rPr>
              <a:t>Resource Linkage</a:t>
            </a:r>
          </a:p>
          <a:p>
            <a:pPr marL="285750" indent="-182880">
              <a:lnSpc>
                <a:spcPct val="90000"/>
              </a:lnSpc>
              <a:buFont typeface="Corbel" pitchFamily="34" charset="0"/>
              <a:buChar char="•"/>
            </a:pPr>
            <a:r>
              <a:rPr lang="en-US" dirty="0">
                <a:solidFill>
                  <a:schemeClr val="tx1">
                    <a:lumMod val="65000"/>
                    <a:lumOff val="35000"/>
                  </a:schemeClr>
                </a:solidFill>
              </a:rPr>
              <a:t>Respite (for individuals not receiving residential supports</a:t>
            </a:r>
          </a:p>
        </p:txBody>
      </p:sp>
      <p:sp>
        <p:nvSpPr>
          <p:cNvPr id="38" name="Picture Placeholder 24">
            <a:extLst>
              <a:ext uri="{FF2B5EF4-FFF2-40B4-BE49-F238E27FC236}">
                <a16:creationId xmlns:a16="http://schemas.microsoft.com/office/drawing/2014/main" id="{4823B0F7-6546-4E64-9B3F-B8CD23F39F93}"/>
              </a:ext>
            </a:extLst>
          </p:cNvPr>
          <p:cNvSpPr txBox="1">
            <a:spLocks/>
          </p:cNvSpPr>
          <p:nvPr/>
        </p:nvSpPr>
        <p:spPr>
          <a:xfrm>
            <a:off x="5413248" y="1028700"/>
            <a:ext cx="6099048" cy="4800600"/>
          </a:xfrm>
          <a:prstGeom prst="rect">
            <a:avLst/>
          </a:prstGeom>
        </p:spPr>
        <p:txBody>
          <a:bodyPr/>
          <a:lstStyle/>
          <a:p>
            <a:endParaRPr lang="en-US"/>
          </a:p>
        </p:txBody>
      </p:sp>
    </p:spTree>
    <p:extLst>
      <p:ext uri="{BB962C8B-B14F-4D97-AF65-F5344CB8AC3E}">
        <p14:creationId xmlns:p14="http://schemas.microsoft.com/office/powerpoint/2010/main" val="3798128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B9575-A3B6-4F0E-B7B7-8384D9258040}"/>
              </a:ext>
            </a:extLst>
          </p:cNvPr>
          <p:cNvSpPr>
            <a:spLocks noGrp="1"/>
          </p:cNvSpPr>
          <p:nvPr>
            <p:ph type="title"/>
          </p:nvPr>
        </p:nvSpPr>
        <p:spPr/>
        <p:txBody>
          <a:bodyPr/>
          <a:lstStyle/>
          <a:p>
            <a:pPr algn="ctr"/>
            <a:r>
              <a:rPr lang="en-US" dirty="0">
                <a:solidFill>
                  <a:schemeClr val="tx2">
                    <a:lumMod val="60000"/>
                    <a:lumOff val="40000"/>
                  </a:schemeClr>
                </a:solidFill>
              </a:rPr>
              <a:t>Minimize Crisis by Providing </a:t>
            </a:r>
            <a:br>
              <a:rPr lang="en-US" dirty="0">
                <a:solidFill>
                  <a:schemeClr val="tx2">
                    <a:lumMod val="60000"/>
                    <a:lumOff val="40000"/>
                  </a:schemeClr>
                </a:solidFill>
              </a:rPr>
            </a:br>
            <a:r>
              <a:rPr lang="en-US" dirty="0">
                <a:solidFill>
                  <a:schemeClr val="tx2">
                    <a:lumMod val="60000"/>
                    <a:lumOff val="40000"/>
                  </a:schemeClr>
                </a:solidFill>
              </a:rPr>
              <a:t>Person Centered Supports</a:t>
            </a:r>
          </a:p>
        </p:txBody>
      </p:sp>
      <p:sp>
        <p:nvSpPr>
          <p:cNvPr id="3" name="Content Placeholder 2">
            <a:extLst>
              <a:ext uri="{FF2B5EF4-FFF2-40B4-BE49-F238E27FC236}">
                <a16:creationId xmlns:a16="http://schemas.microsoft.com/office/drawing/2014/main" id="{3E8FCDAE-B8F0-461B-B027-4A343D9848A1}"/>
              </a:ext>
            </a:extLst>
          </p:cNvPr>
          <p:cNvSpPr>
            <a:spLocks noGrp="1"/>
          </p:cNvSpPr>
          <p:nvPr>
            <p:ph sz="half" idx="1"/>
          </p:nvPr>
        </p:nvSpPr>
        <p:spPr/>
        <p:txBody>
          <a:bodyPr>
            <a:normAutofit fontScale="77500" lnSpcReduction="20000"/>
          </a:bodyPr>
          <a:lstStyle/>
          <a:p>
            <a:r>
              <a:rPr lang="en-US" b="1" dirty="0">
                <a:solidFill>
                  <a:schemeClr val="bg2">
                    <a:lumMod val="50000"/>
                  </a:schemeClr>
                </a:solidFill>
              </a:rPr>
              <a:t>Important To:</a:t>
            </a:r>
          </a:p>
          <a:p>
            <a:pPr marL="45720" indent="0">
              <a:buNone/>
            </a:pPr>
            <a:endParaRPr lang="en-US" b="1" dirty="0">
              <a:solidFill>
                <a:schemeClr val="bg2">
                  <a:lumMod val="50000"/>
                </a:schemeClr>
              </a:solidFill>
            </a:endParaRPr>
          </a:p>
          <a:p>
            <a:pPr lvl="1"/>
            <a:r>
              <a:rPr lang="en-US" dirty="0"/>
              <a:t>To be with my family, especially my daughter </a:t>
            </a:r>
          </a:p>
          <a:p>
            <a:pPr lvl="1"/>
            <a:r>
              <a:rPr lang="en-US" dirty="0"/>
              <a:t>To have a relationship with my husband</a:t>
            </a:r>
          </a:p>
          <a:p>
            <a:pPr lvl="1"/>
            <a:r>
              <a:rPr lang="en-US" dirty="0"/>
              <a:t>To be able to go to church and spend time with God/serving</a:t>
            </a:r>
          </a:p>
          <a:p>
            <a:pPr lvl="1"/>
            <a:r>
              <a:rPr lang="en-US" dirty="0"/>
              <a:t>To be able to leave when I want to leave/have my own car</a:t>
            </a:r>
          </a:p>
          <a:p>
            <a:pPr lvl="1"/>
            <a:r>
              <a:rPr lang="en-US" dirty="0"/>
              <a:t>To have my phone with me and to have internet access</a:t>
            </a:r>
          </a:p>
          <a:p>
            <a:pPr lvl="1"/>
            <a:r>
              <a:rPr lang="en-US" dirty="0"/>
              <a:t>To be able to shower every morning and put on makeup</a:t>
            </a:r>
          </a:p>
          <a:p>
            <a:pPr lvl="1"/>
            <a:r>
              <a:rPr lang="en-US" dirty="0"/>
              <a:t>Coffee (especially love it from Brass Key) and a banana with my cheerios</a:t>
            </a:r>
          </a:p>
          <a:p>
            <a:pPr lvl="1"/>
            <a:r>
              <a:rPr lang="en-US" dirty="0"/>
              <a:t>To be able to rest when overwhelmed</a:t>
            </a:r>
          </a:p>
          <a:p>
            <a:pPr lvl="1"/>
            <a:r>
              <a:rPr lang="en-US" dirty="0"/>
              <a:t>To have $ for some of the things I want</a:t>
            </a:r>
          </a:p>
          <a:p>
            <a:pPr lvl="1"/>
            <a:r>
              <a:rPr lang="en-US" dirty="0"/>
              <a:t>To watch my daughter’s ball games</a:t>
            </a:r>
          </a:p>
          <a:p>
            <a:pPr lvl="1"/>
            <a:endParaRPr lang="en-US" dirty="0"/>
          </a:p>
        </p:txBody>
      </p:sp>
      <p:sp>
        <p:nvSpPr>
          <p:cNvPr id="4" name="Content Placeholder 3">
            <a:extLst>
              <a:ext uri="{FF2B5EF4-FFF2-40B4-BE49-F238E27FC236}">
                <a16:creationId xmlns:a16="http://schemas.microsoft.com/office/drawing/2014/main" id="{479A5BCC-D22F-4613-930D-87EF22ABD64D}"/>
              </a:ext>
            </a:extLst>
          </p:cNvPr>
          <p:cNvSpPr>
            <a:spLocks noGrp="1"/>
          </p:cNvSpPr>
          <p:nvPr>
            <p:ph sz="half" idx="2"/>
          </p:nvPr>
        </p:nvSpPr>
        <p:spPr/>
        <p:txBody>
          <a:bodyPr>
            <a:normAutofit fontScale="77500" lnSpcReduction="20000"/>
          </a:bodyPr>
          <a:lstStyle/>
          <a:p>
            <a:r>
              <a:rPr lang="en-US" b="1" dirty="0">
                <a:solidFill>
                  <a:schemeClr val="bg2">
                    <a:lumMod val="50000"/>
                  </a:schemeClr>
                </a:solidFill>
              </a:rPr>
              <a:t>Important For</a:t>
            </a:r>
          </a:p>
          <a:p>
            <a:pPr marL="45720" indent="0">
              <a:buNone/>
            </a:pPr>
            <a:endParaRPr lang="en-US" b="1" dirty="0">
              <a:solidFill>
                <a:schemeClr val="bg2">
                  <a:lumMod val="50000"/>
                </a:schemeClr>
              </a:solidFill>
            </a:endParaRPr>
          </a:p>
          <a:p>
            <a:pPr lvl="1"/>
            <a:r>
              <a:rPr lang="en-US" dirty="0"/>
              <a:t>My medication and inhaler</a:t>
            </a:r>
          </a:p>
          <a:p>
            <a:pPr lvl="1"/>
            <a:r>
              <a:rPr lang="en-US" dirty="0"/>
              <a:t>Seeing my doctors regularly</a:t>
            </a:r>
          </a:p>
          <a:p>
            <a:pPr lvl="1"/>
            <a:r>
              <a:rPr lang="en-US" dirty="0"/>
              <a:t>Having downtime</a:t>
            </a:r>
          </a:p>
          <a:p>
            <a:pPr lvl="1"/>
            <a:r>
              <a:rPr lang="en-US" dirty="0"/>
              <a:t>To have access to water all the time</a:t>
            </a:r>
          </a:p>
          <a:p>
            <a:pPr lvl="1"/>
            <a:r>
              <a:rPr lang="en-US" dirty="0"/>
              <a:t>Sleep 7-8 hours</a:t>
            </a:r>
          </a:p>
          <a:p>
            <a:pPr lvl="1"/>
            <a:r>
              <a:rPr lang="en-US" dirty="0"/>
              <a:t>Have access to healthy food</a:t>
            </a:r>
          </a:p>
          <a:p>
            <a:pPr lvl="1"/>
            <a:r>
              <a:rPr lang="en-US" dirty="0"/>
              <a:t>Take time for mental health </a:t>
            </a:r>
          </a:p>
          <a:p>
            <a:pPr lvl="1"/>
            <a:endParaRPr lang="en-US" dirty="0"/>
          </a:p>
        </p:txBody>
      </p:sp>
    </p:spTree>
    <p:extLst>
      <p:ext uri="{BB962C8B-B14F-4D97-AF65-F5344CB8AC3E}">
        <p14:creationId xmlns:p14="http://schemas.microsoft.com/office/powerpoint/2010/main" val="1362927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a:xfrm>
            <a:off x="2209800" y="320040"/>
            <a:ext cx="7772400" cy="1051560"/>
          </a:xfrm>
        </p:spPr>
        <p:txBody>
          <a:bodyPr>
            <a:normAutofit fontScale="90000"/>
          </a:bodyPr>
          <a:lstStyle/>
          <a:p>
            <a:pPr eaLnBrk="1" hangingPunct="1"/>
            <a:r>
              <a:rPr lang="en-US" dirty="0"/>
              <a:t>Basic Needs &amp; Impact on Behavior</a:t>
            </a:r>
          </a:p>
        </p:txBody>
      </p:sp>
      <p:sp>
        <p:nvSpPr>
          <p:cNvPr id="46084" name="Rectangle 3"/>
          <p:cNvSpPr>
            <a:spLocks noGrp="1" noChangeArrowheads="1"/>
          </p:cNvSpPr>
          <p:nvPr>
            <p:ph type="body" sz="half" idx="1"/>
          </p:nvPr>
        </p:nvSpPr>
        <p:spPr>
          <a:xfrm>
            <a:off x="2362200" y="1828800"/>
            <a:ext cx="4343400" cy="4572000"/>
          </a:xfrm>
        </p:spPr>
        <p:txBody>
          <a:bodyPr>
            <a:normAutofit/>
          </a:bodyPr>
          <a:lstStyle/>
          <a:p>
            <a:pPr eaLnBrk="1" hangingPunct="1">
              <a:lnSpc>
                <a:spcPct val="90000"/>
              </a:lnSpc>
            </a:pPr>
            <a:r>
              <a:rPr lang="en-US" sz="2500" dirty="0">
                <a:solidFill>
                  <a:schemeClr val="bg2">
                    <a:lumMod val="50000"/>
                  </a:schemeClr>
                </a:solidFill>
              </a:rPr>
              <a:t>Rest/Sleep</a:t>
            </a:r>
          </a:p>
          <a:p>
            <a:pPr eaLnBrk="1" hangingPunct="1">
              <a:lnSpc>
                <a:spcPct val="90000"/>
              </a:lnSpc>
            </a:pPr>
            <a:r>
              <a:rPr lang="en-US" sz="2500" dirty="0">
                <a:solidFill>
                  <a:schemeClr val="bg2">
                    <a:lumMod val="50000"/>
                  </a:schemeClr>
                </a:solidFill>
              </a:rPr>
              <a:t>Food/Water/              Nourishment</a:t>
            </a:r>
          </a:p>
          <a:p>
            <a:pPr eaLnBrk="1" hangingPunct="1">
              <a:lnSpc>
                <a:spcPct val="90000"/>
              </a:lnSpc>
            </a:pPr>
            <a:r>
              <a:rPr lang="en-US" sz="2500" dirty="0">
                <a:solidFill>
                  <a:schemeClr val="bg2">
                    <a:lumMod val="50000"/>
                  </a:schemeClr>
                </a:solidFill>
              </a:rPr>
              <a:t>Maintenance of body temperature (not too hot or too cold).</a:t>
            </a:r>
          </a:p>
          <a:p>
            <a:pPr eaLnBrk="1" hangingPunct="1">
              <a:lnSpc>
                <a:spcPct val="90000"/>
              </a:lnSpc>
            </a:pPr>
            <a:r>
              <a:rPr lang="en-US" sz="2500" dirty="0">
                <a:solidFill>
                  <a:schemeClr val="bg2">
                    <a:lumMod val="50000"/>
                  </a:schemeClr>
                </a:solidFill>
              </a:rPr>
              <a:t>Avoidance of pain, discomfort &amp; danger</a:t>
            </a:r>
          </a:p>
          <a:p>
            <a:pPr eaLnBrk="1" hangingPunct="1">
              <a:lnSpc>
                <a:spcPct val="90000"/>
              </a:lnSpc>
            </a:pPr>
            <a:r>
              <a:rPr lang="en-US" sz="2500" dirty="0">
                <a:solidFill>
                  <a:schemeClr val="bg2">
                    <a:lumMod val="50000"/>
                  </a:schemeClr>
                </a:solidFill>
              </a:rPr>
              <a:t>Stimulation and equilibrium</a:t>
            </a:r>
          </a:p>
          <a:p>
            <a:pPr eaLnBrk="1" hangingPunct="1">
              <a:lnSpc>
                <a:spcPct val="90000"/>
              </a:lnSpc>
            </a:pPr>
            <a:r>
              <a:rPr lang="en-US" sz="2500" dirty="0">
                <a:solidFill>
                  <a:schemeClr val="bg2">
                    <a:lumMod val="50000"/>
                  </a:schemeClr>
                </a:solidFill>
              </a:rPr>
              <a:t>Sexual drives</a:t>
            </a:r>
          </a:p>
        </p:txBody>
      </p:sp>
      <p:pic>
        <p:nvPicPr>
          <p:cNvPr id="46085" name="Picture 4" descr="j0090125"/>
          <p:cNvPicPr>
            <a:picLocks noGrp="1" noChangeAspect="1" noChangeArrowheads="1"/>
          </p:cNvPicPr>
          <p:nvPr>
            <p:ph type="clipArt" sz="half" idx="2"/>
          </p:nvPr>
        </p:nvPicPr>
        <p:blipFill>
          <a:blip r:embed="rId3" cstate="print"/>
          <a:srcRect/>
          <a:stretch>
            <a:fillRect/>
          </a:stretch>
        </p:blipFill>
        <p:spPr>
          <a:xfrm>
            <a:off x="7729995" y="2033588"/>
            <a:ext cx="3386137" cy="3192462"/>
          </a:xfrm>
        </p:spPr>
      </p:pic>
      <p:sp>
        <p:nvSpPr>
          <p:cNvPr id="46082" name="Slide Number Placeholder 6"/>
          <p:cNvSpPr>
            <a:spLocks noGrp="1"/>
          </p:cNvSpPr>
          <p:nvPr>
            <p:ph type="sldNum" sz="quarter" idx="12"/>
          </p:nvPr>
        </p:nvSpPr>
        <p:spPr>
          <a:noFill/>
        </p:spPr>
        <p:txBody>
          <a:bodyPr/>
          <a:lstStyle/>
          <a:p>
            <a:fld id="{5F9C21FD-9324-49A0-9A9C-B731EAD027C8}"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4FA80-CB9E-477A-8571-5A4F2361A37A}"/>
              </a:ext>
            </a:extLst>
          </p:cNvPr>
          <p:cNvSpPr>
            <a:spLocks noGrp="1"/>
          </p:cNvSpPr>
          <p:nvPr>
            <p:ph type="title"/>
          </p:nvPr>
        </p:nvSpPr>
        <p:spPr/>
        <p:txBody>
          <a:bodyPr/>
          <a:lstStyle/>
          <a:p>
            <a:r>
              <a:rPr lang="en-US" dirty="0"/>
              <a:t>If there are safety concerns…</a:t>
            </a:r>
          </a:p>
        </p:txBody>
      </p:sp>
      <p:sp>
        <p:nvSpPr>
          <p:cNvPr id="3" name="Content Placeholder 2">
            <a:extLst>
              <a:ext uri="{FF2B5EF4-FFF2-40B4-BE49-F238E27FC236}">
                <a16:creationId xmlns:a16="http://schemas.microsoft.com/office/drawing/2014/main" id="{3F357053-357F-4482-88D2-2A271FF33258}"/>
              </a:ext>
            </a:extLst>
          </p:cNvPr>
          <p:cNvSpPr>
            <a:spLocks noGrp="1"/>
          </p:cNvSpPr>
          <p:nvPr>
            <p:ph idx="1"/>
          </p:nvPr>
        </p:nvSpPr>
        <p:spPr/>
        <p:txBody>
          <a:bodyPr/>
          <a:lstStyle/>
          <a:p>
            <a:r>
              <a:rPr lang="en-US" sz="2800" dirty="0">
                <a:solidFill>
                  <a:schemeClr val="bg2">
                    <a:lumMod val="50000"/>
                  </a:schemeClr>
                </a:solidFill>
              </a:rPr>
              <a:t>Assess safety</a:t>
            </a:r>
          </a:p>
          <a:p>
            <a:r>
              <a:rPr lang="en-US" sz="2800" dirty="0">
                <a:solidFill>
                  <a:schemeClr val="bg2">
                    <a:lumMod val="50000"/>
                  </a:schemeClr>
                </a:solidFill>
              </a:rPr>
              <a:t>If a risk to self or others, call 911 and request a CIT officer</a:t>
            </a:r>
          </a:p>
          <a:p>
            <a:r>
              <a:rPr lang="en-US" sz="2800" dirty="0">
                <a:solidFill>
                  <a:schemeClr val="bg2">
                    <a:lumMod val="50000"/>
                  </a:schemeClr>
                </a:solidFill>
              </a:rPr>
              <a:t>Call IDD Crisis when safely able</a:t>
            </a:r>
          </a:p>
          <a:p>
            <a:r>
              <a:rPr lang="en-US" sz="2800" dirty="0">
                <a:solidFill>
                  <a:schemeClr val="bg2">
                    <a:lumMod val="50000"/>
                  </a:schemeClr>
                </a:solidFill>
              </a:rPr>
              <a:t>Monitor from a safe distance</a:t>
            </a:r>
          </a:p>
          <a:p>
            <a:r>
              <a:rPr lang="en-US" sz="2800" dirty="0">
                <a:solidFill>
                  <a:schemeClr val="bg2">
                    <a:lumMod val="50000"/>
                  </a:schemeClr>
                </a:solidFill>
              </a:rPr>
              <a:t>Do not engage in power struggles/ remove demands</a:t>
            </a:r>
          </a:p>
          <a:p>
            <a:r>
              <a:rPr lang="en-US" sz="2800" dirty="0">
                <a:solidFill>
                  <a:schemeClr val="bg2">
                    <a:lumMod val="50000"/>
                  </a:schemeClr>
                </a:solidFill>
              </a:rPr>
              <a:t>Offer calm</a:t>
            </a:r>
          </a:p>
          <a:p>
            <a:pPr marL="45720" indent="0">
              <a:buNone/>
            </a:pPr>
            <a:endParaRPr lang="en-US" dirty="0"/>
          </a:p>
        </p:txBody>
      </p:sp>
    </p:spTree>
    <p:extLst>
      <p:ext uri="{BB962C8B-B14F-4D97-AF65-F5344CB8AC3E}">
        <p14:creationId xmlns:p14="http://schemas.microsoft.com/office/powerpoint/2010/main" val="584834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281D4-66E0-4B44-A702-ECBA920A7EBE}"/>
              </a:ext>
            </a:extLst>
          </p:cNvPr>
          <p:cNvSpPr>
            <a:spLocks noGrp="1"/>
          </p:cNvSpPr>
          <p:nvPr>
            <p:ph type="title"/>
          </p:nvPr>
        </p:nvSpPr>
        <p:spPr>
          <a:xfrm>
            <a:off x="653145" y="609599"/>
            <a:ext cx="3364378" cy="5606143"/>
          </a:xfrm>
        </p:spPr>
        <p:txBody>
          <a:bodyPr>
            <a:normAutofit/>
          </a:bodyPr>
          <a:lstStyle/>
          <a:p>
            <a:r>
              <a:rPr lang="en-US" sz="4800" dirty="0"/>
              <a:t>Offering Calm….</a:t>
            </a:r>
          </a:p>
        </p:txBody>
      </p:sp>
      <p:graphicFrame>
        <p:nvGraphicFramePr>
          <p:cNvPr id="7" name="Content Placeholder 2">
            <a:extLst>
              <a:ext uri="{FF2B5EF4-FFF2-40B4-BE49-F238E27FC236}">
                <a16:creationId xmlns:a16="http://schemas.microsoft.com/office/drawing/2014/main" id="{CDD62213-E8A9-7CBC-6ACA-792FAA904C50}"/>
              </a:ext>
            </a:extLst>
          </p:cNvPr>
          <p:cNvGraphicFramePr>
            <a:graphicFrameLocks noGrp="1"/>
          </p:cNvGraphicFramePr>
          <p:nvPr>
            <p:ph idx="1"/>
            <p:extLst>
              <p:ext uri="{D42A27DB-BD31-4B8C-83A1-F6EECF244321}">
                <p14:modId xmlns:p14="http://schemas.microsoft.com/office/powerpoint/2010/main" val="3770828131"/>
              </p:ext>
            </p:extLst>
          </p:nvPr>
        </p:nvGraphicFramePr>
        <p:xfrm>
          <a:off x="4545013" y="1199858"/>
          <a:ext cx="6451943" cy="44678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28575187"/>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2277</Words>
  <Application>Microsoft Office PowerPoint</Application>
  <PresentationFormat>Widescreen</PresentationFormat>
  <Paragraphs>165</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Corbel</vt:lpstr>
      <vt:lpstr>Wingdings 3</vt:lpstr>
      <vt:lpstr>Basis</vt:lpstr>
      <vt:lpstr>From Chaos to Collaborative CAre</vt:lpstr>
      <vt:lpstr>Community Mental Health Centers</vt:lpstr>
      <vt:lpstr>IDD Crisis Services</vt:lpstr>
      <vt:lpstr>Kentucky’s Framework </vt:lpstr>
      <vt:lpstr>Services:</vt:lpstr>
      <vt:lpstr>Minimize Crisis by Providing  Person Centered Supports</vt:lpstr>
      <vt:lpstr>Basic Needs &amp; Impact on Behavior</vt:lpstr>
      <vt:lpstr>If there are safety concerns…</vt:lpstr>
      <vt:lpstr>Offering Calm….</vt:lpstr>
      <vt:lpstr>Offering Calm….</vt:lpstr>
      <vt:lpstr>Michelle P and  Supports for Community Living Waivers Eligibility -</vt:lpstr>
      <vt:lpstr>Eligibility for SCL for a person with a brain injury…</vt:lpstr>
      <vt:lpstr>Behavioral Management Maximizing Proactive Interventions and Continuum of Care</vt:lpstr>
      <vt:lpstr>We can HELP!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Chaos to Collaborative CAre</dc:title>
  <dc:creator>Lee Ann Kramer</dc:creator>
  <cp:lastModifiedBy>Lee Ann Kramer</cp:lastModifiedBy>
  <cp:revision>12</cp:revision>
  <cp:lastPrinted>2022-03-14T17:48:30Z</cp:lastPrinted>
  <dcterms:created xsi:type="dcterms:W3CDTF">2022-03-14T02:42:58Z</dcterms:created>
  <dcterms:modified xsi:type="dcterms:W3CDTF">2022-03-14T19:29:22Z</dcterms:modified>
</cp:coreProperties>
</file>