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2" r:id="rId4"/>
    <p:sldId id="291" r:id="rId5"/>
    <p:sldId id="288" r:id="rId6"/>
    <p:sldId id="292" r:id="rId7"/>
    <p:sldId id="293" r:id="rId8"/>
    <p:sldId id="295" r:id="rId9"/>
    <p:sldId id="290" r:id="rId10"/>
    <p:sldId id="294" r:id="rId11"/>
    <p:sldId id="297" r:id="rId12"/>
    <p:sldId id="296" r:id="rId13"/>
    <p:sldId id="298" r:id="rId14"/>
    <p:sldId id="266" r:id="rId15"/>
    <p:sldId id="299" r:id="rId16"/>
    <p:sldId id="267" r:id="rId17"/>
    <p:sldId id="268" r:id="rId18"/>
    <p:sldId id="259" r:id="rId19"/>
    <p:sldId id="269" r:id="rId20"/>
    <p:sldId id="270" r:id="rId21"/>
    <p:sldId id="261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D4E01-0D55-4E3D-A910-061C14836018}" v="249" dt="2022-03-25T18:18:07.746"/>
    <p1510:client id="{2905D71C-CDF2-6130-FD78-BB13B960B326}" v="3" dt="2022-03-25T06:33:42.860"/>
    <p1510:client id="{8842FF7B-2677-13C2-6136-13078A859A21}" v="165" dt="2022-03-25T06:41:51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72169"/>
          </a:xfrm>
        </p:spPr>
        <p:txBody>
          <a:bodyPr/>
          <a:lstStyle/>
          <a:p>
            <a:r>
              <a:rPr lang="en-US" sz="6000" b="1"/>
              <a:t>Meeting Yourself </a:t>
            </a:r>
            <a:br>
              <a:rPr lang="en-US" sz="6000" b="1"/>
            </a:br>
            <a:r>
              <a:rPr lang="en-US" sz="6000" b="1"/>
              <a:t>Where You 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087" y="3657597"/>
            <a:ext cx="4312980" cy="1320802"/>
          </a:xfrm>
        </p:spPr>
        <p:txBody>
          <a:bodyPr>
            <a:normAutofit fontScale="85000" lnSpcReduction="20000"/>
          </a:bodyPr>
          <a:lstStyle/>
          <a:p>
            <a:r>
              <a:rPr lang="en-US" sz="2900"/>
              <a:t>Valerie Hill, PhD, MS, OTR/L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College of Allied Health Sciences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Department of Rehabilitation, Exercise, and Nutrition Sciences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37027-6B26-4418-B892-547F08C6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33" y="3657597"/>
            <a:ext cx="2598024" cy="1435099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645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5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5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605CD3-1604-4712-8633-A975C476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How ready are you to make a change?</a:t>
            </a:r>
          </a:p>
        </p:txBody>
      </p:sp>
      <p:sp>
        <p:nvSpPr>
          <p:cNvPr id="51" name="Rectangle 5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B8E26-4117-43C0-974E-0C47B6894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"/>
          <a:stretch/>
        </p:blipFill>
        <p:spPr>
          <a:xfrm>
            <a:off x="1172261" y="1250696"/>
            <a:ext cx="5807437" cy="4245230"/>
          </a:xfrm>
          <a:prstGeom prst="rect">
            <a:avLst/>
          </a:prstGeom>
        </p:spPr>
      </p:pic>
      <p:cxnSp>
        <p:nvCxnSpPr>
          <p:cNvPr id="53" name="Straight Connector 6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4BD52C-EAB0-7747-59C0-02D908DBF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Assess where you are in the process of making a change. Have patience and grace with yourself wherever you are in respect to your readiness to make a change</a:t>
            </a:r>
          </a:p>
          <a:p>
            <a:pPr>
              <a:lnSpc>
                <a:spcPct val="90000"/>
              </a:lnSpc>
            </a:pPr>
            <a:r>
              <a:rPr lang="en-US" sz="1900"/>
              <a:t>Choose goals that you’re ready and preparing to do</a:t>
            </a:r>
          </a:p>
          <a:p>
            <a:pPr>
              <a:lnSpc>
                <a:spcPct val="90000"/>
              </a:lnSpc>
            </a:pPr>
            <a:r>
              <a:rPr lang="en-US" sz="1900"/>
              <a:t>You can put goals that you’re still contemplating as a lower priority</a:t>
            </a:r>
          </a:p>
        </p:txBody>
      </p:sp>
    </p:spTree>
    <p:extLst>
      <p:ext uri="{BB962C8B-B14F-4D97-AF65-F5344CB8AC3E}">
        <p14:creationId xmlns:p14="http://schemas.microsoft.com/office/powerpoint/2010/main" val="133649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F3C230-B2C4-4819-8D17-9723524C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62626"/>
                </a:solidFill>
              </a:rPr>
              <a:t>Set yourself up for success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CAF618-DA66-49B7-8851-B077EB1EF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735803"/>
            <a:ext cx="5278777" cy="32075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866AE6-1F48-842D-7978-F031E736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806107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262626"/>
                </a:solidFill>
              </a:rPr>
              <a:t>Plan ahead for issues that you might face- you know yourself and what will challenge you to make change</a:t>
            </a:r>
          </a:p>
          <a:p>
            <a:r>
              <a:rPr lang="en-US">
                <a:solidFill>
                  <a:srgbClr val="262626"/>
                </a:solidFill>
              </a:rPr>
              <a:t>Put supports in place so you have a plan if you “fall off the bandwagon”</a:t>
            </a:r>
          </a:p>
          <a:p>
            <a:r>
              <a:rPr lang="en-US">
                <a:solidFill>
                  <a:srgbClr val="262626"/>
                </a:solidFill>
              </a:rPr>
              <a:t>Explore what has been helpful in the past </a:t>
            </a:r>
          </a:p>
          <a:p>
            <a:r>
              <a:rPr lang="en-US">
                <a:solidFill>
                  <a:srgbClr val="262626"/>
                </a:solidFill>
              </a:rPr>
              <a:t>Ask others for ideas</a:t>
            </a:r>
          </a:p>
          <a:p>
            <a:r>
              <a:rPr lang="en-US">
                <a:solidFill>
                  <a:srgbClr val="262626"/>
                </a:solidFill>
              </a:rPr>
              <a:t>Trial supports- if one doesn’t work try another!</a:t>
            </a:r>
          </a:p>
        </p:txBody>
      </p:sp>
    </p:spTree>
    <p:extLst>
      <p:ext uri="{BB962C8B-B14F-4D97-AF65-F5344CB8AC3E}">
        <p14:creationId xmlns:p14="http://schemas.microsoft.com/office/powerpoint/2010/main" val="385774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75FF6-059B-4051-B256-7388B8EF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Beware of barriers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DDDE4-4B0F-0836-A016-28F518EB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 fontScale="92500" lnSpcReduction="20000"/>
          </a:bodyPr>
          <a:lstStyle/>
          <a:p>
            <a:r>
              <a:rPr lang="en-US" sz="1800">
                <a:solidFill>
                  <a:srgbClr val="262626"/>
                </a:solidFill>
              </a:rPr>
              <a:t>Acknowledge potential barriers you might encounter</a:t>
            </a:r>
          </a:p>
          <a:p>
            <a:pPr marL="0" indent="0">
              <a:buNone/>
            </a:pPr>
            <a:r>
              <a:rPr lang="en-US" sz="1800">
                <a:solidFill>
                  <a:srgbClr val="262626"/>
                </a:solidFill>
              </a:rPr>
              <a:t>Barriers come in all forms!</a:t>
            </a:r>
          </a:p>
          <a:p>
            <a:r>
              <a:rPr lang="en-US" sz="1800">
                <a:solidFill>
                  <a:srgbClr val="262626"/>
                </a:solidFill>
              </a:rPr>
              <a:t>Environmental</a:t>
            </a:r>
          </a:p>
          <a:p>
            <a:r>
              <a:rPr lang="en-US" sz="1800">
                <a:solidFill>
                  <a:srgbClr val="262626"/>
                </a:solidFill>
              </a:rPr>
              <a:t>Physical</a:t>
            </a:r>
          </a:p>
          <a:p>
            <a:r>
              <a:rPr lang="en-US" sz="1800">
                <a:solidFill>
                  <a:srgbClr val="262626"/>
                </a:solidFill>
              </a:rPr>
              <a:t>Cognitive</a:t>
            </a:r>
          </a:p>
          <a:p>
            <a:r>
              <a:rPr lang="en-US" sz="1800">
                <a:solidFill>
                  <a:srgbClr val="262626"/>
                </a:solidFill>
              </a:rPr>
              <a:t>Psychological</a:t>
            </a:r>
          </a:p>
          <a:p>
            <a:r>
              <a:rPr lang="en-US" sz="1800">
                <a:solidFill>
                  <a:srgbClr val="262626"/>
                </a:solidFill>
              </a:rPr>
              <a:t>Time</a:t>
            </a:r>
          </a:p>
          <a:p>
            <a:r>
              <a:rPr lang="en-US" sz="1800">
                <a:solidFill>
                  <a:srgbClr val="262626"/>
                </a:solidFill>
              </a:rPr>
              <a:t>Access</a:t>
            </a:r>
          </a:p>
          <a:p>
            <a:r>
              <a:rPr lang="en-US" sz="1800">
                <a:solidFill>
                  <a:srgbClr val="262626"/>
                </a:solidFill>
              </a:rPr>
              <a:t>Add your barriers to the list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A6DB33-E0D2-4004-9FD3-0579BFEB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961831"/>
            <a:ext cx="6098041" cy="48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8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0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2" name="Picture 54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215E4F-6BDC-4D97-B568-C4B5CEF7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262626"/>
                </a:solidFill>
              </a:rPr>
              <a:t>Match your barriers with your supports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1F5FD-44D1-4E06-A6FE-5CF5CC73D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583205"/>
            <a:ext cx="5278777" cy="351278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14C3F5F-031A-4497-8C30-83EE3B3806A2}"/>
              </a:ext>
            </a:extLst>
          </p:cNvPr>
          <p:cNvSpPr txBox="1"/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rgbClr val="262626"/>
                </a:solidFill>
              </a:rPr>
              <a:t>Anticipate issues and plan the support that you will utilize to help keep you on track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90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89" name="Straight Connector 196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0" name="Rectangle 198">
            <a:extLst>
              <a:ext uri="{FF2B5EF4-FFF2-40B4-BE49-F238E27FC236}">
                <a16:creationId xmlns:a16="http://schemas.microsoft.com/office/drawing/2014/main" id="{AB79D876-BCFB-48E8-A406-A9DDB58B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96" name="Picture 200">
            <a:extLst>
              <a:ext uri="{FF2B5EF4-FFF2-40B4-BE49-F238E27FC236}">
                <a16:creationId xmlns:a16="http://schemas.microsoft.com/office/drawing/2014/main" id="{BE33C98B-90F1-4F12-9D4E-46E1A234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Being healthy while meeting yourself where you are</a:t>
            </a:r>
          </a:p>
        </p:txBody>
      </p:sp>
      <p:cxnSp>
        <p:nvCxnSpPr>
          <p:cNvPr id="198" name="Straight Connector 202">
            <a:extLst>
              <a:ext uri="{FF2B5EF4-FFF2-40B4-BE49-F238E27FC236}">
                <a16:creationId xmlns:a16="http://schemas.microsoft.com/office/drawing/2014/main" id="{4256FEDC-746C-45BC-9AF9-4F33D2165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3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48093-4BA1-4AE7-BF83-FA015D45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51" y="664224"/>
            <a:ext cx="5273497" cy="5529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BF903-43C4-4540-BCCB-6D7A15B2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67" y="2012093"/>
            <a:ext cx="4188315" cy="40176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263FC82-3C11-455F-BB5F-FFEC1DEEB248}"/>
              </a:ext>
            </a:extLst>
          </p:cNvPr>
          <p:cNvSpPr txBox="1"/>
          <p:nvPr/>
        </p:nvSpPr>
        <p:spPr>
          <a:xfrm>
            <a:off x="6454602" y="828295"/>
            <a:ext cx="4940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American Heart Association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88178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/>
              <a:t>Evaluate your basic needs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1600"/>
              <a:t>Food</a:t>
            </a:r>
          </a:p>
          <a:p>
            <a:pPr algn="ctr"/>
            <a:r>
              <a:rPr lang="en-US" sz="1600"/>
              <a:t>Water</a:t>
            </a:r>
          </a:p>
          <a:p>
            <a:pPr algn="ctr"/>
            <a:r>
              <a:rPr lang="en-US" sz="1600"/>
              <a:t>Sleep</a:t>
            </a:r>
          </a:p>
          <a:p>
            <a:pPr algn="ctr"/>
            <a:r>
              <a:rPr lang="en-US" sz="1600"/>
              <a:t>Safety</a:t>
            </a:r>
          </a:p>
          <a:p>
            <a:pPr algn="ctr"/>
            <a:r>
              <a:rPr lang="en-US" sz="1600"/>
              <a:t>Housing</a:t>
            </a:r>
          </a:p>
          <a:p>
            <a:pPr algn="ctr"/>
            <a:r>
              <a:rPr lang="en-US" sz="1600"/>
              <a:t>Healthy relationships</a:t>
            </a:r>
          </a:p>
          <a:p>
            <a:pPr algn="ctr"/>
            <a:r>
              <a:rPr lang="en-US" sz="1600"/>
              <a:t>Mental health and mood</a:t>
            </a:r>
          </a:p>
          <a:p>
            <a:pPr algn="ctr"/>
            <a:r>
              <a:rPr lang="en-US" sz="1600"/>
              <a:t>Self-confidence and self-esteem</a:t>
            </a:r>
          </a:p>
        </p:txBody>
      </p:sp>
      <p:pic>
        <p:nvPicPr>
          <p:cNvPr id="1028" name="Picture 4" descr="https://4.bp.blogspot.com/-TtwSp7DlThk/V6f03Wm6ArI/AAAAAAAAEJg/4yotEWqzT1UwX_E-12T8E5YOfm_zN3vHgCLcB/s1600/nclex-maslo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12626" b="-2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7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Know your labs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262626"/>
                </a:solidFill>
              </a:rPr>
              <a:t>Cholesterol</a:t>
            </a:r>
          </a:p>
          <a:p>
            <a:pPr algn="ctr"/>
            <a:r>
              <a:rPr lang="en-US">
                <a:solidFill>
                  <a:srgbClr val="262626"/>
                </a:solidFill>
              </a:rPr>
              <a:t>Triglycerides</a:t>
            </a:r>
          </a:p>
          <a:p>
            <a:pPr algn="ctr"/>
            <a:r>
              <a:rPr lang="en-US">
                <a:solidFill>
                  <a:srgbClr val="262626"/>
                </a:solidFill>
              </a:rPr>
              <a:t>Blood glucose/sugar</a:t>
            </a:r>
          </a:p>
          <a:p>
            <a:pPr algn="ctr"/>
            <a:r>
              <a:rPr lang="en-US">
                <a:solidFill>
                  <a:srgbClr val="262626"/>
                </a:solidFill>
              </a:rPr>
              <a:t>Blood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5433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961" y="982132"/>
            <a:ext cx="3376636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262626"/>
                </a:solidFill>
              </a:rPr>
              <a:t>Manage your </a:t>
            </a:r>
            <a:br>
              <a:rPr lang="en-US" sz="3700">
                <a:solidFill>
                  <a:srgbClr val="262626"/>
                </a:solidFill>
              </a:rPr>
            </a:br>
            <a:r>
              <a:rPr lang="en-US" sz="3700">
                <a:solidFill>
                  <a:srgbClr val="262626"/>
                </a:solidFill>
              </a:rPr>
              <a:t>medical needs: </a:t>
            </a:r>
            <a:br>
              <a:rPr lang="en-US" sz="3700">
                <a:solidFill>
                  <a:srgbClr val="262626"/>
                </a:solidFill>
              </a:rPr>
            </a:br>
            <a:r>
              <a:rPr lang="en-US" sz="3700">
                <a:solidFill>
                  <a:srgbClr val="262626"/>
                </a:solidFill>
              </a:rPr>
              <a:t>Self-management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12683" y="1616944"/>
            <a:ext cx="5278777" cy="344530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35824" y="2556931"/>
            <a:ext cx="3901035" cy="3691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Manage medication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Attend doctor’s appointments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Manage all of the symptoms in the symptom cycle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Manage cognitive changes</a:t>
            </a:r>
          </a:p>
        </p:txBody>
      </p:sp>
    </p:spTree>
    <p:extLst>
      <p:ext uri="{BB962C8B-B14F-4D97-AF65-F5344CB8AC3E}">
        <p14:creationId xmlns:p14="http://schemas.microsoft.com/office/powerpoint/2010/main" val="48049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470" y="982132"/>
            <a:ext cx="3648860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262626"/>
                </a:solidFill>
              </a:rPr>
              <a:t>You are your own best advocate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C19B3D4E-6DA9-4739-8BBA-BCC30971FC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904263" y="1250696"/>
            <a:ext cx="4319446" cy="42404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016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/>
              <a:t>Discuss what it means to be healthy</a:t>
            </a:r>
          </a:p>
          <a:p>
            <a:pPr>
              <a:buSzPct val="114999"/>
            </a:pPr>
            <a:r>
              <a:rPr lang="en-US"/>
              <a:t>Reflect on who and where we are as individuals and explore ways to meet yourself where you</a:t>
            </a:r>
          </a:p>
          <a:p>
            <a:pPr>
              <a:buSzPct val="114999"/>
            </a:pPr>
            <a:r>
              <a:rPr lang="en-US"/>
              <a:t>Provide strategies and resources for attendees to support living a healthier life </a:t>
            </a:r>
          </a:p>
          <a:p>
            <a:pPr>
              <a:buSzPct val="114999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2C22A-AD32-433D-B0E5-2B1A0314F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" r="-2" b="-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714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D7577-C09A-45C8-969C-196203B3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33" y="721039"/>
            <a:ext cx="8148133" cy="54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75" y="1255914"/>
            <a:ext cx="10531249" cy="4377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2792626"/>
            <a:ext cx="4076698" cy="1303867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9317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Contact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60" y="2967263"/>
            <a:ext cx="5792438" cy="3286579"/>
          </a:xfrm>
        </p:spPr>
      </p:pic>
      <p:sp>
        <p:nvSpPr>
          <p:cNvPr id="5" name="Rectangle 4"/>
          <p:cNvSpPr/>
          <p:nvPr/>
        </p:nvSpPr>
        <p:spPr>
          <a:xfrm>
            <a:off x="1368030" y="2526392"/>
            <a:ext cx="9528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Valerie A. Hill, PhD, MS, OTR/L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Assistant Professor and </a:t>
            </a:r>
            <a:r>
              <a:rPr lang="en-US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of the Life Management Laboratory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Masters of Occupational Therapy Program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Rehabilitation, Exercise, and Nutrition Sciences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 of Allied Health Sciences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Cincinnati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hillva@ucmail.uc.edu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513-558-5018</a:t>
            </a:r>
          </a:p>
          <a:p>
            <a:endParaRPr lang="en-US" sz="2000" b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3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9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19" name="Straight Connector 9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0" name="Rectangle 9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0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What does it mean to be healthy?</a:t>
            </a:r>
          </a:p>
        </p:txBody>
      </p:sp>
      <p:sp>
        <p:nvSpPr>
          <p:cNvPr id="122" name="Rectangle 10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9306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23" name="Straight Connector 10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does healthy mean to you?</a:t>
            </a:r>
          </a:p>
          <a:p>
            <a:r>
              <a:rPr lang="en-US"/>
              <a:t>What do you do to be healthy?</a:t>
            </a:r>
          </a:p>
        </p:txBody>
      </p:sp>
    </p:spTree>
    <p:extLst>
      <p:ext uri="{BB962C8B-B14F-4D97-AF65-F5344CB8AC3E}">
        <p14:creationId xmlns:p14="http://schemas.microsoft.com/office/powerpoint/2010/main" val="170478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4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BE20C-F79B-4970-B64D-FEA48807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Health Beliefs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9710C4B2-FB81-AE8D-4ED9-63E612921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262626"/>
                </a:solidFill>
              </a:rPr>
              <a:t>We share many similar ideas about health; however, we are all different. </a:t>
            </a:r>
          </a:p>
          <a:p>
            <a:pPr marL="0" indent="0">
              <a:buNone/>
            </a:pPr>
            <a:r>
              <a:rPr lang="en-US" sz="1800">
                <a:solidFill>
                  <a:srgbClr val="262626"/>
                </a:solidFill>
              </a:rPr>
              <a:t>We each need our own approach to health and wellness based on where we are and where we want to go.</a:t>
            </a: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99F727-1FC9-4FDB-B99E-72DF2D1D44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34"/>
          <a:stretch/>
        </p:blipFill>
        <p:spPr>
          <a:xfrm>
            <a:off x="4890897" y="607812"/>
            <a:ext cx="720569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9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2" name="Rectangle 112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93" name="Picture 118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94" name="Straight Connector 120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6A639B2C-1471-471B-8387-A17786D880C4}"/>
              </a:ext>
            </a:extLst>
          </p:cNvPr>
          <p:cNvSpPr txBox="1"/>
          <p:nvPr/>
        </p:nvSpPr>
        <p:spPr>
          <a:xfrm>
            <a:off x="1000125" y="1533525"/>
            <a:ext cx="4324350" cy="455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5000">
                <a:solidFill>
                  <a:srgbClr val="262626"/>
                </a:solidFill>
              </a:rPr>
              <a:t>Self-Identity Transformation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>
              <a:solidFill>
                <a:srgbClr val="262626"/>
              </a:solidFill>
            </a:endParaRPr>
          </a:p>
        </p:txBody>
      </p:sp>
      <p:pic>
        <p:nvPicPr>
          <p:cNvPr id="165" name="Picture 164" descr="Text&#10;&#10;Description automatically generated with medium confidence">
            <a:extLst>
              <a:ext uri="{FF2B5EF4-FFF2-40B4-BE49-F238E27FC236}">
                <a16:creationId xmlns:a16="http://schemas.microsoft.com/office/drawing/2014/main" id="{F5AAF8DE-E7B4-4C81-88BF-93A31CE8F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087" y="982131"/>
            <a:ext cx="5452627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0972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0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6" name="Picture 1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53CD6C-8D48-4862-B51B-73FDBD67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714" y="982132"/>
            <a:ext cx="3788643" cy="185631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62626"/>
                </a:solidFill>
              </a:rPr>
              <a:t>Reflect: </a:t>
            </a:r>
            <a:br>
              <a:rPr lang="en-US">
                <a:solidFill>
                  <a:srgbClr val="262626"/>
                </a:solidFill>
              </a:rPr>
            </a:br>
            <a:r>
              <a:rPr lang="en-US" sz="3300">
                <a:solidFill>
                  <a:srgbClr val="262626"/>
                </a:solidFill>
              </a:rPr>
              <a:t>What makes you, You?</a:t>
            </a:r>
            <a:br>
              <a:rPr lang="en-US" sz="3300">
                <a:solidFill>
                  <a:srgbClr val="262626"/>
                </a:solidFill>
              </a:rPr>
            </a:br>
            <a:endParaRPr lang="en-US" sz="3300">
              <a:solidFill>
                <a:srgbClr val="262626"/>
              </a:solidFill>
            </a:endParaRP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CA7FF4-53DD-4342-835A-5B3C6736C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3" y="1623300"/>
            <a:ext cx="5544049" cy="3609614"/>
          </a:xfrm>
          <a:prstGeom prst="rect">
            <a:avLst/>
          </a:prstGeom>
        </p:spPr>
      </p:pic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7">
            <a:extLst>
              <a:ext uri="{FF2B5EF4-FFF2-40B4-BE49-F238E27FC236}">
                <a16:creationId xmlns:a16="http://schemas.microsoft.com/office/drawing/2014/main" id="{73DB1040-7DBE-1976-8960-BBC57577A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469" y="2556932"/>
            <a:ext cx="4070390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What do you identify with?</a:t>
            </a:r>
          </a:p>
          <a:p>
            <a:r>
              <a:rPr lang="en-US">
                <a:solidFill>
                  <a:srgbClr val="262626"/>
                </a:solidFill>
              </a:rPr>
              <a:t>What makes your soul shine?</a:t>
            </a:r>
          </a:p>
          <a:p>
            <a:r>
              <a:rPr lang="en-US">
                <a:solidFill>
                  <a:srgbClr val="262626"/>
                </a:solidFill>
              </a:rPr>
              <a:t>What is your personality?</a:t>
            </a:r>
          </a:p>
          <a:p>
            <a:r>
              <a:rPr lang="en-US">
                <a:solidFill>
                  <a:srgbClr val="262626"/>
                </a:solidFill>
              </a:rPr>
              <a:t>What are your strengths?</a:t>
            </a:r>
          </a:p>
          <a:p>
            <a:r>
              <a:rPr lang="en-US">
                <a:solidFill>
                  <a:srgbClr val="262626"/>
                </a:solidFill>
              </a:rPr>
              <a:t>What things can you accept right now?</a:t>
            </a:r>
          </a:p>
          <a:p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5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AF3D83-C124-4B04-AE32-298F30C6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226" y="733434"/>
            <a:ext cx="4446586" cy="1552566"/>
          </a:xfrm>
        </p:spPr>
        <p:txBody>
          <a:bodyPr>
            <a:normAutofit fontScale="90000"/>
          </a:bodyPr>
          <a:lstStyle/>
          <a:p>
            <a:r>
              <a:rPr lang="en-US"/>
              <a:t>Who do you want to be? What do you want to do?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31238-DB8F-4D11-95DA-765385C44D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6" r="-2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53B641-2C23-DBF2-44F0-45C40EB1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472" y="2514610"/>
            <a:ext cx="4137387" cy="3848423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Make a list of aspirations aka long-term goals</a:t>
            </a:r>
          </a:p>
          <a:p>
            <a:r>
              <a:rPr lang="en-US"/>
              <a:t>Include some of your health and wellness goals</a:t>
            </a:r>
          </a:p>
          <a:p>
            <a:r>
              <a:rPr lang="en-US"/>
              <a:t>Include daily tasks, fun activities, mental, physical, and cognitive functional desires</a:t>
            </a:r>
          </a:p>
          <a:p>
            <a:r>
              <a:rPr lang="en-US"/>
              <a:t>Choose a few to focus on: chose the ones that feel doable, that you are excited about, that you have support for. </a:t>
            </a:r>
          </a:p>
          <a:p>
            <a:r>
              <a:rPr lang="en-US" b="1"/>
              <a:t>Prioritize any urgent health or life crises</a:t>
            </a:r>
          </a:p>
        </p:txBody>
      </p:sp>
    </p:spTree>
    <p:extLst>
      <p:ext uri="{BB962C8B-B14F-4D97-AF65-F5344CB8AC3E}">
        <p14:creationId xmlns:p14="http://schemas.microsoft.com/office/powerpoint/2010/main" val="326955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6E07A-A39B-41D4-9A38-913C8800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How are you going to get there?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C266D9-2DDC-4AD3-C459-80E03092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262626"/>
                </a:solidFill>
              </a:rPr>
              <a:t>Brainstorm what is needed to address your goals</a:t>
            </a:r>
          </a:p>
          <a:p>
            <a:r>
              <a:rPr lang="en-US" sz="1800">
                <a:solidFill>
                  <a:srgbClr val="262626"/>
                </a:solidFill>
              </a:rPr>
              <a:t>Identify the steps that are needed to make the change</a:t>
            </a:r>
          </a:p>
          <a:p>
            <a:r>
              <a:rPr lang="en-US" sz="1800">
                <a:solidFill>
                  <a:srgbClr val="262626"/>
                </a:solidFill>
              </a:rPr>
              <a:t>Professionals, friends, family can help you brainstorm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3E7E47-553A-48FA-B835-79FD578F6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1197556"/>
            <a:ext cx="6098041" cy="44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5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17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17EE33-0416-41A5-BF0B-2E118900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>
              <a:solidFill>
                <a:srgbClr val="262626"/>
              </a:solidFill>
            </a:endParaRPr>
          </a:p>
        </p:txBody>
      </p:sp>
      <p:cxnSp>
        <p:nvCxnSpPr>
          <p:cNvPr id="48" name="Straight Connector 25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640F5-54B2-4DBF-8EE2-40D4620CA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600">
              <a:solidFill>
                <a:srgbClr val="262626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0ED66-BE03-458F-A9CB-5250DB296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72633" y="609600"/>
            <a:ext cx="9675485" cy="575691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268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Meeting Yourself  Where You Are</vt:lpstr>
      <vt:lpstr>Objectives</vt:lpstr>
      <vt:lpstr>What does it mean to be healthy?</vt:lpstr>
      <vt:lpstr>Health Beliefs</vt:lpstr>
      <vt:lpstr>PowerPoint Presentation</vt:lpstr>
      <vt:lpstr>Reflect:  What makes you, You? </vt:lpstr>
      <vt:lpstr>Who do you want to be? What do you want to do?  </vt:lpstr>
      <vt:lpstr>How are you going to get there?</vt:lpstr>
      <vt:lpstr>PowerPoint Presentation</vt:lpstr>
      <vt:lpstr>How ready are you to make a change?</vt:lpstr>
      <vt:lpstr>Set yourself up for success</vt:lpstr>
      <vt:lpstr>Beware of barriers</vt:lpstr>
      <vt:lpstr>Match your barriers with your supports</vt:lpstr>
      <vt:lpstr>Being healthy while meeting yourself where you are</vt:lpstr>
      <vt:lpstr>PowerPoint Presentation</vt:lpstr>
      <vt:lpstr>Evaluate your basic needs</vt:lpstr>
      <vt:lpstr>Know your labs</vt:lpstr>
      <vt:lpstr>Manage your  medical needs:  Self-management</vt:lpstr>
      <vt:lpstr>You are your own best advocate</vt:lpstr>
      <vt:lpstr>PowerPoint Presentation</vt:lpstr>
      <vt:lpstr>Thank you</vt:lpstr>
      <vt:lpstr>Questions and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Your Best Life</dc:title>
  <dc:creator>Hill, Valerie (hillva)</dc:creator>
  <cp:lastModifiedBy>Hill, Valerie (hillva)</cp:lastModifiedBy>
  <cp:revision>4</cp:revision>
  <dcterms:created xsi:type="dcterms:W3CDTF">2019-04-26T20:14:07Z</dcterms:created>
  <dcterms:modified xsi:type="dcterms:W3CDTF">2022-03-25T19:15:40Z</dcterms:modified>
</cp:coreProperties>
</file>