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1" r:id="rId8"/>
    <p:sldId id="264" r:id="rId9"/>
    <p:sldId id="265" r:id="rId10"/>
    <p:sldId id="266" r:id="rId11"/>
    <p:sldId id="267" r:id="rId12"/>
    <p:sldId id="269" r:id="rId13"/>
    <p:sldId id="268" r:id="rId14"/>
    <p:sldId id="270" r:id="rId15"/>
    <p:sldId id="272" r:id="rId16"/>
    <p:sldId id="26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98" d="100"/>
          <a:sy n="98" d="100"/>
        </p:scale>
        <p:origin x="10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solidFill>
                  <a:schemeClr val="accent5">
                    <a:lumMod val="50000"/>
                  </a:schemeClr>
                </a:solidFill>
                <a:latin typeface="Kristen ITC" panose="03050502040202030202" pitchFamily="66" charset="0"/>
              </a:rPr>
              <a:t>EFFECTIVE LAWYERS, EFFECTIVE CLINICIANS, EFFECTIVE CLIENTS:</a:t>
            </a:r>
            <a:endParaRPr lang="en-US" sz="4800" b="1" dirty="0">
              <a:solidFill>
                <a:schemeClr val="accent5">
                  <a:lumMod val="50000"/>
                </a:schemeClr>
              </a:solidFill>
              <a:latin typeface="Kristen ITC" panose="03050502040202030202" pitchFamily="66" charset="0"/>
            </a:endParaRPr>
          </a:p>
        </p:txBody>
      </p:sp>
      <p:sp>
        <p:nvSpPr>
          <p:cNvPr id="3" name="Subtitle 2"/>
          <p:cNvSpPr>
            <a:spLocks noGrp="1"/>
          </p:cNvSpPr>
          <p:nvPr>
            <p:ph type="subTitle" idx="1"/>
          </p:nvPr>
        </p:nvSpPr>
        <p:spPr/>
        <p:txBody>
          <a:bodyPr>
            <a:normAutofit/>
          </a:bodyPr>
          <a:lstStyle/>
          <a:p>
            <a:r>
              <a:rPr lang="en-US" sz="4400" b="1" dirty="0">
                <a:solidFill>
                  <a:schemeClr val="accent1">
                    <a:lumMod val="60000"/>
                    <a:lumOff val="40000"/>
                  </a:schemeClr>
                </a:solidFill>
                <a:latin typeface="Kristen ITC" panose="03050502040202030202" pitchFamily="66" charset="0"/>
              </a:rPr>
              <a:t>MAKE IT HAPPEN</a:t>
            </a:r>
            <a:endParaRPr lang="en-US" sz="4400" dirty="0">
              <a:solidFill>
                <a:schemeClr val="accent1">
                  <a:lumMod val="60000"/>
                  <a:lumOff val="40000"/>
                </a:schemeClr>
              </a:solidFill>
              <a:latin typeface="Kristen ITC" panose="03050502040202030202" pitchFamily="66" charset="0"/>
            </a:endParaRPr>
          </a:p>
        </p:txBody>
      </p:sp>
    </p:spTree>
    <p:extLst>
      <p:ext uri="{BB962C8B-B14F-4D97-AF65-F5344CB8AC3E}">
        <p14:creationId xmlns:p14="http://schemas.microsoft.com/office/powerpoint/2010/main" val="9690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8274" y="414560"/>
            <a:ext cx="10066337" cy="1128490"/>
          </a:xfrm>
        </p:spPr>
        <p:txBody>
          <a:bodyPr>
            <a:noAutofit/>
          </a:bodyPr>
          <a:lstStyle/>
          <a:p>
            <a:pPr algn="ctr"/>
            <a:r>
              <a:rPr lang="en-US" dirty="0" smtClean="0">
                <a:solidFill>
                  <a:schemeClr val="accent1">
                    <a:lumMod val="60000"/>
                    <a:lumOff val="40000"/>
                  </a:schemeClr>
                </a:solidFill>
                <a:latin typeface="AR ESSENCE" panose="02000000000000000000" pitchFamily="2" charset="0"/>
              </a:rPr>
              <a:t>WHAT CAN BE DONE????</a:t>
            </a:r>
            <a:br>
              <a:rPr lang="en-US" dirty="0" smtClean="0">
                <a:solidFill>
                  <a:schemeClr val="accent1">
                    <a:lumMod val="60000"/>
                    <a:lumOff val="40000"/>
                  </a:schemeClr>
                </a:solidFill>
                <a:latin typeface="AR ESSENCE" panose="02000000000000000000" pitchFamily="2" charset="0"/>
              </a:rPr>
            </a:br>
            <a:r>
              <a:rPr lang="en-US" dirty="0" smtClean="0">
                <a:solidFill>
                  <a:schemeClr val="accent1">
                    <a:lumMod val="60000"/>
                    <a:lumOff val="40000"/>
                  </a:schemeClr>
                </a:solidFill>
                <a:latin typeface="AR ESSENCE" panose="02000000000000000000" pitchFamily="2" charset="0"/>
              </a:rPr>
              <a:t>WHAT SHOULD YOU DO?</a:t>
            </a:r>
            <a:endParaRPr lang="en-US" dirty="0">
              <a:solidFill>
                <a:schemeClr val="accent1">
                  <a:lumMod val="60000"/>
                  <a:lumOff val="40000"/>
                </a:schemeClr>
              </a:solidFill>
              <a:latin typeface="AR ESSENCE" panose="02000000000000000000" pitchFamily="2" charset="0"/>
            </a:endParaRPr>
          </a:p>
        </p:txBody>
      </p:sp>
      <p:sp>
        <p:nvSpPr>
          <p:cNvPr id="6" name="Content Placeholder 5"/>
          <p:cNvSpPr>
            <a:spLocks noGrp="1"/>
          </p:cNvSpPr>
          <p:nvPr>
            <p:ph idx="1"/>
          </p:nvPr>
        </p:nvSpPr>
        <p:spPr>
          <a:xfrm>
            <a:off x="2013742" y="2054157"/>
            <a:ext cx="8915400" cy="4396747"/>
          </a:xfrm>
        </p:spPr>
        <p:txBody>
          <a:bodyPr>
            <a:normAutofit/>
          </a:bodyPr>
          <a:lstStyle/>
          <a:p>
            <a:r>
              <a:rPr lang="en-US" sz="2800" dirty="0">
                <a:latin typeface="AR ESSENCE" panose="02000000000000000000" pitchFamily="2" charset="0"/>
              </a:rPr>
              <a:t>Your first step in seeking compensation for your considerable losses is to file a claim with the party responsible for your TBI</a:t>
            </a:r>
            <a:r>
              <a:rPr lang="en-US" sz="2800" dirty="0" smtClean="0">
                <a:latin typeface="AR ESSENCE" panose="02000000000000000000" pitchFamily="2" charset="0"/>
              </a:rPr>
              <a:t>.</a:t>
            </a:r>
          </a:p>
          <a:p>
            <a:r>
              <a:rPr lang="en-US" sz="2800" dirty="0" smtClean="0">
                <a:latin typeface="AR ESSENCE" panose="02000000000000000000" pitchFamily="2" charset="0"/>
              </a:rPr>
              <a:t>This </a:t>
            </a:r>
            <a:r>
              <a:rPr lang="en-US" sz="2800" dirty="0">
                <a:latin typeface="AR ESSENCE" panose="02000000000000000000" pitchFamily="2" charset="0"/>
              </a:rPr>
              <a:t>will </a:t>
            </a:r>
            <a:r>
              <a:rPr lang="en-US" sz="2800" dirty="0" smtClean="0">
                <a:latin typeface="AR ESSENCE" panose="02000000000000000000" pitchFamily="2" charset="0"/>
              </a:rPr>
              <a:t>likely be through an </a:t>
            </a:r>
            <a:r>
              <a:rPr lang="en-US" sz="2800" dirty="0">
                <a:latin typeface="AR ESSENCE" panose="02000000000000000000" pitchFamily="2" charset="0"/>
              </a:rPr>
              <a:t>insurance company. Though the claims process may seem straightforward, there are multiple challenges</a:t>
            </a:r>
            <a:r>
              <a:rPr lang="en-US" sz="2800" dirty="0" smtClean="0">
                <a:latin typeface="AR ESSENCE" panose="02000000000000000000" pitchFamily="2" charset="0"/>
              </a:rPr>
              <a:t>.</a:t>
            </a:r>
          </a:p>
          <a:p>
            <a:r>
              <a:rPr lang="en-US" sz="2800" dirty="0">
                <a:latin typeface="AR ESSENCE" panose="02000000000000000000" pitchFamily="2" charset="0"/>
              </a:rPr>
              <a:t>Claims adjusters can be difficult to work with, as they are employees of the company. They do not prioritize your needs</a:t>
            </a:r>
            <a:r>
              <a:rPr lang="en-US" sz="2800" dirty="0" smtClean="0">
                <a:latin typeface="AR ESSENCE" panose="02000000000000000000" pitchFamily="2" charset="0"/>
              </a:rPr>
              <a:t>.</a:t>
            </a:r>
          </a:p>
          <a:p>
            <a:r>
              <a:rPr lang="en-US" sz="2800" dirty="0" smtClean="0">
                <a:solidFill>
                  <a:schemeClr val="tx1"/>
                </a:solidFill>
                <a:latin typeface="AR ESSENCE" panose="02000000000000000000" pitchFamily="2" charset="0"/>
              </a:rPr>
              <a:t>Denials or low offers are often the initial response.</a:t>
            </a:r>
            <a:endParaRPr lang="en-US" sz="2800" dirty="0">
              <a:solidFill>
                <a:schemeClr val="tx1"/>
              </a:solidFill>
              <a:latin typeface="AR ESSENCE" panose="02000000000000000000" pitchFamily="2" charset="0"/>
            </a:endParaRPr>
          </a:p>
        </p:txBody>
      </p:sp>
      <p:pic>
        <p:nvPicPr>
          <p:cNvPr id="7" name="Picture 6"/>
          <p:cNvPicPr>
            <a:picLocks noChangeAspect="1"/>
          </p:cNvPicPr>
          <p:nvPr/>
        </p:nvPicPr>
        <p:blipFill>
          <a:blip r:embed="rId2"/>
          <a:stretch>
            <a:fillRect/>
          </a:stretch>
        </p:blipFill>
        <p:spPr>
          <a:xfrm>
            <a:off x="9231983" y="128914"/>
            <a:ext cx="2544242" cy="1847978"/>
          </a:xfrm>
          <a:prstGeom prst="rect">
            <a:avLst/>
          </a:prstGeom>
        </p:spPr>
      </p:pic>
    </p:spTree>
    <p:extLst>
      <p:ext uri="{BB962C8B-B14F-4D97-AF65-F5344CB8AC3E}">
        <p14:creationId xmlns:p14="http://schemas.microsoft.com/office/powerpoint/2010/main" val="64377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latin typeface="AR ESSENCE" panose="02000000000000000000" pitchFamily="2" charset="0"/>
              </a:rPr>
              <a:t>WHAT CAN A BRAIN INJURY LAWYER DO TO HELP?</a:t>
            </a:r>
            <a:endParaRPr lang="en-US" dirty="0">
              <a:solidFill>
                <a:schemeClr val="accent1">
                  <a:lumMod val="60000"/>
                  <a:lumOff val="40000"/>
                </a:schemeClr>
              </a:solidFill>
              <a:latin typeface="AR ESSENCE" panose="02000000000000000000" pitchFamily="2" charset="0"/>
            </a:endParaRPr>
          </a:p>
        </p:txBody>
      </p:sp>
      <p:sp>
        <p:nvSpPr>
          <p:cNvPr id="3" name="Content Placeholder 2"/>
          <p:cNvSpPr>
            <a:spLocks noGrp="1"/>
          </p:cNvSpPr>
          <p:nvPr>
            <p:ph idx="1"/>
          </p:nvPr>
        </p:nvSpPr>
        <p:spPr>
          <a:xfrm>
            <a:off x="1595336" y="1762125"/>
            <a:ext cx="9912989" cy="4385756"/>
          </a:xfrm>
        </p:spPr>
        <p:txBody>
          <a:bodyPr>
            <a:normAutofit fontScale="92500"/>
          </a:bodyPr>
          <a:lstStyle/>
          <a:p>
            <a:r>
              <a:rPr lang="en-US" sz="2600" dirty="0" smtClean="0">
                <a:latin typeface="AR ESSENCE" panose="02000000000000000000" pitchFamily="2" charset="0"/>
              </a:rPr>
              <a:t>Determine </a:t>
            </a:r>
            <a:r>
              <a:rPr lang="en-US" sz="2600" dirty="0">
                <a:latin typeface="AR ESSENCE" panose="02000000000000000000" pitchFamily="2" charset="0"/>
              </a:rPr>
              <a:t>if negligence caused the injury and help recover damages associated with the injury</a:t>
            </a:r>
            <a:r>
              <a:rPr lang="en-US" sz="2600" dirty="0" smtClean="0">
                <a:latin typeface="AR ESSENCE" panose="02000000000000000000" pitchFamily="2" charset="0"/>
              </a:rPr>
              <a:t>.</a:t>
            </a:r>
          </a:p>
          <a:p>
            <a:r>
              <a:rPr lang="en-US" sz="2600" dirty="0" smtClean="0">
                <a:latin typeface="AR ESSENCE" panose="02000000000000000000" pitchFamily="2" charset="0"/>
              </a:rPr>
              <a:t>Assist </a:t>
            </a:r>
            <a:r>
              <a:rPr lang="en-US" sz="2600" dirty="0">
                <a:latin typeface="AR ESSENCE" panose="02000000000000000000" pitchFamily="2" charset="0"/>
              </a:rPr>
              <a:t>you in negotiations with an insurance company, and take the matter to court if necessary.</a:t>
            </a:r>
          </a:p>
          <a:p>
            <a:r>
              <a:rPr lang="en-US" sz="2600" dirty="0" smtClean="0">
                <a:latin typeface="AR ESSENCE" panose="02000000000000000000" pitchFamily="2" charset="0"/>
              </a:rPr>
              <a:t>Depending </a:t>
            </a:r>
            <a:r>
              <a:rPr lang="en-US" sz="2600" dirty="0">
                <a:latin typeface="AR ESSENCE" panose="02000000000000000000" pitchFamily="2" charset="0"/>
              </a:rPr>
              <a:t>on state </a:t>
            </a:r>
            <a:r>
              <a:rPr lang="en-US" sz="2600" dirty="0" smtClean="0">
                <a:latin typeface="AR ESSENCE" panose="02000000000000000000" pitchFamily="2" charset="0"/>
              </a:rPr>
              <a:t>laws, Injured persons may </a:t>
            </a:r>
            <a:r>
              <a:rPr lang="en-US" sz="2600" dirty="0">
                <a:latin typeface="AR ESSENCE" panose="02000000000000000000" pitchFamily="2" charset="0"/>
              </a:rPr>
              <a:t>have limited amounts of time in which to file suit. A brain injury attorney can help determine what your state’s laws and regulations are and make sure your case is filed in time</a:t>
            </a:r>
            <a:r>
              <a:rPr lang="en-US" sz="2600" dirty="0" smtClean="0">
                <a:latin typeface="AR ESSENCE" panose="02000000000000000000" pitchFamily="2" charset="0"/>
              </a:rPr>
              <a:t>.</a:t>
            </a:r>
          </a:p>
          <a:p>
            <a:r>
              <a:rPr lang="en-US" sz="2600" dirty="0" smtClean="0">
                <a:latin typeface="AR ESSENCE" panose="02000000000000000000" pitchFamily="2" charset="0"/>
              </a:rPr>
              <a:t>A </a:t>
            </a:r>
            <a:r>
              <a:rPr lang="en-US" sz="2600" dirty="0">
                <a:latin typeface="AR ESSENCE" panose="02000000000000000000" pitchFamily="2" charset="0"/>
              </a:rPr>
              <a:t>brain injury law firm has the necessary experience to prove negligence and advocate for a compensation sum that is </a:t>
            </a:r>
            <a:r>
              <a:rPr lang="en-US" sz="2600" dirty="0" smtClean="0">
                <a:latin typeface="AR ESSENCE" panose="02000000000000000000" pitchFamily="2" charset="0"/>
              </a:rPr>
              <a:t>commensurate with the </a:t>
            </a:r>
            <a:r>
              <a:rPr lang="en-US" sz="2600" dirty="0">
                <a:latin typeface="AR ESSENCE" panose="02000000000000000000" pitchFamily="2" charset="0"/>
              </a:rPr>
              <a:t>injury </a:t>
            </a:r>
            <a:r>
              <a:rPr lang="en-US" sz="2600" dirty="0" smtClean="0">
                <a:latin typeface="AR ESSENCE" panose="02000000000000000000" pitchFamily="2" charset="0"/>
              </a:rPr>
              <a:t>you’ve </a:t>
            </a:r>
            <a:r>
              <a:rPr lang="en-US" sz="2600" dirty="0">
                <a:latin typeface="AR ESSENCE" panose="02000000000000000000" pitchFamily="2" charset="0"/>
              </a:rPr>
              <a:t>experienced</a:t>
            </a:r>
            <a:r>
              <a:rPr lang="en-US" sz="2600" dirty="0" smtClean="0">
                <a:latin typeface="AR ESSENCE" panose="02000000000000000000" pitchFamily="2" charset="0"/>
              </a:rPr>
              <a:t>.</a:t>
            </a:r>
          </a:p>
          <a:p>
            <a:endParaRPr lang="en-US" dirty="0"/>
          </a:p>
        </p:txBody>
      </p:sp>
    </p:spTree>
    <p:extLst>
      <p:ext uri="{BB962C8B-B14F-4D97-AF65-F5344CB8AC3E}">
        <p14:creationId xmlns:p14="http://schemas.microsoft.com/office/powerpoint/2010/main" val="230306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2924" y="624110"/>
            <a:ext cx="8911687" cy="825311"/>
          </a:xfrm>
        </p:spPr>
        <p:txBody>
          <a:bodyPr/>
          <a:lstStyle/>
          <a:p>
            <a:pPr algn="ctr"/>
            <a:r>
              <a:rPr lang="en-US" dirty="0" smtClean="0">
                <a:solidFill>
                  <a:schemeClr val="accent1">
                    <a:lumMod val="60000"/>
                    <a:lumOff val="40000"/>
                  </a:schemeClr>
                </a:solidFill>
                <a:latin typeface="AR ESSENCE" panose="02000000000000000000" pitchFamily="2" charset="0"/>
              </a:rPr>
              <a:t>ARE THERE OTHER THINGS TO CONSIDER?</a:t>
            </a:r>
            <a:endParaRPr lang="en-US" dirty="0">
              <a:solidFill>
                <a:schemeClr val="accent1">
                  <a:lumMod val="60000"/>
                  <a:lumOff val="40000"/>
                </a:schemeClr>
              </a:solidFill>
              <a:latin typeface="AR ESSENCE" panose="02000000000000000000" pitchFamily="2" charset="0"/>
            </a:endParaRPr>
          </a:p>
        </p:txBody>
      </p:sp>
      <p:sp>
        <p:nvSpPr>
          <p:cNvPr id="6" name="Content Placeholder 5"/>
          <p:cNvSpPr>
            <a:spLocks noGrp="1"/>
          </p:cNvSpPr>
          <p:nvPr>
            <p:ph sz="half" idx="1"/>
          </p:nvPr>
        </p:nvSpPr>
        <p:spPr>
          <a:xfrm>
            <a:off x="2592924" y="1484196"/>
            <a:ext cx="4313864" cy="3777622"/>
          </a:xfrm>
        </p:spPr>
        <p:txBody>
          <a:bodyPr>
            <a:noAutofit/>
          </a:bodyPr>
          <a:lstStyle/>
          <a:p>
            <a:r>
              <a:rPr lang="en-US" sz="2400" dirty="0" smtClean="0">
                <a:latin typeface="AR ESSENCE" panose="02000000000000000000" pitchFamily="2" charset="0"/>
              </a:rPr>
              <a:t>Time limitations vary among states and the kind of injury</a:t>
            </a:r>
          </a:p>
          <a:p>
            <a:r>
              <a:rPr lang="en-US" sz="2400" dirty="0" smtClean="0">
                <a:latin typeface="AR ESSENCE" panose="02000000000000000000" pitchFamily="2" charset="0"/>
              </a:rPr>
              <a:t>Often timing starts when the injury occurred</a:t>
            </a:r>
          </a:p>
          <a:p>
            <a:r>
              <a:rPr lang="en-US" sz="2400" dirty="0" smtClean="0">
                <a:latin typeface="AR ESSENCE" panose="02000000000000000000" pitchFamily="2" charset="0"/>
              </a:rPr>
              <a:t>But sometimes it may not be realized that you have problems until later</a:t>
            </a:r>
          </a:p>
          <a:p>
            <a:r>
              <a:rPr lang="en-US" sz="2400" dirty="0" smtClean="0">
                <a:latin typeface="AR ESSENCE" panose="02000000000000000000" pitchFamily="2" charset="0"/>
              </a:rPr>
              <a:t>Bottom line—it tends to be when you </a:t>
            </a:r>
            <a:r>
              <a:rPr lang="en-US" sz="2400" b="1" dirty="0" smtClean="0">
                <a:solidFill>
                  <a:srgbClr val="FF0000"/>
                </a:solidFill>
                <a:latin typeface="AR ESSENCE" panose="02000000000000000000" pitchFamily="2" charset="0"/>
              </a:rPr>
              <a:t>knew</a:t>
            </a:r>
            <a:r>
              <a:rPr lang="en-US" sz="2400" dirty="0" smtClean="0">
                <a:latin typeface="AR ESSENCE" panose="02000000000000000000" pitchFamily="2" charset="0"/>
              </a:rPr>
              <a:t> or </a:t>
            </a:r>
            <a:r>
              <a:rPr lang="en-US" sz="2400" b="1" dirty="0" smtClean="0">
                <a:solidFill>
                  <a:srgbClr val="FF0000"/>
                </a:solidFill>
                <a:latin typeface="AR ESSENCE" panose="02000000000000000000" pitchFamily="2" charset="0"/>
              </a:rPr>
              <a:t>should have known</a:t>
            </a:r>
            <a:r>
              <a:rPr lang="en-US" sz="2400" dirty="0" smtClean="0">
                <a:latin typeface="AR ESSENCE" panose="02000000000000000000" pitchFamily="2" charset="0"/>
              </a:rPr>
              <a:t> you had a problem</a:t>
            </a:r>
            <a:endParaRPr lang="en-US" sz="2400" dirty="0">
              <a:latin typeface="AR ESSENCE" panose="02000000000000000000" pitchFamily="2" charset="0"/>
            </a:endParaRPr>
          </a:p>
        </p:txBody>
      </p:sp>
      <p:sp>
        <p:nvSpPr>
          <p:cNvPr id="7" name="Content Placeholder 6"/>
          <p:cNvSpPr>
            <a:spLocks noGrp="1"/>
          </p:cNvSpPr>
          <p:nvPr>
            <p:ph sz="half" idx="2"/>
          </p:nvPr>
        </p:nvSpPr>
        <p:spPr>
          <a:xfrm>
            <a:off x="7190747" y="1484196"/>
            <a:ext cx="4313864" cy="3777622"/>
          </a:xfrm>
        </p:spPr>
        <p:txBody>
          <a:bodyPr>
            <a:normAutofit/>
          </a:bodyPr>
          <a:lstStyle/>
          <a:p>
            <a:r>
              <a:rPr lang="en-US" sz="2400" dirty="0" smtClean="0">
                <a:latin typeface="AR ESSENCE" panose="02000000000000000000" pitchFamily="2" charset="0"/>
              </a:rPr>
              <a:t>Best not to wait if you have experienced an injury when likely related to another’s action</a:t>
            </a:r>
          </a:p>
          <a:p>
            <a:r>
              <a:rPr lang="en-US" sz="2400" dirty="0" smtClean="0">
                <a:latin typeface="AR ESSENCE" panose="02000000000000000000" pitchFamily="2" charset="0"/>
              </a:rPr>
              <a:t>BIANK and Bridges can help direct you to various kinds of help</a:t>
            </a:r>
          </a:p>
          <a:p>
            <a:r>
              <a:rPr lang="en-US" sz="2400" dirty="0" smtClean="0">
                <a:latin typeface="AR ESSENCE" panose="02000000000000000000" pitchFamily="2" charset="0"/>
              </a:rPr>
              <a:t>Northern Kentucky Bar Association can direct to experienced lawyer</a:t>
            </a:r>
            <a:endParaRPr lang="en-US" sz="2400" dirty="0">
              <a:latin typeface="AR ESSENCE"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27" y="1627437"/>
            <a:ext cx="1610738" cy="19328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192" y="5147877"/>
            <a:ext cx="3033409" cy="1592540"/>
          </a:xfrm>
          <a:prstGeom prst="rect">
            <a:avLst/>
          </a:prstGeom>
        </p:spPr>
      </p:pic>
    </p:spTree>
    <p:extLst>
      <p:ext uri="{BB962C8B-B14F-4D97-AF65-F5344CB8AC3E}">
        <p14:creationId xmlns:p14="http://schemas.microsoft.com/office/powerpoint/2010/main" val="224084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2068" y="446088"/>
            <a:ext cx="4382343" cy="976312"/>
          </a:xfrm>
        </p:spPr>
        <p:txBody>
          <a:bodyPr>
            <a:noAutofit/>
          </a:bodyPr>
          <a:lstStyle/>
          <a:p>
            <a:r>
              <a:rPr lang="en-US" sz="3600" dirty="0" smtClean="0">
                <a:solidFill>
                  <a:schemeClr val="accent1">
                    <a:lumMod val="60000"/>
                    <a:lumOff val="40000"/>
                  </a:schemeClr>
                </a:solidFill>
                <a:latin typeface="AR ESSENCE" panose="02000000000000000000" pitchFamily="2" charset="0"/>
              </a:rPr>
              <a:t>BRAIN INJURY LAWYERS ARE ON YOUR SIDE</a:t>
            </a:r>
            <a:endParaRPr lang="en-US" sz="3600" dirty="0">
              <a:solidFill>
                <a:schemeClr val="accent1">
                  <a:lumMod val="60000"/>
                  <a:lumOff val="40000"/>
                </a:schemeClr>
              </a:solidFill>
              <a:latin typeface="AR ESSENCE" panose="02000000000000000000" pitchFamily="2" charset="0"/>
            </a:endParaRPr>
          </a:p>
        </p:txBody>
      </p:sp>
      <p:sp>
        <p:nvSpPr>
          <p:cNvPr id="5" name="Content Placeholder 4"/>
          <p:cNvSpPr>
            <a:spLocks noGrp="1"/>
          </p:cNvSpPr>
          <p:nvPr>
            <p:ph idx="1"/>
          </p:nvPr>
        </p:nvSpPr>
        <p:spPr/>
        <p:txBody>
          <a:bodyPr>
            <a:normAutofit lnSpcReduction="10000"/>
          </a:bodyPr>
          <a:lstStyle/>
          <a:p>
            <a:pPr fontAlgn="base"/>
            <a:endParaRPr lang="en-US" sz="2800" dirty="0" smtClean="0">
              <a:latin typeface="AR ESSENCE" panose="02000000000000000000" pitchFamily="2" charset="0"/>
            </a:endParaRPr>
          </a:p>
          <a:p>
            <a:pPr fontAlgn="base"/>
            <a:r>
              <a:rPr lang="en-US" sz="2800" dirty="0" smtClean="0">
                <a:latin typeface="AR ESSENCE" panose="02000000000000000000" pitchFamily="2" charset="0"/>
              </a:rPr>
              <a:t>Present </a:t>
            </a:r>
            <a:r>
              <a:rPr lang="en-US" sz="2800" dirty="0">
                <a:latin typeface="AR ESSENCE" panose="02000000000000000000" pitchFamily="2" charset="0"/>
              </a:rPr>
              <a:t>and future medical expenses</a:t>
            </a:r>
          </a:p>
          <a:p>
            <a:pPr fontAlgn="base"/>
            <a:r>
              <a:rPr lang="en-US" sz="2800" dirty="0">
                <a:latin typeface="AR ESSENCE" panose="02000000000000000000" pitchFamily="2" charset="0"/>
              </a:rPr>
              <a:t>Long-term medical care and therapy</a:t>
            </a:r>
          </a:p>
          <a:p>
            <a:pPr fontAlgn="base"/>
            <a:r>
              <a:rPr lang="en-US" sz="2800" dirty="0">
                <a:latin typeface="AR ESSENCE" panose="02000000000000000000" pitchFamily="2" charset="0"/>
              </a:rPr>
              <a:t>Specialized care and equipment</a:t>
            </a:r>
          </a:p>
          <a:p>
            <a:pPr fontAlgn="base"/>
            <a:r>
              <a:rPr lang="en-US" sz="2800" dirty="0">
                <a:latin typeface="AR ESSENCE" panose="02000000000000000000" pitchFamily="2" charset="0"/>
              </a:rPr>
              <a:t>Physical pain</a:t>
            </a:r>
          </a:p>
          <a:p>
            <a:pPr fontAlgn="base"/>
            <a:r>
              <a:rPr lang="en-US" sz="2800" dirty="0">
                <a:latin typeface="AR ESSENCE" panose="02000000000000000000" pitchFamily="2" charset="0"/>
              </a:rPr>
              <a:t>Emotional suffering</a:t>
            </a:r>
          </a:p>
          <a:p>
            <a:pPr fontAlgn="base"/>
            <a:r>
              <a:rPr lang="en-US" sz="2800" dirty="0">
                <a:latin typeface="AR ESSENCE" panose="02000000000000000000" pitchFamily="2" charset="0"/>
              </a:rPr>
              <a:t>Lost wages</a:t>
            </a:r>
          </a:p>
          <a:p>
            <a:pPr fontAlgn="base"/>
            <a:r>
              <a:rPr lang="en-US" sz="2800" dirty="0">
                <a:latin typeface="AR ESSENCE" panose="02000000000000000000" pitchFamily="2" charset="0"/>
              </a:rPr>
              <a:t>Lost earning </a:t>
            </a:r>
            <a:r>
              <a:rPr lang="en-US" sz="2800" dirty="0" smtClean="0">
                <a:latin typeface="AR ESSENCE" panose="02000000000000000000" pitchFamily="2" charset="0"/>
              </a:rPr>
              <a:t>capacity</a:t>
            </a:r>
          </a:p>
          <a:p>
            <a:pPr fontAlgn="base"/>
            <a:r>
              <a:rPr lang="en-US" sz="2800" dirty="0" smtClean="0">
                <a:latin typeface="AR ESSENCE" panose="02000000000000000000" pitchFamily="2" charset="0"/>
              </a:rPr>
              <a:t>Other life needs</a:t>
            </a:r>
            <a:endParaRPr lang="en-US" sz="2800" dirty="0">
              <a:latin typeface="AR ESSENCE" panose="02000000000000000000" pitchFamily="2" charset="0"/>
            </a:endParaRPr>
          </a:p>
          <a:p>
            <a:pPr marL="0" indent="0">
              <a:buNone/>
            </a:pPr>
            <a:endParaRPr lang="en-US" dirty="0"/>
          </a:p>
        </p:txBody>
      </p:sp>
      <p:sp>
        <p:nvSpPr>
          <p:cNvPr id="6" name="Text Placeholder 5"/>
          <p:cNvSpPr>
            <a:spLocks noGrp="1"/>
          </p:cNvSpPr>
          <p:nvPr>
            <p:ph type="body" sz="half" idx="2"/>
          </p:nvPr>
        </p:nvSpPr>
        <p:spPr>
          <a:xfrm>
            <a:off x="1789890" y="1598613"/>
            <a:ext cx="4304522" cy="4262436"/>
          </a:xfrm>
        </p:spPr>
        <p:txBody>
          <a:bodyPr>
            <a:normAutofit lnSpcReduction="10000"/>
          </a:bodyPr>
          <a:lstStyle/>
          <a:p>
            <a:r>
              <a:rPr lang="en-US" sz="2400" dirty="0">
                <a:latin typeface="AR ESSENCE" panose="02000000000000000000" pitchFamily="2" charset="0"/>
              </a:rPr>
              <a:t>Brain injury cases can result in a variety of settlement amounts. Factors that must be considered when determining compensation include the type and severity of the injury, how the victim’s life is impacted by the injury and other details specific to each individual case</a:t>
            </a:r>
            <a:r>
              <a:rPr lang="en-US" sz="2400" dirty="0" smtClean="0">
                <a:latin typeface="AR ESSENCE" panose="02000000000000000000" pitchFamily="2" charset="0"/>
              </a:rPr>
              <a:t>. Lawyers will fight for your adequate compensation. And they do so usually on a contingency basis.</a:t>
            </a:r>
            <a:endParaRPr lang="en-US" sz="2400" dirty="0">
              <a:latin typeface="AR ESSENCE" panose="02000000000000000000" pitchFamily="2" charset="0"/>
            </a:endParaRPr>
          </a:p>
        </p:txBody>
      </p:sp>
    </p:spTree>
    <p:extLst>
      <p:ext uri="{BB962C8B-B14F-4D97-AF65-F5344CB8AC3E}">
        <p14:creationId xmlns:p14="http://schemas.microsoft.com/office/powerpoint/2010/main" val="113133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1">
                    <a:lumMod val="75000"/>
                  </a:schemeClr>
                </a:solidFill>
                <a:latin typeface="AR ESSENCE" panose="02000000000000000000" pitchFamily="2" charset="0"/>
              </a:rPr>
              <a:t>CAN THE CHANCES OF BRAIN INJURY AND ITS SEQUELLA BE PREVENTED?</a:t>
            </a:r>
            <a:endParaRPr lang="en-US" dirty="0">
              <a:solidFill>
                <a:schemeClr val="accent1">
                  <a:lumMod val="75000"/>
                </a:schemeClr>
              </a:solidFill>
              <a:latin typeface="AR ESSENCE" panose="02000000000000000000" pitchFamily="2" charset="0"/>
            </a:endParaRPr>
          </a:p>
        </p:txBody>
      </p:sp>
      <p:sp>
        <p:nvSpPr>
          <p:cNvPr id="6" name="Content Placeholder 5"/>
          <p:cNvSpPr>
            <a:spLocks noGrp="1"/>
          </p:cNvSpPr>
          <p:nvPr>
            <p:ph idx="1"/>
          </p:nvPr>
        </p:nvSpPr>
        <p:spPr>
          <a:xfrm>
            <a:off x="2592925" y="1802859"/>
            <a:ext cx="8915400" cy="4169924"/>
          </a:xfrm>
        </p:spPr>
        <p:txBody>
          <a:bodyPr>
            <a:normAutofit lnSpcReduction="10000"/>
          </a:bodyPr>
          <a:lstStyle/>
          <a:p>
            <a:r>
              <a:rPr lang="en-US" sz="3200" dirty="0" smtClean="0">
                <a:latin typeface="AR ESSENCE" panose="02000000000000000000" pitchFamily="2" charset="0"/>
              </a:rPr>
              <a:t>It is always better to avoid a problem if it is possible to do so By taking action in advance</a:t>
            </a:r>
          </a:p>
          <a:p>
            <a:pPr lvl="1"/>
            <a:r>
              <a:rPr lang="en-US" sz="2800" dirty="0" smtClean="0">
                <a:latin typeface="AR ESSENCE" panose="02000000000000000000" pitchFamily="2" charset="0"/>
              </a:rPr>
              <a:t>Wear a helmet while cycling, skating, or similar activities</a:t>
            </a:r>
          </a:p>
          <a:p>
            <a:pPr lvl="1"/>
            <a:r>
              <a:rPr lang="en-US" sz="2800" dirty="0" smtClean="0">
                <a:latin typeface="AR ESSENCE" panose="02000000000000000000" pitchFamily="2" charset="0"/>
              </a:rPr>
              <a:t>Aging safely with environmental awareness</a:t>
            </a:r>
          </a:p>
          <a:p>
            <a:pPr lvl="1"/>
            <a:r>
              <a:rPr lang="en-US" sz="2800" dirty="0" smtClean="0">
                <a:latin typeface="AR ESSENCE" panose="02000000000000000000" pitchFamily="2" charset="0"/>
              </a:rPr>
              <a:t>Avoid risky locations and activities</a:t>
            </a:r>
          </a:p>
          <a:p>
            <a:pPr lvl="1"/>
            <a:r>
              <a:rPr lang="en-US" sz="2800" dirty="0" smtClean="0">
                <a:latin typeface="AR ESSENCE" panose="02000000000000000000" pitchFamily="2" charset="0"/>
              </a:rPr>
              <a:t>Be adequately insured to limit financial loss</a:t>
            </a:r>
          </a:p>
          <a:p>
            <a:pPr lvl="2"/>
            <a:r>
              <a:rPr lang="en-US" sz="2600" dirty="0" smtClean="0">
                <a:latin typeface="AR ESSENCE" panose="02000000000000000000" pitchFamily="2" charset="0"/>
              </a:rPr>
              <a:t>Uninsured and underinsured motorists</a:t>
            </a:r>
          </a:p>
          <a:p>
            <a:pPr lvl="2"/>
            <a:r>
              <a:rPr lang="en-US" sz="2600" dirty="0" smtClean="0">
                <a:latin typeface="AR ESSENCE" panose="02000000000000000000" pitchFamily="2" charset="0"/>
              </a:rPr>
              <a:t>Adequate health insurance or other support programs</a:t>
            </a:r>
            <a:endParaRPr lang="en-US" sz="2600" dirty="0">
              <a:latin typeface="AR ESSENCE"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91" y="2509737"/>
            <a:ext cx="3360042" cy="31323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664" y="3239311"/>
            <a:ext cx="2266544" cy="2266544"/>
          </a:xfrm>
          <a:prstGeom prst="rect">
            <a:avLst/>
          </a:prstGeom>
        </p:spPr>
      </p:pic>
    </p:spTree>
    <p:extLst>
      <p:ext uri="{BB962C8B-B14F-4D97-AF65-F5344CB8AC3E}">
        <p14:creationId xmlns:p14="http://schemas.microsoft.com/office/powerpoint/2010/main" val="191488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1">
                    <a:lumMod val="60000"/>
                    <a:lumOff val="40000"/>
                  </a:schemeClr>
                </a:solidFill>
                <a:latin typeface="AR ESSENCE" panose="02000000000000000000" pitchFamily="2" charset="0"/>
              </a:rPr>
              <a:t>AND IF MORE IS NEEDED TO HELP AND SUPPORT THE BRAIN-INJURED PERSON---</a:t>
            </a:r>
            <a:endParaRPr lang="en-US" dirty="0">
              <a:solidFill>
                <a:schemeClr val="accent1">
                  <a:lumMod val="60000"/>
                  <a:lumOff val="40000"/>
                </a:schemeClr>
              </a:solidFill>
              <a:latin typeface="AR ESSENCE" panose="02000000000000000000" pitchFamily="2" charset="0"/>
            </a:endParaRPr>
          </a:p>
        </p:txBody>
      </p:sp>
      <p:sp>
        <p:nvSpPr>
          <p:cNvPr id="5" name="Content Placeholder 4"/>
          <p:cNvSpPr>
            <a:spLocks noGrp="1"/>
          </p:cNvSpPr>
          <p:nvPr>
            <p:ph sz="half" idx="1"/>
          </p:nvPr>
        </p:nvSpPr>
        <p:spPr/>
        <p:txBody>
          <a:bodyPr>
            <a:normAutofit/>
          </a:bodyPr>
          <a:lstStyle/>
          <a:p>
            <a:r>
              <a:rPr lang="en-US" sz="2400" dirty="0" smtClean="0">
                <a:latin typeface="AR ESSENCE" panose="02000000000000000000" pitchFamily="2" charset="0"/>
              </a:rPr>
              <a:t>Long-term and ongoing care may be needed and there are ways to provide that security</a:t>
            </a:r>
          </a:p>
          <a:p>
            <a:r>
              <a:rPr lang="en-US" sz="2400" dirty="0" smtClean="0">
                <a:latin typeface="AR ESSENCE" panose="02000000000000000000" pitchFamily="2" charset="0"/>
              </a:rPr>
              <a:t>May also need to protect financial assets</a:t>
            </a:r>
          </a:p>
          <a:p>
            <a:r>
              <a:rPr lang="en-US" sz="2400" dirty="0" smtClean="0">
                <a:latin typeface="AR ESSENCE" panose="02000000000000000000" pitchFamily="2" charset="0"/>
              </a:rPr>
              <a:t>Protect survivor from exploitation</a:t>
            </a:r>
          </a:p>
          <a:p>
            <a:r>
              <a:rPr lang="en-US" sz="2400" dirty="0" smtClean="0">
                <a:latin typeface="AR ESSENCE" panose="02000000000000000000" pitchFamily="2" charset="0"/>
              </a:rPr>
              <a:t>Ensure ongoing support and advice</a:t>
            </a:r>
            <a:endParaRPr lang="en-US" sz="2400" dirty="0">
              <a:latin typeface="AR ESSENCE" panose="02000000000000000000" pitchFamily="2" charset="0"/>
            </a:endParaRPr>
          </a:p>
        </p:txBody>
      </p:sp>
      <p:sp>
        <p:nvSpPr>
          <p:cNvPr id="6" name="Content Placeholder 5"/>
          <p:cNvSpPr>
            <a:spLocks noGrp="1"/>
          </p:cNvSpPr>
          <p:nvPr>
            <p:ph sz="half" idx="2"/>
          </p:nvPr>
        </p:nvSpPr>
        <p:spPr/>
        <p:txBody>
          <a:bodyPr>
            <a:normAutofit/>
          </a:bodyPr>
          <a:lstStyle/>
          <a:p>
            <a:r>
              <a:rPr lang="en-US" sz="2400" dirty="0" smtClean="0">
                <a:latin typeface="AR ESSENCE" panose="02000000000000000000" pitchFamily="2" charset="0"/>
              </a:rPr>
              <a:t>Power of Attorney</a:t>
            </a:r>
          </a:p>
          <a:p>
            <a:r>
              <a:rPr lang="en-US" sz="2400" dirty="0" smtClean="0">
                <a:latin typeface="AR ESSENCE" panose="02000000000000000000" pitchFamily="2" charset="0"/>
              </a:rPr>
              <a:t>Special Needs Trust</a:t>
            </a:r>
          </a:p>
          <a:p>
            <a:r>
              <a:rPr lang="en-US" sz="2400" dirty="0" smtClean="0">
                <a:latin typeface="AR ESSENCE" panose="02000000000000000000" pitchFamily="2" charset="0"/>
              </a:rPr>
              <a:t>Guardianship or Conservatorship</a:t>
            </a:r>
          </a:p>
          <a:p>
            <a:r>
              <a:rPr lang="en-US" sz="2400" dirty="0" smtClean="0">
                <a:latin typeface="AR ESSENCE" panose="02000000000000000000" pitchFamily="2" charset="0"/>
              </a:rPr>
              <a:t>Housing opportunities</a:t>
            </a:r>
          </a:p>
          <a:p>
            <a:r>
              <a:rPr lang="en-US" sz="2400" dirty="0" smtClean="0">
                <a:latin typeface="AR ESSENCE" panose="02000000000000000000" pitchFamily="2" charset="0"/>
              </a:rPr>
              <a:t>Americans with Disabilities Act</a:t>
            </a:r>
          </a:p>
          <a:p>
            <a:r>
              <a:rPr lang="en-US" sz="2400" dirty="0" smtClean="0">
                <a:latin typeface="AR ESSENCE" panose="02000000000000000000" pitchFamily="2" charset="0"/>
              </a:rPr>
              <a:t>Social Security Programs</a:t>
            </a:r>
            <a:endParaRPr lang="en-US" sz="2400" dirty="0">
              <a:latin typeface="AR ESSENCE" panose="02000000000000000000" pitchFamily="2" charset="0"/>
            </a:endParaRPr>
          </a:p>
        </p:txBody>
      </p:sp>
    </p:spTree>
    <p:extLst>
      <p:ext uri="{BB962C8B-B14F-4D97-AF65-F5344CB8AC3E}">
        <p14:creationId xmlns:p14="http://schemas.microsoft.com/office/powerpoint/2010/main" val="295862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0434" y="386917"/>
            <a:ext cx="9734177" cy="1280890"/>
          </a:xfrm>
        </p:spPr>
        <p:txBody>
          <a:bodyPr>
            <a:normAutofit fontScale="90000"/>
          </a:bodyPr>
          <a:lstStyle/>
          <a:p>
            <a:r>
              <a:rPr lang="en-US" sz="5400" dirty="0" smtClean="0">
                <a:solidFill>
                  <a:schemeClr val="accent1">
                    <a:lumMod val="60000"/>
                    <a:lumOff val="40000"/>
                  </a:schemeClr>
                </a:solidFill>
                <a:latin typeface="AR ESSENCE" panose="02000000000000000000" pitchFamily="2" charset="0"/>
              </a:rPr>
              <a:t>AND THE GOOD NEWS </a:t>
            </a:r>
            <a:r>
              <a:rPr lang="en-US" sz="5400" dirty="0" smtClean="0">
                <a:solidFill>
                  <a:schemeClr val="accent1">
                    <a:lumMod val="60000"/>
                    <a:lumOff val="40000"/>
                  </a:schemeClr>
                </a:solidFill>
                <a:latin typeface="AR ESSENCE" panose="02000000000000000000" pitchFamily="2" charset="0"/>
              </a:rPr>
              <a:t>IS</a:t>
            </a:r>
            <a:br>
              <a:rPr lang="en-US" sz="5400" dirty="0" smtClean="0">
                <a:solidFill>
                  <a:schemeClr val="accent1">
                    <a:lumMod val="60000"/>
                    <a:lumOff val="40000"/>
                  </a:schemeClr>
                </a:solidFill>
                <a:latin typeface="AR ESSENCE" panose="02000000000000000000" pitchFamily="2" charset="0"/>
              </a:rPr>
            </a:br>
            <a:r>
              <a:rPr lang="en-US" sz="2800" dirty="0" smtClean="0">
                <a:solidFill>
                  <a:schemeClr val="accent1">
                    <a:lumMod val="60000"/>
                    <a:lumOff val="40000"/>
                  </a:schemeClr>
                </a:solidFill>
                <a:latin typeface="AR ESSENCE" panose="02000000000000000000" pitchFamily="2" charset="0"/>
              </a:rPr>
              <a:t>I leave you with some affirming thoughts from those who know of hardship</a:t>
            </a:r>
            <a:endParaRPr lang="en-US" sz="2800" dirty="0">
              <a:solidFill>
                <a:schemeClr val="accent1">
                  <a:lumMod val="60000"/>
                  <a:lumOff val="40000"/>
                </a:schemeClr>
              </a:solidFill>
              <a:latin typeface="AR ESSENCE" panose="02000000000000000000" pitchFamily="2" charset="0"/>
            </a:endParaRPr>
          </a:p>
        </p:txBody>
      </p:sp>
      <p:sp>
        <p:nvSpPr>
          <p:cNvPr id="3" name="Content Placeholder 2"/>
          <p:cNvSpPr>
            <a:spLocks noGrp="1"/>
          </p:cNvSpPr>
          <p:nvPr>
            <p:ph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748" y="2126222"/>
            <a:ext cx="4313864" cy="3476910"/>
          </a:xfrm>
          <a:prstGeom prst="rect">
            <a:avLst/>
          </a:prstGeom>
        </p:spPr>
      </p:pic>
      <p:pic>
        <p:nvPicPr>
          <p:cNvPr id="2050" name="Picture 2" descr="Quote Image - Desktop Imag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81720" y="1848256"/>
            <a:ext cx="4781820" cy="1964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071992" y="3993693"/>
            <a:ext cx="4791548" cy="2037456"/>
          </a:xfrm>
          <a:prstGeom prst="rect">
            <a:avLst/>
          </a:prstGeom>
        </p:spPr>
      </p:pic>
    </p:spTree>
    <p:extLst>
      <p:ext uri="{BB962C8B-B14F-4D97-AF65-F5344CB8AC3E}">
        <p14:creationId xmlns:p14="http://schemas.microsoft.com/office/powerpoint/2010/main" val="307993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dirty="0" smtClean="0">
                <a:solidFill>
                  <a:schemeClr val="accent2">
                    <a:lumMod val="75000"/>
                  </a:schemeClr>
                </a:solidFill>
                <a:latin typeface="AR ESSENCE" panose="02000000000000000000" pitchFamily="2" charset="0"/>
              </a:rPr>
              <a:t>THANK YOU FOR YOUR PARTICIPATION</a:t>
            </a:r>
            <a:br>
              <a:rPr lang="en-US" sz="4400" dirty="0" smtClean="0">
                <a:solidFill>
                  <a:schemeClr val="accent2">
                    <a:lumMod val="75000"/>
                  </a:schemeClr>
                </a:solidFill>
                <a:latin typeface="AR ESSENCE" panose="02000000000000000000" pitchFamily="2" charset="0"/>
              </a:rPr>
            </a:br>
            <a:r>
              <a:rPr lang="en-US" sz="4400" dirty="0" smtClean="0">
                <a:solidFill>
                  <a:srgbClr val="0070C0"/>
                </a:solidFill>
                <a:latin typeface="AR ESSENCE" panose="02000000000000000000" pitchFamily="2" charset="0"/>
              </a:rPr>
              <a:t>“</a:t>
            </a:r>
            <a:r>
              <a:rPr lang="en-US" sz="3600" dirty="0" smtClean="0">
                <a:solidFill>
                  <a:srgbClr val="0070C0"/>
                </a:solidFill>
                <a:latin typeface="AR ESSENCE" panose="02000000000000000000" pitchFamily="2" charset="0"/>
              </a:rPr>
              <a:t>LIVE LONG AND PROSPER”</a:t>
            </a:r>
            <a:endParaRPr lang="en-US" sz="4400" dirty="0">
              <a:solidFill>
                <a:srgbClr val="0070C0"/>
              </a:solidFill>
              <a:latin typeface="AR ESSENCE" panose="02000000000000000000" pitchFamily="2" charset="0"/>
            </a:endParaRPr>
          </a:p>
        </p:txBody>
      </p:sp>
      <p:sp>
        <p:nvSpPr>
          <p:cNvPr id="6" name="Text Placeholder 5"/>
          <p:cNvSpPr>
            <a:spLocks noGrp="1"/>
          </p:cNvSpPr>
          <p:nvPr>
            <p:ph type="body" idx="1"/>
          </p:nvPr>
        </p:nvSpPr>
        <p:spPr/>
        <p:txBody>
          <a:bodyPr>
            <a:normAutofit/>
          </a:bodyPr>
          <a:lstStyle/>
          <a:p>
            <a:pPr algn="ctr"/>
            <a:r>
              <a:rPr lang="en-US" sz="2400" dirty="0" smtClean="0">
                <a:solidFill>
                  <a:schemeClr val="accent5">
                    <a:lumMod val="75000"/>
                  </a:schemeClr>
                </a:solidFill>
                <a:latin typeface="AR ESSENCE" panose="02000000000000000000" pitchFamily="2" charset="0"/>
              </a:rPr>
              <a:t>ALICE G. RINI, JD, MS, RN</a:t>
            </a:r>
          </a:p>
          <a:p>
            <a:pPr algn="ctr"/>
            <a:r>
              <a:rPr lang="en-US" sz="2400" dirty="0" smtClean="0">
                <a:solidFill>
                  <a:schemeClr val="accent5">
                    <a:lumMod val="75000"/>
                  </a:schemeClr>
                </a:solidFill>
                <a:latin typeface="AR ESSENCE" panose="02000000000000000000" pitchFamily="2" charset="0"/>
              </a:rPr>
              <a:t>ATTORNEY-AT-LAW</a:t>
            </a:r>
          </a:p>
          <a:p>
            <a:pPr algn="ctr"/>
            <a:r>
              <a:rPr lang="en-US" sz="2400" dirty="0" smtClean="0">
                <a:solidFill>
                  <a:schemeClr val="accent5">
                    <a:lumMod val="75000"/>
                  </a:schemeClr>
                </a:solidFill>
                <a:latin typeface="AR ESSENCE" panose="02000000000000000000" pitchFamily="2" charset="0"/>
              </a:rPr>
              <a:t>CLINICAL SPECIALIST--GERONTOLOGY</a:t>
            </a:r>
            <a:endParaRPr lang="en-US" sz="2400" dirty="0">
              <a:solidFill>
                <a:schemeClr val="accent5">
                  <a:lumMod val="75000"/>
                </a:schemeClr>
              </a:solidFill>
              <a:latin typeface="AR ESSENCE" panose="02000000000000000000" pitchFamily="2" charset="0"/>
            </a:endParaRPr>
          </a:p>
        </p:txBody>
      </p:sp>
    </p:spTree>
    <p:extLst>
      <p:ext uri="{BB962C8B-B14F-4D97-AF65-F5344CB8AC3E}">
        <p14:creationId xmlns:p14="http://schemas.microsoft.com/office/powerpoint/2010/main" val="312381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1">
                    <a:lumMod val="75000"/>
                  </a:schemeClr>
                </a:solidFill>
                <a:latin typeface="AR ESSENCE" panose="02000000000000000000" pitchFamily="2" charset="0"/>
              </a:rPr>
              <a:t>ABOUT THAT BRAIN INJURY</a:t>
            </a:r>
            <a:endParaRPr lang="en-US" sz="5400" dirty="0">
              <a:solidFill>
                <a:schemeClr val="accent1">
                  <a:lumMod val="75000"/>
                </a:schemeClr>
              </a:solidFill>
              <a:latin typeface="AR ESSENCE" panose="02000000000000000000" pitchFamily="2" charset="0"/>
            </a:endParaRPr>
          </a:p>
        </p:txBody>
      </p:sp>
      <p:sp>
        <p:nvSpPr>
          <p:cNvPr id="3" name="Content Placeholder 2"/>
          <p:cNvSpPr>
            <a:spLocks noGrp="1"/>
          </p:cNvSpPr>
          <p:nvPr>
            <p:ph idx="1"/>
          </p:nvPr>
        </p:nvSpPr>
        <p:spPr/>
        <p:txBody>
          <a:bodyPr>
            <a:normAutofit/>
          </a:bodyPr>
          <a:lstStyle/>
          <a:p>
            <a:r>
              <a:rPr lang="en-US" sz="3200" dirty="0">
                <a:latin typeface="AR ESSENCE" panose="02000000000000000000" pitchFamily="2" charset="0"/>
              </a:rPr>
              <a:t>Scientists have learned more about the brain — </a:t>
            </a:r>
            <a:endParaRPr lang="en-US" sz="3200" dirty="0" smtClean="0">
              <a:latin typeface="AR ESSENCE" panose="02000000000000000000" pitchFamily="2" charset="0"/>
            </a:endParaRPr>
          </a:p>
          <a:p>
            <a:r>
              <a:rPr lang="en-US" sz="3200" dirty="0" smtClean="0">
                <a:latin typeface="AR ESSENCE" panose="02000000000000000000" pitchFamily="2" charset="0"/>
              </a:rPr>
              <a:t>how </a:t>
            </a:r>
            <a:r>
              <a:rPr lang="en-US" sz="3200" dirty="0">
                <a:latin typeface="AR ESSENCE" panose="02000000000000000000" pitchFamily="2" charset="0"/>
              </a:rPr>
              <a:t>it works and how it heals — </a:t>
            </a:r>
            <a:endParaRPr lang="en-US" sz="3200" dirty="0" smtClean="0">
              <a:latin typeface="AR ESSENCE" panose="02000000000000000000" pitchFamily="2" charset="0"/>
            </a:endParaRPr>
          </a:p>
          <a:p>
            <a:r>
              <a:rPr lang="en-US" sz="3200" dirty="0" smtClean="0">
                <a:latin typeface="AR ESSENCE" panose="02000000000000000000" pitchFamily="2" charset="0"/>
              </a:rPr>
              <a:t>in </a:t>
            </a:r>
            <a:r>
              <a:rPr lang="en-US" sz="3200" dirty="0">
                <a:latin typeface="AR ESSENCE" panose="02000000000000000000" pitchFamily="2" charset="0"/>
              </a:rPr>
              <a:t>the last decade or two than ever before. </a:t>
            </a:r>
            <a:endParaRPr lang="en-US" sz="3200" dirty="0" smtClean="0">
              <a:latin typeface="AR ESSENCE" panose="02000000000000000000" pitchFamily="2" charset="0"/>
            </a:endParaRPr>
          </a:p>
          <a:p>
            <a:r>
              <a:rPr lang="en-US" sz="3200" dirty="0" smtClean="0">
                <a:latin typeface="AR ESSENCE" panose="02000000000000000000" pitchFamily="2" charset="0"/>
              </a:rPr>
              <a:t>And</a:t>
            </a:r>
            <a:r>
              <a:rPr lang="en-US" sz="3200" dirty="0">
                <a:latin typeface="AR ESSENCE" panose="02000000000000000000" pitchFamily="2" charset="0"/>
              </a:rPr>
              <a:t>, there has been a dramatic increase in the amount of research being done specifically on traumatic brain injury (TBI).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039" y="5030159"/>
            <a:ext cx="2282546" cy="1762125"/>
          </a:xfrm>
          <a:prstGeom prst="rect">
            <a:avLst/>
          </a:prstGeom>
        </p:spPr>
      </p:pic>
    </p:spTree>
    <p:extLst>
      <p:ext uri="{BB962C8B-B14F-4D97-AF65-F5344CB8AC3E}">
        <p14:creationId xmlns:p14="http://schemas.microsoft.com/office/powerpoint/2010/main" val="288887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latin typeface="AR ESSENCE" panose="02000000000000000000" pitchFamily="2" charset="0"/>
              </a:rPr>
              <a:t>AND YOU OR A SIGNIFICANT OTHER HAS HAD A BRAIN INJURY</a:t>
            </a:r>
            <a:endParaRPr lang="en-US" dirty="0">
              <a:solidFill>
                <a:schemeClr val="accent1">
                  <a:lumMod val="60000"/>
                  <a:lumOff val="40000"/>
                </a:schemeClr>
              </a:solidFill>
              <a:latin typeface="AR ESSENCE" panose="02000000000000000000" pitchFamily="2" charset="0"/>
            </a:endParaRPr>
          </a:p>
        </p:txBody>
      </p:sp>
      <p:sp>
        <p:nvSpPr>
          <p:cNvPr id="3" name="Content Placeholder 2"/>
          <p:cNvSpPr>
            <a:spLocks noGrp="1"/>
          </p:cNvSpPr>
          <p:nvPr>
            <p:ph sz="half" idx="1"/>
          </p:nvPr>
        </p:nvSpPr>
        <p:spPr>
          <a:xfrm>
            <a:off x="2589212" y="2133600"/>
            <a:ext cx="4313864" cy="4108174"/>
          </a:xfrm>
        </p:spPr>
        <p:txBody>
          <a:bodyPr>
            <a:normAutofit fontScale="85000" lnSpcReduction="10000"/>
          </a:bodyPr>
          <a:lstStyle/>
          <a:p>
            <a:r>
              <a:rPr lang="en-US" sz="3300" dirty="0" smtClean="0">
                <a:latin typeface="AR ESSENCE" panose="02000000000000000000" pitchFamily="2" charset="0"/>
              </a:rPr>
              <a:t>You understand the negative emotional and financial impact it has on a family</a:t>
            </a:r>
          </a:p>
          <a:p>
            <a:r>
              <a:rPr lang="en-US" sz="3300" dirty="0" smtClean="0">
                <a:latin typeface="AR ESSENCE" panose="02000000000000000000" pitchFamily="2" charset="0"/>
              </a:rPr>
              <a:t>Recovery can be complex and take a long time for everyone</a:t>
            </a:r>
          </a:p>
          <a:p>
            <a:r>
              <a:rPr lang="en-US" sz="3300" dirty="0" smtClean="0">
                <a:latin typeface="AR ESSENCE" panose="02000000000000000000" pitchFamily="2" charset="0"/>
              </a:rPr>
              <a:t>There is concern about what life will look like in the future</a:t>
            </a:r>
          </a:p>
          <a:p>
            <a:endParaRPr lang="en-US" sz="3200" dirty="0">
              <a:latin typeface="AR ESSENCE" panose="02000000000000000000" pitchFamily="2" charset="0"/>
            </a:endParaRPr>
          </a:p>
        </p:txBody>
      </p:sp>
      <p:sp>
        <p:nvSpPr>
          <p:cNvPr id="5" name="Content Placeholder 4"/>
          <p:cNvSpPr>
            <a:spLocks noGrp="1"/>
          </p:cNvSpPr>
          <p:nvPr>
            <p:ph sz="half" idx="2"/>
          </p:nvPr>
        </p:nvSpPr>
        <p:spPr/>
        <p:txBody>
          <a:bodyPr>
            <a:normAutofit fontScale="85000" lnSpcReduction="10000"/>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945" y="2133599"/>
            <a:ext cx="4260361" cy="3445565"/>
          </a:xfrm>
          <a:prstGeom prst="rect">
            <a:avLst/>
          </a:prstGeom>
        </p:spPr>
      </p:pic>
    </p:spTree>
    <p:extLst>
      <p:ext uri="{BB962C8B-B14F-4D97-AF65-F5344CB8AC3E}">
        <p14:creationId xmlns:p14="http://schemas.microsoft.com/office/powerpoint/2010/main" val="8262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chemeClr val="accent2">
                    <a:lumMod val="75000"/>
                  </a:schemeClr>
                </a:solidFill>
                <a:latin typeface="AR ESSENCE" panose="02000000000000000000" pitchFamily="2" charset="0"/>
              </a:rPr>
              <a:t>YOU NEED TO LEARN AS MUCH AS POSSIBLE ABOUT </a:t>
            </a:r>
            <a:r>
              <a:rPr lang="en-US" sz="4000" u="sng" dirty="0" smtClean="0">
                <a:solidFill>
                  <a:schemeClr val="accent2">
                    <a:lumMod val="50000"/>
                  </a:schemeClr>
                </a:solidFill>
                <a:latin typeface="AR ESSENCE" panose="02000000000000000000" pitchFamily="2" charset="0"/>
              </a:rPr>
              <a:t>YOUR</a:t>
            </a:r>
            <a:r>
              <a:rPr lang="en-US" sz="4000" dirty="0" smtClean="0">
                <a:solidFill>
                  <a:schemeClr val="accent2">
                    <a:lumMod val="75000"/>
                  </a:schemeClr>
                </a:solidFill>
                <a:latin typeface="AR ESSENCE" panose="02000000000000000000" pitchFamily="2" charset="0"/>
              </a:rPr>
              <a:t> </a:t>
            </a:r>
            <a:r>
              <a:rPr lang="en-US" sz="4000" dirty="0" smtClean="0">
                <a:solidFill>
                  <a:schemeClr val="accent2">
                    <a:lumMod val="75000"/>
                  </a:schemeClr>
                </a:solidFill>
                <a:latin typeface="AR ESSENCE" panose="02000000000000000000" pitchFamily="2" charset="0"/>
              </a:rPr>
              <a:t>BRAIN INJURY</a:t>
            </a:r>
            <a:endParaRPr lang="en-US" sz="4000" dirty="0">
              <a:solidFill>
                <a:schemeClr val="accent2">
                  <a:lumMod val="75000"/>
                </a:schemeClr>
              </a:solidFill>
              <a:latin typeface="AR ESSENCE" panose="02000000000000000000" pitchFamily="2" charset="0"/>
            </a:endParaRPr>
          </a:p>
        </p:txBody>
      </p:sp>
      <p:sp>
        <p:nvSpPr>
          <p:cNvPr id="3" name="Content Placeholder 2"/>
          <p:cNvSpPr>
            <a:spLocks noGrp="1"/>
          </p:cNvSpPr>
          <p:nvPr>
            <p:ph idx="1"/>
          </p:nvPr>
        </p:nvSpPr>
        <p:spPr>
          <a:xfrm>
            <a:off x="3922642" y="2133599"/>
            <a:ext cx="7818783" cy="4532243"/>
          </a:xfrm>
        </p:spPr>
        <p:txBody>
          <a:bodyPr>
            <a:normAutofit fontScale="92500" lnSpcReduction="10000"/>
          </a:bodyPr>
          <a:lstStyle/>
          <a:p>
            <a:r>
              <a:rPr lang="en-US" sz="3200" dirty="0" smtClean="0">
                <a:latin typeface="AR ESSENCE" panose="02000000000000000000" pitchFamily="2" charset="0"/>
              </a:rPr>
              <a:t>Medical treatment needed immediately and continuing</a:t>
            </a:r>
          </a:p>
          <a:p>
            <a:r>
              <a:rPr lang="en-US" sz="3200" dirty="0" smtClean="0">
                <a:latin typeface="AR ESSENCE" panose="02000000000000000000" pitchFamily="2" charset="0"/>
              </a:rPr>
              <a:t>Approach to and location for rehabilitative care</a:t>
            </a:r>
          </a:p>
          <a:p>
            <a:r>
              <a:rPr lang="en-US" sz="3200" dirty="0" smtClean="0">
                <a:latin typeface="AR ESSENCE" panose="02000000000000000000" pitchFamily="2" charset="0"/>
              </a:rPr>
              <a:t>Doctors, nurses, therapists should provide:</a:t>
            </a:r>
          </a:p>
          <a:p>
            <a:pPr lvl="1"/>
            <a:r>
              <a:rPr lang="en-US" sz="3000" dirty="0" smtClean="0">
                <a:latin typeface="AR ESSENCE" panose="02000000000000000000" pitchFamily="2" charset="0"/>
              </a:rPr>
              <a:t>Clear, comprehensive data about status, ability, demeanor</a:t>
            </a:r>
          </a:p>
          <a:p>
            <a:pPr lvl="1"/>
            <a:r>
              <a:rPr lang="en-US" sz="3000" dirty="0" smtClean="0">
                <a:latin typeface="AR ESSENCE" panose="02000000000000000000" pitchFamily="2" charset="0"/>
              </a:rPr>
              <a:t>Evaluation and estimation of future needs</a:t>
            </a:r>
          </a:p>
          <a:p>
            <a:r>
              <a:rPr lang="en-US" sz="3200" dirty="0" smtClean="0">
                <a:latin typeface="AR ESSENCE" panose="02000000000000000000" pitchFamily="2" charset="0"/>
              </a:rPr>
              <a:t>What are the thoughts, observations, expectations of survivor, family, friends?</a:t>
            </a:r>
          </a:p>
          <a:p>
            <a:endParaRPr lang="en-US" sz="3200" dirty="0">
              <a:latin typeface="AR ESSENCE"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1742247"/>
            <a:ext cx="3644348" cy="3028950"/>
          </a:xfrm>
          <a:prstGeom prst="rect">
            <a:avLst/>
          </a:prstGeom>
        </p:spPr>
      </p:pic>
    </p:spTree>
    <p:extLst>
      <p:ext uri="{BB962C8B-B14F-4D97-AF65-F5344CB8AC3E}">
        <p14:creationId xmlns:p14="http://schemas.microsoft.com/office/powerpoint/2010/main" val="168950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9529" y="345814"/>
            <a:ext cx="9795083" cy="1280890"/>
          </a:xfrm>
        </p:spPr>
        <p:txBody>
          <a:bodyPr>
            <a:normAutofit fontScale="90000"/>
          </a:bodyPr>
          <a:lstStyle/>
          <a:p>
            <a:pPr algn="ctr"/>
            <a:r>
              <a:rPr lang="en-US" dirty="0" smtClean="0">
                <a:solidFill>
                  <a:schemeClr val="accent1">
                    <a:lumMod val="75000"/>
                  </a:schemeClr>
                </a:solidFill>
                <a:latin typeface="AR ESSENCE" panose="02000000000000000000" pitchFamily="2" charset="0"/>
              </a:rPr>
              <a:t>HOW DO FUNCTIONAL OUTCOMES CHANGE FROM THE ACUTE TO CHRONIC PHASES OF RECOVERY AFTER MODERATE TO SEVERE TBI?</a:t>
            </a:r>
            <a:endParaRPr lang="en-US" dirty="0">
              <a:solidFill>
                <a:schemeClr val="accent1">
                  <a:lumMod val="75000"/>
                </a:schemeClr>
              </a:solidFill>
              <a:latin typeface="AR ESSENCE" panose="02000000000000000000" pitchFamily="2" charset="0"/>
            </a:endParaRPr>
          </a:p>
        </p:txBody>
      </p:sp>
      <p:sp>
        <p:nvSpPr>
          <p:cNvPr id="7" name="Content Placeholder 6"/>
          <p:cNvSpPr>
            <a:spLocks noGrp="1"/>
          </p:cNvSpPr>
          <p:nvPr>
            <p:ph idx="1"/>
          </p:nvPr>
        </p:nvSpPr>
        <p:spPr>
          <a:xfrm>
            <a:off x="992221" y="1795528"/>
            <a:ext cx="10669691" cy="4956313"/>
          </a:xfrm>
        </p:spPr>
        <p:txBody>
          <a:bodyPr>
            <a:noAutofit/>
          </a:bodyPr>
          <a:lstStyle/>
          <a:p>
            <a:r>
              <a:rPr lang="en-US" sz="2400" dirty="0">
                <a:solidFill>
                  <a:srgbClr val="333333"/>
                </a:solidFill>
                <a:latin typeface="AR ESSENCE" panose="02000000000000000000" pitchFamily="2" charset="0"/>
              </a:rPr>
              <a:t>In </a:t>
            </a:r>
            <a:r>
              <a:rPr lang="en-US" sz="2400" dirty="0" smtClean="0">
                <a:solidFill>
                  <a:srgbClr val="333333"/>
                </a:solidFill>
                <a:latin typeface="AR ESSENCE" panose="02000000000000000000" pitchFamily="2" charset="0"/>
              </a:rPr>
              <a:t>a study </a:t>
            </a:r>
            <a:r>
              <a:rPr lang="en-US" sz="2400" dirty="0">
                <a:solidFill>
                  <a:srgbClr val="333333"/>
                </a:solidFill>
                <a:latin typeface="AR ESSENCE" panose="02000000000000000000" pitchFamily="2" charset="0"/>
              </a:rPr>
              <a:t>of 484 participants with </a:t>
            </a:r>
            <a:r>
              <a:rPr lang="en-US" sz="2400" dirty="0" err="1">
                <a:solidFill>
                  <a:srgbClr val="C00000"/>
                </a:solidFill>
                <a:latin typeface="AR ESSENCE" panose="02000000000000000000" pitchFamily="2" charset="0"/>
              </a:rPr>
              <a:t>msTBI</a:t>
            </a:r>
            <a:r>
              <a:rPr lang="en-US" sz="2400" dirty="0">
                <a:solidFill>
                  <a:srgbClr val="C00000"/>
                </a:solidFill>
                <a:latin typeface="AR ESSENCE" panose="02000000000000000000" pitchFamily="2" charset="0"/>
              </a:rPr>
              <a:t>, </a:t>
            </a:r>
            <a:r>
              <a:rPr lang="en-US" sz="2400" dirty="0">
                <a:solidFill>
                  <a:srgbClr val="333333"/>
                </a:solidFill>
                <a:latin typeface="AR ESSENCE" panose="02000000000000000000" pitchFamily="2" charset="0"/>
              </a:rPr>
              <a:t>by 12 months </a:t>
            </a:r>
            <a:r>
              <a:rPr lang="en-US" sz="2400" dirty="0" smtClean="0">
                <a:solidFill>
                  <a:srgbClr val="333333"/>
                </a:solidFill>
                <a:latin typeface="AR ESSENCE" panose="02000000000000000000" pitchFamily="2" charset="0"/>
              </a:rPr>
              <a:t>post injury</a:t>
            </a:r>
            <a:r>
              <a:rPr lang="en-US" sz="2400" dirty="0">
                <a:solidFill>
                  <a:srgbClr val="333333"/>
                </a:solidFill>
                <a:latin typeface="AR ESSENCE" panose="02000000000000000000" pitchFamily="2" charset="0"/>
              </a:rPr>
              <a:t>, approximately half of those with severe TBI and three-quarters of those with moderate TBI recovered the ability to function independently at home for at least 8 hours per day</a:t>
            </a:r>
            <a:r>
              <a:rPr lang="en-US" sz="2400" dirty="0" smtClean="0">
                <a:solidFill>
                  <a:srgbClr val="333333"/>
                </a:solidFill>
                <a:latin typeface="AR ESSENCE" panose="02000000000000000000" pitchFamily="2" charset="0"/>
              </a:rPr>
              <a:t>.</a:t>
            </a:r>
          </a:p>
          <a:p>
            <a:r>
              <a:rPr lang="en-US" sz="2400" dirty="0">
                <a:latin typeface="AR ESSENCE" panose="02000000000000000000" pitchFamily="2" charset="0"/>
              </a:rPr>
              <a:t>At 2 weeks </a:t>
            </a:r>
            <a:r>
              <a:rPr lang="en-US" sz="2400" dirty="0" smtClean="0">
                <a:latin typeface="AR ESSENCE" panose="02000000000000000000" pitchFamily="2" charset="0"/>
              </a:rPr>
              <a:t>post injury:</a:t>
            </a:r>
          </a:p>
          <a:p>
            <a:r>
              <a:rPr lang="en-US" sz="2400" dirty="0" smtClean="0">
                <a:latin typeface="AR ESSENCE" panose="02000000000000000000" pitchFamily="2" charset="0"/>
              </a:rPr>
              <a:t> </a:t>
            </a:r>
            <a:r>
              <a:rPr lang="en-US" sz="2400" dirty="0">
                <a:latin typeface="AR ESSENCE" panose="02000000000000000000" pitchFamily="2" charset="0"/>
              </a:rPr>
              <a:t>36 of 290 participants with </a:t>
            </a:r>
            <a:r>
              <a:rPr lang="en-US" sz="2400" dirty="0">
                <a:solidFill>
                  <a:srgbClr val="C00000"/>
                </a:solidFill>
                <a:latin typeface="AR ESSENCE" panose="02000000000000000000" pitchFamily="2" charset="0"/>
              </a:rPr>
              <a:t>severe TBI </a:t>
            </a:r>
            <a:r>
              <a:rPr lang="en-US" sz="2400" dirty="0">
                <a:latin typeface="AR ESSENCE" panose="02000000000000000000" pitchFamily="2" charset="0"/>
              </a:rPr>
              <a:t>(12.4</a:t>
            </a:r>
            <a:r>
              <a:rPr lang="en-US" sz="2400" dirty="0" smtClean="0">
                <a:latin typeface="AR ESSENCE" panose="02000000000000000000" pitchFamily="2" charset="0"/>
              </a:rPr>
              <a:t>%)</a:t>
            </a:r>
          </a:p>
          <a:p>
            <a:r>
              <a:rPr lang="en-US" sz="2400" dirty="0" smtClean="0">
                <a:latin typeface="AR ESSENCE" panose="02000000000000000000" pitchFamily="2" charset="0"/>
              </a:rPr>
              <a:t> 38 </a:t>
            </a:r>
            <a:r>
              <a:rPr lang="en-US" sz="2400" dirty="0">
                <a:latin typeface="AR ESSENCE" panose="02000000000000000000" pitchFamily="2" charset="0"/>
              </a:rPr>
              <a:t>of 93 participants with </a:t>
            </a:r>
            <a:r>
              <a:rPr lang="en-US" sz="2400" dirty="0">
                <a:solidFill>
                  <a:srgbClr val="C00000"/>
                </a:solidFill>
                <a:latin typeface="AR ESSENCE" panose="02000000000000000000" pitchFamily="2" charset="0"/>
              </a:rPr>
              <a:t>moderate TBI </a:t>
            </a:r>
            <a:r>
              <a:rPr lang="en-US" sz="2400" dirty="0">
                <a:latin typeface="AR ESSENCE" panose="02000000000000000000" pitchFamily="2" charset="0"/>
              </a:rPr>
              <a:t>(41</a:t>
            </a:r>
            <a:r>
              <a:rPr lang="en-US" sz="2400" dirty="0" smtClean="0">
                <a:latin typeface="AR ESSENCE" panose="02000000000000000000" pitchFamily="2" charset="0"/>
              </a:rPr>
              <a:t>%)</a:t>
            </a:r>
          </a:p>
          <a:p>
            <a:r>
              <a:rPr lang="en-US" sz="2400" dirty="0" smtClean="0">
                <a:latin typeface="AR ESSENCE" panose="02000000000000000000" pitchFamily="2" charset="0"/>
              </a:rPr>
              <a:t>had </a:t>
            </a:r>
            <a:r>
              <a:rPr lang="en-US" sz="2400" dirty="0">
                <a:latin typeface="AR ESSENCE" panose="02000000000000000000" pitchFamily="2" charset="0"/>
              </a:rPr>
              <a:t>favorable outcomes (</a:t>
            </a:r>
            <a:r>
              <a:rPr lang="en-US" sz="2400" dirty="0" smtClean="0">
                <a:latin typeface="AR ESSENCE" panose="02000000000000000000" pitchFamily="2" charset="0"/>
              </a:rPr>
              <a:t>Glasgow </a:t>
            </a:r>
            <a:r>
              <a:rPr lang="en-US" sz="2400" dirty="0">
                <a:latin typeface="AR ESSENCE" panose="02000000000000000000" pitchFamily="2" charset="0"/>
              </a:rPr>
              <a:t>scores 4-8</a:t>
            </a:r>
            <a:r>
              <a:rPr lang="en-US" sz="2400" dirty="0" smtClean="0">
                <a:latin typeface="AR ESSENCE" panose="02000000000000000000" pitchFamily="2" charset="0"/>
              </a:rPr>
              <a:t>) </a:t>
            </a:r>
          </a:p>
          <a:p>
            <a:r>
              <a:rPr lang="en-US" sz="2400" dirty="0" smtClean="0">
                <a:latin typeface="AR ESSENCE" panose="02000000000000000000" pitchFamily="2" charset="0"/>
              </a:rPr>
              <a:t>301 </a:t>
            </a:r>
            <a:r>
              <a:rPr lang="en-US" sz="2400" dirty="0">
                <a:latin typeface="AR ESSENCE" panose="02000000000000000000" pitchFamily="2" charset="0"/>
              </a:rPr>
              <a:t>of 322 in the </a:t>
            </a:r>
            <a:r>
              <a:rPr lang="en-US" sz="2400" dirty="0">
                <a:solidFill>
                  <a:srgbClr val="C00000"/>
                </a:solidFill>
                <a:latin typeface="AR ESSENCE" panose="02000000000000000000" pitchFamily="2" charset="0"/>
              </a:rPr>
              <a:t>severe TBI </a:t>
            </a:r>
            <a:r>
              <a:rPr lang="en-US" sz="2400" dirty="0">
                <a:latin typeface="AR ESSENCE" panose="02000000000000000000" pitchFamily="2" charset="0"/>
              </a:rPr>
              <a:t>group (93.5%) </a:t>
            </a:r>
            <a:endParaRPr lang="en-US" sz="2400" dirty="0" smtClean="0">
              <a:latin typeface="AR ESSENCE" panose="02000000000000000000" pitchFamily="2" charset="0"/>
            </a:endParaRPr>
          </a:p>
          <a:p>
            <a:r>
              <a:rPr lang="en-US" sz="2400" dirty="0" smtClean="0">
                <a:latin typeface="AR ESSENCE" panose="02000000000000000000" pitchFamily="2" charset="0"/>
              </a:rPr>
              <a:t>81 </a:t>
            </a:r>
            <a:r>
              <a:rPr lang="en-US" sz="2400" dirty="0">
                <a:latin typeface="AR ESSENCE" panose="02000000000000000000" pitchFamily="2" charset="0"/>
              </a:rPr>
              <a:t>of 103 in the </a:t>
            </a:r>
            <a:r>
              <a:rPr lang="en-US" sz="2400" dirty="0">
                <a:solidFill>
                  <a:srgbClr val="C00000"/>
                </a:solidFill>
                <a:latin typeface="AR ESSENCE" panose="02000000000000000000" pitchFamily="2" charset="0"/>
              </a:rPr>
              <a:t>moderate TBI </a:t>
            </a:r>
            <a:r>
              <a:rPr lang="en-US" sz="2400" dirty="0">
                <a:latin typeface="AR ESSENCE" panose="02000000000000000000" pitchFamily="2" charset="0"/>
              </a:rPr>
              <a:t>group (78.6%) </a:t>
            </a:r>
            <a:endParaRPr lang="en-US" sz="2400" dirty="0" smtClean="0">
              <a:latin typeface="AR ESSENCE" panose="02000000000000000000" pitchFamily="2" charset="0"/>
            </a:endParaRPr>
          </a:p>
          <a:p>
            <a:r>
              <a:rPr lang="en-US" sz="2400" dirty="0" smtClean="0">
                <a:latin typeface="AR ESSENCE" panose="02000000000000000000" pitchFamily="2" charset="0"/>
              </a:rPr>
              <a:t>had </a:t>
            </a:r>
            <a:r>
              <a:rPr lang="en-US" sz="2400" dirty="0">
                <a:latin typeface="AR ESSENCE" panose="02000000000000000000" pitchFamily="2" charset="0"/>
              </a:rPr>
              <a:t>moderate disability or worse on the DRS (total score ≥4).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153" y="3543124"/>
            <a:ext cx="4108172" cy="2054086"/>
          </a:xfrm>
          <a:prstGeom prst="rect">
            <a:avLst/>
          </a:prstGeom>
        </p:spPr>
      </p:pic>
    </p:spTree>
    <p:extLst>
      <p:ext uri="{BB962C8B-B14F-4D97-AF65-F5344CB8AC3E}">
        <p14:creationId xmlns:p14="http://schemas.microsoft.com/office/powerpoint/2010/main" val="2075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latin typeface="AR ESSENCE" panose="02000000000000000000" pitchFamily="2" charset="0"/>
              </a:rPr>
              <a:t>ANOTHER STUDY PROVIDED ADDITIONAL INFORMATION</a:t>
            </a:r>
            <a:endParaRPr lang="en-US" dirty="0">
              <a:solidFill>
                <a:schemeClr val="accent1">
                  <a:lumMod val="60000"/>
                  <a:lumOff val="40000"/>
                </a:schemeClr>
              </a:solidFill>
              <a:latin typeface="AR ESSENCE" panose="02000000000000000000" pitchFamily="2" charset="0"/>
            </a:endParaRPr>
          </a:p>
        </p:txBody>
      </p:sp>
      <p:sp>
        <p:nvSpPr>
          <p:cNvPr id="3" name="Content Placeholder 2"/>
          <p:cNvSpPr>
            <a:spLocks noGrp="1"/>
          </p:cNvSpPr>
          <p:nvPr>
            <p:ph idx="1"/>
          </p:nvPr>
        </p:nvSpPr>
        <p:spPr/>
        <p:txBody>
          <a:bodyPr>
            <a:normAutofit/>
          </a:bodyPr>
          <a:lstStyle/>
          <a:p>
            <a:r>
              <a:rPr lang="en-US" sz="3200" dirty="0" smtClean="0">
                <a:latin typeface="AR ESSENCE" panose="02000000000000000000" pitchFamily="2" charset="0"/>
              </a:rPr>
              <a:t>What were clinical </a:t>
            </a:r>
            <a:r>
              <a:rPr lang="en-US" sz="3200" dirty="0">
                <a:latin typeface="AR ESSENCE" panose="02000000000000000000" pitchFamily="2" charset="0"/>
              </a:rPr>
              <a:t>recovery </a:t>
            </a:r>
            <a:r>
              <a:rPr lang="en-US" sz="3200" dirty="0" smtClean="0">
                <a:latin typeface="AR ESSENCE" panose="02000000000000000000" pitchFamily="2" charset="0"/>
              </a:rPr>
              <a:t>times </a:t>
            </a:r>
            <a:r>
              <a:rPr lang="en-US" sz="3200" dirty="0">
                <a:latin typeface="AR ESSENCE" panose="02000000000000000000" pitchFamily="2" charset="0"/>
              </a:rPr>
              <a:t>and factors that might impact on recovery after a sports-related </a:t>
            </a:r>
            <a:r>
              <a:rPr lang="en-US" sz="3200" b="1" dirty="0">
                <a:solidFill>
                  <a:srgbClr val="0070C0"/>
                </a:solidFill>
                <a:latin typeface="AR ESSENCE" panose="02000000000000000000" pitchFamily="2" charset="0"/>
              </a:rPr>
              <a:t>mild </a:t>
            </a:r>
            <a:r>
              <a:rPr lang="en-US" sz="3200" dirty="0">
                <a:latin typeface="AR ESSENCE" panose="02000000000000000000" pitchFamily="2" charset="0"/>
              </a:rPr>
              <a:t>traumatic brain </a:t>
            </a:r>
            <a:r>
              <a:rPr lang="en-US" sz="3200" dirty="0" smtClean="0">
                <a:latin typeface="AR ESSENCE" panose="02000000000000000000" pitchFamily="2" charset="0"/>
              </a:rPr>
              <a:t>injury?</a:t>
            </a:r>
          </a:p>
          <a:p>
            <a:pPr lvl="1"/>
            <a:r>
              <a:rPr lang="en-US" sz="2600" dirty="0">
                <a:latin typeface="AR ESSENCE" panose="02000000000000000000" pitchFamily="2" charset="0"/>
              </a:rPr>
              <a:t> </a:t>
            </a:r>
            <a:r>
              <a:rPr lang="en-US" sz="2800" dirty="0" smtClean="0">
                <a:latin typeface="AR ESSENCE" panose="02000000000000000000" pitchFamily="2" charset="0"/>
              </a:rPr>
              <a:t>45% of </a:t>
            </a:r>
            <a:r>
              <a:rPr lang="en-US" sz="2800" dirty="0">
                <a:latin typeface="AR ESSENCE" panose="02000000000000000000" pitchFamily="2" charset="0"/>
              </a:rPr>
              <a:t>participants showed clinical recovery within 14 days </a:t>
            </a:r>
            <a:r>
              <a:rPr lang="en-US" sz="2800" dirty="0" smtClean="0">
                <a:latin typeface="AR ESSENCE" panose="02000000000000000000" pitchFamily="2" charset="0"/>
              </a:rPr>
              <a:t>after injury</a:t>
            </a:r>
          </a:p>
          <a:p>
            <a:pPr lvl="1"/>
            <a:r>
              <a:rPr lang="en-US" sz="2800" dirty="0" smtClean="0">
                <a:latin typeface="AR ESSENCE" panose="02000000000000000000" pitchFamily="2" charset="0"/>
              </a:rPr>
              <a:t> 77</a:t>
            </a:r>
            <a:r>
              <a:rPr lang="en-US" sz="2800" dirty="0">
                <a:latin typeface="AR ESSENCE" panose="02000000000000000000" pitchFamily="2" charset="0"/>
              </a:rPr>
              <a:t>% by 4 weeks after </a:t>
            </a:r>
            <a:r>
              <a:rPr lang="en-US" sz="2800" dirty="0" smtClean="0">
                <a:latin typeface="AR ESSENCE" panose="02000000000000000000" pitchFamily="2" charset="0"/>
              </a:rPr>
              <a:t>injury</a:t>
            </a:r>
          </a:p>
          <a:p>
            <a:pPr lvl="1"/>
            <a:r>
              <a:rPr lang="en-US" sz="2800" dirty="0" smtClean="0">
                <a:latin typeface="AR ESSENCE" panose="02000000000000000000" pitchFamily="2" charset="0"/>
              </a:rPr>
              <a:t> 96</a:t>
            </a:r>
            <a:r>
              <a:rPr lang="en-US" sz="2800" dirty="0">
                <a:latin typeface="AR ESSENCE" panose="02000000000000000000" pitchFamily="2" charset="0"/>
              </a:rPr>
              <a:t>% by 8 weeks after injury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05" y="1668236"/>
            <a:ext cx="1904762" cy="22809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574" y="4237382"/>
            <a:ext cx="3061252" cy="2449002"/>
          </a:xfrm>
          <a:prstGeom prst="rect">
            <a:avLst/>
          </a:prstGeom>
        </p:spPr>
      </p:pic>
    </p:spTree>
    <p:extLst>
      <p:ext uri="{BB962C8B-B14F-4D97-AF65-F5344CB8AC3E}">
        <p14:creationId xmlns:p14="http://schemas.microsoft.com/office/powerpoint/2010/main" val="14096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latin typeface="AR ESSENCE" panose="02000000000000000000" pitchFamily="2" charset="0"/>
              </a:rPr>
              <a:t>SO WHAT DOES ALL THIS MEAN TO SURVIVORS AND FAMILES?</a:t>
            </a:r>
            <a:endParaRPr lang="en-US" dirty="0">
              <a:solidFill>
                <a:schemeClr val="accent1">
                  <a:lumMod val="60000"/>
                  <a:lumOff val="40000"/>
                </a:schemeClr>
              </a:solidFill>
              <a:latin typeface="AR ESSENCE" panose="02000000000000000000" pitchFamily="2" charset="0"/>
            </a:endParaRPr>
          </a:p>
        </p:txBody>
      </p:sp>
      <p:sp>
        <p:nvSpPr>
          <p:cNvPr id="4" name="Content Placeholder 3"/>
          <p:cNvSpPr>
            <a:spLocks noGrp="1"/>
          </p:cNvSpPr>
          <p:nvPr>
            <p:ph sz="half" idx="2"/>
          </p:nvPr>
        </p:nvSpPr>
        <p:spPr>
          <a:xfrm>
            <a:off x="2284412" y="2040497"/>
            <a:ext cx="4313864" cy="3777622"/>
          </a:xfrm>
        </p:spPr>
        <p:txBody>
          <a:bodyPr>
            <a:normAutofit fontScale="92500"/>
          </a:bodyPr>
          <a:lstStyle/>
          <a:p>
            <a:r>
              <a:rPr lang="en-US" sz="2800" dirty="0" smtClean="0">
                <a:latin typeface="AR ESSENCE" panose="02000000000000000000" pitchFamily="2" charset="0"/>
              </a:rPr>
              <a:t>No one should make </a:t>
            </a:r>
            <a:r>
              <a:rPr lang="en-US" sz="2800" dirty="0">
                <a:latin typeface="AR ESSENCE" panose="02000000000000000000" pitchFamily="2" charset="0"/>
              </a:rPr>
              <a:t>early, definitive prognostic statements suggesting </a:t>
            </a:r>
            <a:r>
              <a:rPr lang="en-US" sz="2800" dirty="0" smtClean="0">
                <a:latin typeface="AR ESSENCE" panose="02000000000000000000" pitchFamily="2" charset="0"/>
              </a:rPr>
              <a:t>specific outcomes</a:t>
            </a:r>
          </a:p>
          <a:p>
            <a:r>
              <a:rPr lang="en-US" sz="2800" dirty="0" smtClean="0">
                <a:latin typeface="AR ESSENCE" panose="02000000000000000000" pitchFamily="2" charset="0"/>
              </a:rPr>
              <a:t>But preparation for all possibilities should be made</a:t>
            </a:r>
          </a:p>
          <a:p>
            <a:r>
              <a:rPr lang="en-US" sz="2800" dirty="0" smtClean="0">
                <a:latin typeface="AR ESSENCE" panose="02000000000000000000" pitchFamily="2" charset="0"/>
              </a:rPr>
              <a:t>And you may need help to prepare for those possibilities</a:t>
            </a:r>
            <a:endParaRPr lang="en-US" sz="2800" dirty="0">
              <a:latin typeface="AR ESSENCE"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125" y="2583791"/>
            <a:ext cx="4315861" cy="2877240"/>
          </a:xfrm>
          <a:prstGeom prst="rect">
            <a:avLst/>
          </a:prstGeom>
        </p:spPr>
      </p:pic>
    </p:spTree>
    <p:extLst>
      <p:ext uri="{BB962C8B-B14F-4D97-AF65-F5344CB8AC3E}">
        <p14:creationId xmlns:p14="http://schemas.microsoft.com/office/powerpoint/2010/main" val="369685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75" y="624110"/>
            <a:ext cx="9952037" cy="1280890"/>
          </a:xfrm>
        </p:spPr>
        <p:txBody>
          <a:bodyPr>
            <a:normAutofit fontScale="90000"/>
          </a:bodyPr>
          <a:lstStyle/>
          <a:p>
            <a:pPr algn="ctr"/>
            <a:r>
              <a:rPr lang="en-US" dirty="0" smtClean="0">
                <a:solidFill>
                  <a:schemeClr val="accent1">
                    <a:lumMod val="60000"/>
                    <a:lumOff val="40000"/>
                  </a:schemeClr>
                </a:solidFill>
                <a:latin typeface="AR ESSENCE" panose="02000000000000000000" pitchFamily="2" charset="0"/>
              </a:rPr>
              <a:t>PERHAPS A LAWYER CAN HELP</a:t>
            </a:r>
            <a:br>
              <a:rPr lang="en-US" dirty="0" smtClean="0">
                <a:solidFill>
                  <a:schemeClr val="accent1">
                    <a:lumMod val="60000"/>
                    <a:lumOff val="40000"/>
                  </a:schemeClr>
                </a:solidFill>
                <a:latin typeface="AR ESSENCE" panose="02000000000000000000" pitchFamily="2" charset="0"/>
              </a:rPr>
            </a:br>
            <a:r>
              <a:rPr lang="en-US" dirty="0" smtClean="0">
                <a:solidFill>
                  <a:schemeClr val="accent1">
                    <a:lumMod val="60000"/>
                    <a:lumOff val="40000"/>
                  </a:schemeClr>
                </a:solidFill>
                <a:latin typeface="AR ESSENCE" panose="02000000000000000000" pitchFamily="2" charset="0"/>
              </a:rPr>
              <a:t>Because----</a:t>
            </a:r>
            <a:r>
              <a:rPr lang="en-US" dirty="0" smtClean="0">
                <a:solidFill>
                  <a:schemeClr val="accent1">
                    <a:lumMod val="60000"/>
                    <a:lumOff val="40000"/>
                  </a:schemeClr>
                </a:solidFill>
                <a:latin typeface="AR ESSENCE" panose="02000000000000000000" pitchFamily="2" charset="0"/>
              </a:rPr>
              <a:t>Brain </a:t>
            </a:r>
            <a:r>
              <a:rPr lang="en-US" dirty="0">
                <a:solidFill>
                  <a:schemeClr val="accent1">
                    <a:lumMod val="60000"/>
                    <a:lumOff val="40000"/>
                  </a:schemeClr>
                </a:solidFill>
                <a:latin typeface="AR ESSENCE" panose="02000000000000000000" pitchFamily="2" charset="0"/>
              </a:rPr>
              <a:t>injuries can occur as a result of a variety of events </a:t>
            </a:r>
            <a:r>
              <a:rPr lang="en-US" dirty="0" smtClean="0">
                <a:solidFill>
                  <a:schemeClr val="accent1">
                    <a:lumMod val="60000"/>
                    <a:lumOff val="40000"/>
                  </a:schemeClr>
                </a:solidFill>
                <a:latin typeface="AR ESSENCE" panose="02000000000000000000" pitchFamily="2" charset="0"/>
              </a:rPr>
              <a:t>and are often due to someone’s negligence!</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2469100" y="2628899"/>
            <a:ext cx="8915400" cy="3648076"/>
          </a:xfrm>
        </p:spPr>
        <p:txBody>
          <a:bodyPr numCol="2">
            <a:normAutofit/>
          </a:bodyPr>
          <a:lstStyle/>
          <a:p>
            <a:pPr fontAlgn="base"/>
            <a:r>
              <a:rPr lang="en-US" sz="3000" dirty="0" smtClean="0">
                <a:latin typeface="AR ESSENCE" panose="02000000000000000000" pitchFamily="2" charset="0"/>
              </a:rPr>
              <a:t>Medical </a:t>
            </a:r>
            <a:r>
              <a:rPr lang="en-US" sz="3000" dirty="0">
                <a:latin typeface="AR ESSENCE" panose="02000000000000000000" pitchFamily="2" charset="0"/>
              </a:rPr>
              <a:t>malpractice</a:t>
            </a:r>
          </a:p>
          <a:p>
            <a:pPr fontAlgn="base"/>
            <a:r>
              <a:rPr lang="en-US" sz="3000" dirty="0">
                <a:latin typeface="AR ESSENCE" panose="02000000000000000000" pitchFamily="2" charset="0"/>
              </a:rPr>
              <a:t>Birth injuries</a:t>
            </a:r>
          </a:p>
          <a:p>
            <a:pPr fontAlgn="base"/>
            <a:r>
              <a:rPr lang="en-US" sz="3000" dirty="0">
                <a:latin typeface="AR ESSENCE" panose="02000000000000000000" pitchFamily="2" charset="0"/>
              </a:rPr>
              <a:t>Medication errors</a:t>
            </a:r>
          </a:p>
          <a:p>
            <a:pPr fontAlgn="base"/>
            <a:r>
              <a:rPr lang="en-US" sz="3000" dirty="0">
                <a:latin typeface="AR ESSENCE" panose="02000000000000000000" pitchFamily="2" charset="0"/>
              </a:rPr>
              <a:t>Auto accidents</a:t>
            </a:r>
          </a:p>
          <a:p>
            <a:pPr fontAlgn="base"/>
            <a:r>
              <a:rPr lang="en-US" sz="3000" dirty="0">
                <a:latin typeface="AR ESSENCE" panose="02000000000000000000" pitchFamily="2" charset="0"/>
              </a:rPr>
              <a:t>Truck accidents</a:t>
            </a:r>
          </a:p>
          <a:p>
            <a:pPr fontAlgn="base"/>
            <a:endParaRPr lang="en-US" sz="3000" dirty="0" smtClean="0">
              <a:latin typeface="AR ESSENCE" panose="02000000000000000000" pitchFamily="2" charset="0"/>
            </a:endParaRPr>
          </a:p>
          <a:p>
            <a:pPr fontAlgn="base"/>
            <a:r>
              <a:rPr lang="en-US" sz="3000" dirty="0" smtClean="0">
                <a:latin typeface="AR ESSENCE" panose="02000000000000000000" pitchFamily="2" charset="0"/>
              </a:rPr>
              <a:t>Falls</a:t>
            </a:r>
            <a:endParaRPr lang="en-US" sz="3000" dirty="0">
              <a:latin typeface="AR ESSENCE" panose="02000000000000000000" pitchFamily="2" charset="0"/>
            </a:endParaRPr>
          </a:p>
          <a:p>
            <a:pPr fontAlgn="base"/>
            <a:r>
              <a:rPr lang="en-US" sz="3000" dirty="0">
                <a:latin typeface="AR ESSENCE" panose="02000000000000000000" pitchFamily="2" charset="0"/>
              </a:rPr>
              <a:t>Recreational accidents</a:t>
            </a:r>
          </a:p>
          <a:p>
            <a:pPr fontAlgn="base"/>
            <a:r>
              <a:rPr lang="en-US" sz="3000" dirty="0">
                <a:latin typeface="AR ESSENCE" panose="02000000000000000000" pitchFamily="2" charset="0"/>
              </a:rPr>
              <a:t>Defective products or dangerous medications</a:t>
            </a:r>
          </a:p>
          <a:p>
            <a:pPr fontAlgn="base"/>
            <a:r>
              <a:rPr lang="en-US" sz="3000" dirty="0">
                <a:latin typeface="AR ESSENCE" panose="02000000000000000000" pitchFamily="2" charset="0"/>
              </a:rPr>
              <a:t>Workplace accidents</a:t>
            </a:r>
          </a:p>
          <a:p>
            <a:endParaRPr lang="en-US" sz="2800" dirty="0">
              <a:solidFill>
                <a:schemeClr val="tx1"/>
              </a:solidFill>
              <a:latin typeface="AR ESSENCE" panose="02000000000000000000" pitchFamily="2" charset="0"/>
            </a:endParaRPr>
          </a:p>
        </p:txBody>
      </p:sp>
    </p:spTree>
    <p:extLst>
      <p:ext uri="{BB962C8B-B14F-4D97-AF65-F5344CB8AC3E}">
        <p14:creationId xmlns:p14="http://schemas.microsoft.com/office/powerpoint/2010/main" val="266226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218537"/>
            <a:ext cx="9732961" cy="1280890"/>
          </a:xfrm>
        </p:spPr>
        <p:txBody>
          <a:bodyPr>
            <a:noAutofit/>
          </a:bodyPr>
          <a:lstStyle/>
          <a:p>
            <a:pPr algn="ctr"/>
            <a:r>
              <a:rPr lang="en-US" sz="4400" dirty="0">
                <a:solidFill>
                  <a:schemeClr val="accent1">
                    <a:lumMod val="60000"/>
                    <a:lumOff val="40000"/>
                  </a:schemeClr>
                </a:solidFill>
                <a:latin typeface="AR ESSENCE" panose="02000000000000000000" pitchFamily="2" charset="0"/>
              </a:rPr>
              <a:t>Negligence is where an at-fault party failed to act within reasonable standards of care</a:t>
            </a:r>
          </a:p>
        </p:txBody>
      </p:sp>
      <p:sp>
        <p:nvSpPr>
          <p:cNvPr id="3" name="Content Placeholder 2"/>
          <p:cNvSpPr>
            <a:spLocks noGrp="1"/>
          </p:cNvSpPr>
          <p:nvPr>
            <p:ph sz="half" idx="1"/>
          </p:nvPr>
        </p:nvSpPr>
        <p:spPr>
          <a:xfrm>
            <a:off x="2853136" y="1755520"/>
            <a:ext cx="4313864" cy="3777622"/>
          </a:xfrm>
        </p:spPr>
        <p:txBody>
          <a:bodyPr>
            <a:normAutofit/>
          </a:bodyPr>
          <a:lstStyle/>
          <a:p>
            <a:r>
              <a:rPr lang="en-US" sz="2800" dirty="0" smtClean="0">
                <a:latin typeface="AR ESSENCE" panose="02000000000000000000" pitchFamily="2" charset="0"/>
              </a:rPr>
              <a:t>Incorrectly </a:t>
            </a:r>
            <a:r>
              <a:rPr lang="en-US" sz="2800" dirty="0">
                <a:latin typeface="AR ESSENCE" panose="02000000000000000000" pitchFamily="2" charset="0"/>
              </a:rPr>
              <a:t>using medical </a:t>
            </a:r>
            <a:r>
              <a:rPr lang="en-US" sz="2800" dirty="0" smtClean="0">
                <a:latin typeface="AR ESSENCE" panose="02000000000000000000" pitchFamily="2" charset="0"/>
              </a:rPr>
              <a:t>equipment</a:t>
            </a:r>
          </a:p>
          <a:p>
            <a:r>
              <a:rPr lang="en-US" sz="2800" dirty="0" smtClean="0">
                <a:latin typeface="AR ESSENCE" panose="02000000000000000000" pitchFamily="2" charset="0"/>
              </a:rPr>
              <a:t>Careless Practice</a:t>
            </a:r>
          </a:p>
          <a:p>
            <a:r>
              <a:rPr lang="en-US" sz="2800" dirty="0" smtClean="0">
                <a:latin typeface="AR ESSENCE" panose="02000000000000000000" pitchFamily="2" charset="0"/>
              </a:rPr>
              <a:t>Running </a:t>
            </a:r>
            <a:r>
              <a:rPr lang="en-US" sz="2800" dirty="0">
                <a:latin typeface="AR ESSENCE" panose="02000000000000000000" pitchFamily="2" charset="0"/>
              </a:rPr>
              <a:t>a red light </a:t>
            </a:r>
            <a:r>
              <a:rPr lang="en-US" sz="2800" dirty="0" smtClean="0">
                <a:latin typeface="AR ESSENCE" panose="02000000000000000000" pitchFamily="2" charset="0"/>
              </a:rPr>
              <a:t>causing </a:t>
            </a:r>
            <a:r>
              <a:rPr lang="en-US" sz="2800" dirty="0">
                <a:latin typeface="AR ESSENCE" panose="02000000000000000000" pitchFamily="2" charset="0"/>
              </a:rPr>
              <a:t>an accident. </a:t>
            </a:r>
            <a:endParaRPr lang="en-US" sz="2800" dirty="0" smtClean="0">
              <a:latin typeface="AR ESSENCE" panose="02000000000000000000" pitchFamily="2" charset="0"/>
            </a:endParaRPr>
          </a:p>
          <a:p>
            <a:r>
              <a:rPr lang="en-US" sz="2800" dirty="0" smtClean="0">
                <a:latin typeface="AR ESSENCE" panose="02000000000000000000" pitchFamily="2" charset="0"/>
              </a:rPr>
              <a:t>Impaired driving </a:t>
            </a:r>
          </a:p>
          <a:p>
            <a:r>
              <a:rPr lang="en-US" sz="2800" dirty="0" smtClean="0">
                <a:latin typeface="AR ESSENCE" panose="02000000000000000000" pitchFamily="2" charset="0"/>
              </a:rPr>
              <a:t>Assault causing injury</a:t>
            </a:r>
            <a:endParaRPr lang="en-US" sz="2800" dirty="0">
              <a:latin typeface="AR ESSENCE" panose="02000000000000000000" pitchFamily="2" charset="0"/>
            </a:endParaRPr>
          </a:p>
        </p:txBody>
      </p:sp>
      <p:sp>
        <p:nvSpPr>
          <p:cNvPr id="4" name="Content Placeholder 3"/>
          <p:cNvSpPr>
            <a:spLocks noGrp="1"/>
          </p:cNvSpPr>
          <p:nvPr>
            <p:ph sz="half" idx="2"/>
          </p:nvPr>
        </p:nvSpPr>
        <p:spPr>
          <a:xfrm>
            <a:off x="7212707" y="1755520"/>
            <a:ext cx="4313864" cy="3777622"/>
          </a:xfrm>
        </p:spPr>
        <p:txBody>
          <a:bodyPr>
            <a:normAutofit/>
          </a:bodyPr>
          <a:lstStyle/>
          <a:p>
            <a:r>
              <a:rPr lang="en-US" sz="2800" dirty="0" smtClean="0">
                <a:latin typeface="AR ESSENCE" panose="02000000000000000000" pitchFamily="2" charset="0"/>
              </a:rPr>
              <a:t>Defective products</a:t>
            </a:r>
          </a:p>
          <a:p>
            <a:r>
              <a:rPr lang="en-US" sz="2800" dirty="0" smtClean="0">
                <a:latin typeface="AR ESSENCE" panose="02000000000000000000" pitchFamily="2" charset="0"/>
              </a:rPr>
              <a:t>Slip and fall in hazardous environment</a:t>
            </a:r>
          </a:p>
          <a:p>
            <a:r>
              <a:rPr lang="en-US" sz="2800" dirty="0" smtClean="0">
                <a:latin typeface="AR ESSENCE" panose="02000000000000000000" pitchFamily="2" charset="0"/>
              </a:rPr>
              <a:t>Sports injuries</a:t>
            </a:r>
          </a:p>
          <a:p>
            <a:r>
              <a:rPr lang="en-US" sz="2800" dirty="0" smtClean="0">
                <a:latin typeface="AR ESSENCE" panose="02000000000000000000" pitchFamily="2" charset="0"/>
              </a:rPr>
              <a:t>Medication untoward effects</a:t>
            </a:r>
          </a:p>
          <a:p>
            <a:r>
              <a:rPr lang="en-US" sz="2800" dirty="0" smtClean="0">
                <a:latin typeface="AR ESSENCE" panose="02000000000000000000" pitchFamily="2" charset="0"/>
              </a:rPr>
              <a:t>Workplace accidents</a:t>
            </a:r>
          </a:p>
          <a:p>
            <a:r>
              <a:rPr lang="en-US" sz="2800" dirty="0" smtClean="0">
                <a:latin typeface="AR ESSENCE" panose="02000000000000000000" pitchFamily="2" charset="0"/>
              </a:rPr>
              <a:t>Many others</a:t>
            </a:r>
            <a:endParaRPr lang="en-US" sz="2800" dirty="0">
              <a:latin typeface="AR ESSENCE" panose="02000000000000000000" pitchFamily="2" charset="0"/>
            </a:endParaRPr>
          </a:p>
        </p:txBody>
      </p:sp>
      <p:pic>
        <p:nvPicPr>
          <p:cNvPr id="5" name="Picture 4"/>
          <p:cNvPicPr>
            <a:picLocks noChangeAspect="1"/>
          </p:cNvPicPr>
          <p:nvPr/>
        </p:nvPicPr>
        <p:blipFill>
          <a:blip r:embed="rId2"/>
          <a:stretch>
            <a:fillRect/>
          </a:stretch>
        </p:blipFill>
        <p:spPr>
          <a:xfrm>
            <a:off x="354227" y="2274931"/>
            <a:ext cx="2453202" cy="2184985"/>
          </a:xfrm>
          <a:prstGeom prst="rect">
            <a:avLst/>
          </a:prstGeom>
        </p:spPr>
      </p:pic>
      <p:pic>
        <p:nvPicPr>
          <p:cNvPr id="6" name="Picture 5"/>
          <p:cNvPicPr>
            <a:picLocks noChangeAspect="1"/>
          </p:cNvPicPr>
          <p:nvPr/>
        </p:nvPicPr>
        <p:blipFill>
          <a:blip r:embed="rId3"/>
          <a:stretch>
            <a:fillRect/>
          </a:stretch>
        </p:blipFill>
        <p:spPr>
          <a:xfrm>
            <a:off x="9369639" y="4958120"/>
            <a:ext cx="2822361" cy="1891447"/>
          </a:xfrm>
          <a:prstGeom prst="rect">
            <a:avLst/>
          </a:prstGeom>
        </p:spPr>
      </p:pic>
      <p:pic>
        <p:nvPicPr>
          <p:cNvPr id="1026" name="Picture 2" descr="https://s3.amazonaws.com/law-media/uploads/131/43141/large/red_20light_20white_20background.jpg?1505519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42" y="4657725"/>
            <a:ext cx="14287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845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21533</TotalTime>
  <Words>1025</Words>
  <Application>Microsoft Office PowerPoint</Application>
  <PresentationFormat>Widescreen</PresentationFormat>
  <Paragraphs>112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 ESSENCE</vt:lpstr>
      <vt:lpstr>Arial</vt:lpstr>
      <vt:lpstr>Century Gothic</vt:lpstr>
      <vt:lpstr>Kristen ITC</vt:lpstr>
      <vt:lpstr>Wingdings 3</vt:lpstr>
      <vt:lpstr>Wisp</vt:lpstr>
      <vt:lpstr>EFFECTIVE LAWYERS, EFFECTIVE CLINICIANS, EFFECTIVE CLIENTS:</vt:lpstr>
      <vt:lpstr>ABOUT THAT BRAIN INJURY</vt:lpstr>
      <vt:lpstr>AND YOU OR A SIGNIFICANT OTHER HAS HAD A BRAIN INJURY</vt:lpstr>
      <vt:lpstr>YOU NEED TO LEARN AS MUCH AS POSSIBLE ABOUT YOUR BRAIN INJURY</vt:lpstr>
      <vt:lpstr>HOW DO FUNCTIONAL OUTCOMES CHANGE FROM THE ACUTE TO CHRONIC PHASES OF RECOVERY AFTER MODERATE TO SEVERE TBI?</vt:lpstr>
      <vt:lpstr>ANOTHER STUDY PROVIDED ADDITIONAL INFORMATION</vt:lpstr>
      <vt:lpstr>SO WHAT DOES ALL THIS MEAN TO SURVIVORS AND FAMILES?</vt:lpstr>
      <vt:lpstr>PERHAPS A LAWYER CAN HELP Because----Brain injuries can occur as a result of a variety of events and are often due to someone’s negligence!</vt:lpstr>
      <vt:lpstr>Negligence is where an at-fault party failed to act within reasonable standards of care</vt:lpstr>
      <vt:lpstr>WHAT CAN BE DONE???? WHAT SHOULD YOU DO?</vt:lpstr>
      <vt:lpstr>WHAT CAN A BRAIN INJURY LAWYER DO TO HELP?</vt:lpstr>
      <vt:lpstr>ARE THERE OTHER THINGS TO CONSIDER?</vt:lpstr>
      <vt:lpstr>BRAIN INJURY LAWYERS ARE ON YOUR SIDE</vt:lpstr>
      <vt:lpstr>CAN THE CHANCES OF BRAIN INJURY AND ITS SEQUELLA BE PREVENTED?</vt:lpstr>
      <vt:lpstr>AND IF MORE IS NEEDED TO HELP AND SUPPORT THE BRAIN-INJURED PERSON---</vt:lpstr>
      <vt:lpstr>AND THE GOOD NEWS IS I leave you with some affirming thoughts from those who know of hardship</vt:lpstr>
      <vt:lpstr>THANK YOU FOR YOUR PARTICIPATION “LIVE LONG AND PROSPER”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LAWYERS, EFFECTIVE CLINICIANS, EFFECTIVE CLIENTS:</dc:title>
  <dc:creator>Alice G Rini</dc:creator>
  <cp:lastModifiedBy>Alice G Rini</cp:lastModifiedBy>
  <cp:revision>53</cp:revision>
  <dcterms:created xsi:type="dcterms:W3CDTF">2022-01-18T21:32:49Z</dcterms:created>
  <dcterms:modified xsi:type="dcterms:W3CDTF">2022-03-23T17:22:21Z</dcterms:modified>
</cp:coreProperties>
</file>