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7"/>
  </p:notesMasterIdLst>
  <p:sldIdLst>
    <p:sldId id="340" r:id="rId2"/>
    <p:sldId id="342" r:id="rId3"/>
    <p:sldId id="343" r:id="rId4"/>
    <p:sldId id="287" r:id="rId5"/>
    <p:sldId id="261" r:id="rId6"/>
    <p:sldId id="363" r:id="rId7"/>
    <p:sldId id="351" r:id="rId8"/>
    <p:sldId id="346" r:id="rId9"/>
    <p:sldId id="266" r:id="rId10"/>
    <p:sldId id="405" r:id="rId11"/>
    <p:sldId id="404" r:id="rId12"/>
    <p:sldId id="406" r:id="rId13"/>
    <p:sldId id="407" r:id="rId14"/>
    <p:sldId id="267" r:id="rId15"/>
    <p:sldId id="371" r:id="rId16"/>
    <p:sldId id="365" r:id="rId17"/>
    <p:sldId id="366" r:id="rId18"/>
    <p:sldId id="283" r:id="rId19"/>
    <p:sldId id="367" r:id="rId20"/>
    <p:sldId id="268" r:id="rId21"/>
    <p:sldId id="278" r:id="rId22"/>
    <p:sldId id="368" r:id="rId23"/>
    <p:sldId id="408" r:id="rId24"/>
    <p:sldId id="372" r:id="rId25"/>
    <p:sldId id="413" r:id="rId26"/>
    <p:sldId id="374" r:id="rId27"/>
    <p:sldId id="359" r:id="rId28"/>
    <p:sldId id="358" r:id="rId29"/>
    <p:sldId id="410" r:id="rId30"/>
    <p:sldId id="411" r:id="rId31"/>
    <p:sldId id="354" r:id="rId32"/>
    <p:sldId id="356" r:id="rId33"/>
    <p:sldId id="281" r:id="rId34"/>
    <p:sldId id="414" r:id="rId35"/>
    <p:sldId id="415" r:id="rId36"/>
    <p:sldId id="376" r:id="rId37"/>
    <p:sldId id="378" r:id="rId38"/>
    <p:sldId id="381" r:id="rId39"/>
    <p:sldId id="380" r:id="rId40"/>
    <p:sldId id="389" r:id="rId41"/>
    <p:sldId id="390" r:id="rId42"/>
    <p:sldId id="417" r:id="rId43"/>
    <p:sldId id="418" r:id="rId44"/>
    <p:sldId id="379" r:id="rId45"/>
    <p:sldId id="393" r:id="rId46"/>
    <p:sldId id="327" r:id="rId47"/>
    <p:sldId id="383" r:id="rId48"/>
    <p:sldId id="274" r:id="rId49"/>
    <p:sldId id="292" r:id="rId50"/>
    <p:sldId id="420" r:id="rId51"/>
    <p:sldId id="290" r:id="rId52"/>
    <p:sldId id="421" r:id="rId53"/>
    <p:sldId id="284" r:id="rId54"/>
    <p:sldId id="387" r:id="rId55"/>
    <p:sldId id="384" r:id="rId56"/>
    <p:sldId id="385" r:id="rId57"/>
    <p:sldId id="394" r:id="rId58"/>
    <p:sldId id="396" r:id="rId59"/>
    <p:sldId id="397" r:id="rId60"/>
    <p:sldId id="399" r:id="rId61"/>
    <p:sldId id="400" r:id="rId62"/>
    <p:sldId id="336" r:id="rId63"/>
    <p:sldId id="337" r:id="rId64"/>
    <p:sldId id="419" r:id="rId65"/>
    <p:sldId id="329" r:id="rId66"/>
    <p:sldId id="330" r:id="rId67"/>
    <p:sldId id="332" r:id="rId68"/>
    <p:sldId id="331" r:id="rId69"/>
    <p:sldId id="395" r:id="rId70"/>
    <p:sldId id="357" r:id="rId71"/>
    <p:sldId id="264" r:id="rId72"/>
    <p:sldId id="259" r:id="rId73"/>
    <p:sldId id="362" r:id="rId74"/>
    <p:sldId id="402" r:id="rId75"/>
    <p:sldId id="412" r:id="rId76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7BF3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66" autoAdjust="0"/>
    <p:restoredTop sz="71813" autoAdjust="0"/>
  </p:normalViewPr>
  <p:slideViewPr>
    <p:cSldViewPr snapToGrid="0" snapToObjects="1">
      <p:cViewPr varScale="1">
        <p:scale>
          <a:sx n="108" d="100"/>
          <a:sy n="108" d="100"/>
        </p:scale>
        <p:origin x="184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B3ED23-F406-44AE-AF7B-9F866C84E73C}" type="doc">
      <dgm:prSet loTypeId="urn:microsoft.com/office/officeart/2005/8/layout/hProcess9" loCatId="process" qsTypeId="urn:microsoft.com/office/officeart/2005/8/quickstyle/simple1" qsCatId="simple" csTypeId="urn:microsoft.com/office/officeart/2005/8/colors/accent1_3" csCatId="accent1" phldr="1"/>
      <dgm:spPr/>
    </dgm:pt>
    <dgm:pt modelId="{ACB15F9F-C4BA-4F69-B3B4-CCC98C08C5D0}">
      <dgm:prSet phldrT="[Text]" custT="1"/>
      <dgm:spPr/>
      <dgm:t>
        <a:bodyPr/>
        <a:lstStyle/>
        <a:p>
          <a:r>
            <a:rPr lang="en-US" sz="1400" dirty="0"/>
            <a:t>Anatomical &amp; physiological foundations of vision and visual function</a:t>
          </a:r>
        </a:p>
      </dgm:t>
    </dgm:pt>
    <dgm:pt modelId="{291977ED-BDD8-445D-9EF5-83080BCBC9A4}" type="parTrans" cxnId="{4818AA52-E07D-45CC-B044-6A27F6949413}">
      <dgm:prSet/>
      <dgm:spPr/>
      <dgm:t>
        <a:bodyPr/>
        <a:lstStyle/>
        <a:p>
          <a:endParaRPr lang="en-US"/>
        </a:p>
      </dgm:t>
    </dgm:pt>
    <dgm:pt modelId="{D1664E82-9EC1-4E88-A398-20525631181F}" type="sibTrans" cxnId="{4818AA52-E07D-45CC-B044-6A27F6949413}">
      <dgm:prSet/>
      <dgm:spPr/>
      <dgm:t>
        <a:bodyPr/>
        <a:lstStyle/>
        <a:p>
          <a:endParaRPr lang="en-US"/>
        </a:p>
      </dgm:t>
    </dgm:pt>
    <dgm:pt modelId="{C259AC47-AB4E-4993-9AF4-5282C0815605}">
      <dgm:prSet phldrT="[Text]" custT="1"/>
      <dgm:spPr/>
      <dgm:t>
        <a:bodyPr/>
        <a:lstStyle/>
        <a:p>
          <a:r>
            <a:rPr lang="en-US" sz="1600" dirty="0"/>
            <a:t>Common vision and perception deficits post-ABI</a:t>
          </a:r>
        </a:p>
      </dgm:t>
    </dgm:pt>
    <dgm:pt modelId="{571A2EA9-63A6-42F1-957F-37FE10BF65F7}" type="parTrans" cxnId="{7954090C-C7B1-4D7C-A7F2-340D99640CE4}">
      <dgm:prSet/>
      <dgm:spPr/>
      <dgm:t>
        <a:bodyPr/>
        <a:lstStyle/>
        <a:p>
          <a:endParaRPr lang="en-US"/>
        </a:p>
      </dgm:t>
    </dgm:pt>
    <dgm:pt modelId="{D0D4438D-DF79-48BF-AE3A-034744C5B09D}" type="sibTrans" cxnId="{7954090C-C7B1-4D7C-A7F2-340D99640CE4}">
      <dgm:prSet/>
      <dgm:spPr/>
      <dgm:t>
        <a:bodyPr/>
        <a:lstStyle/>
        <a:p>
          <a:endParaRPr lang="en-US"/>
        </a:p>
      </dgm:t>
    </dgm:pt>
    <dgm:pt modelId="{36DD9686-92F9-4599-BC1D-1FD4F46162C5}">
      <dgm:prSet phldrT="[Text]" custT="1"/>
      <dgm:spPr/>
      <dgm:t>
        <a:bodyPr/>
        <a:lstStyle/>
        <a:p>
          <a:r>
            <a:rPr lang="en-US" sz="1600" dirty="0"/>
            <a:t>OT Scope of Practice related to vision</a:t>
          </a:r>
        </a:p>
      </dgm:t>
    </dgm:pt>
    <dgm:pt modelId="{A016474F-8AAC-4849-9718-0A04E243EE9F}" type="parTrans" cxnId="{328542F8-30CD-4FB5-8D77-DB0732315B8A}">
      <dgm:prSet/>
      <dgm:spPr/>
      <dgm:t>
        <a:bodyPr/>
        <a:lstStyle/>
        <a:p>
          <a:endParaRPr lang="en-US"/>
        </a:p>
      </dgm:t>
    </dgm:pt>
    <dgm:pt modelId="{7A7CF57D-1CAF-4357-BA66-E3D1005228E1}" type="sibTrans" cxnId="{328542F8-30CD-4FB5-8D77-DB0732315B8A}">
      <dgm:prSet/>
      <dgm:spPr/>
      <dgm:t>
        <a:bodyPr/>
        <a:lstStyle/>
        <a:p>
          <a:endParaRPr lang="en-US"/>
        </a:p>
      </dgm:t>
    </dgm:pt>
    <dgm:pt modelId="{142CA630-65D0-4A91-A43E-28B82278BE4B}">
      <dgm:prSet custT="1"/>
      <dgm:spPr/>
      <dgm:t>
        <a:bodyPr/>
        <a:lstStyle/>
        <a:p>
          <a:r>
            <a:rPr lang="en-US" sz="1600" dirty="0"/>
            <a:t>Evaluation of functional vision</a:t>
          </a:r>
        </a:p>
      </dgm:t>
    </dgm:pt>
    <dgm:pt modelId="{6552E391-6CA9-45AC-AB72-86AC4BC6422A}" type="parTrans" cxnId="{4C117B9F-605E-4BE2-A8BC-AB02EFB7F079}">
      <dgm:prSet/>
      <dgm:spPr/>
      <dgm:t>
        <a:bodyPr/>
        <a:lstStyle/>
        <a:p>
          <a:endParaRPr lang="en-US"/>
        </a:p>
      </dgm:t>
    </dgm:pt>
    <dgm:pt modelId="{FB71E2DC-894B-4F95-8CA7-0BC874B7BCCD}" type="sibTrans" cxnId="{4C117B9F-605E-4BE2-A8BC-AB02EFB7F079}">
      <dgm:prSet/>
      <dgm:spPr/>
      <dgm:t>
        <a:bodyPr/>
        <a:lstStyle/>
        <a:p>
          <a:endParaRPr lang="en-US"/>
        </a:p>
      </dgm:t>
    </dgm:pt>
    <dgm:pt modelId="{ADC5C14E-AE95-4BF3-87AA-6E1B16342695}">
      <dgm:prSet custT="1"/>
      <dgm:spPr/>
      <dgm:t>
        <a:bodyPr/>
        <a:lstStyle/>
        <a:p>
          <a:r>
            <a:rPr lang="en-US" sz="1550" dirty="0"/>
            <a:t>Intervention options</a:t>
          </a:r>
        </a:p>
      </dgm:t>
    </dgm:pt>
    <dgm:pt modelId="{8A4B972D-65E6-4C82-8585-F092C0317696}" type="parTrans" cxnId="{B88FACD9-FFAE-47DF-84EA-282FFB20C54E}">
      <dgm:prSet/>
      <dgm:spPr/>
      <dgm:t>
        <a:bodyPr/>
        <a:lstStyle/>
        <a:p>
          <a:endParaRPr lang="en-US"/>
        </a:p>
      </dgm:t>
    </dgm:pt>
    <dgm:pt modelId="{C12AD427-C9E0-4AC0-AD4C-9E159DD3FF13}" type="sibTrans" cxnId="{B88FACD9-FFAE-47DF-84EA-282FFB20C54E}">
      <dgm:prSet/>
      <dgm:spPr/>
      <dgm:t>
        <a:bodyPr/>
        <a:lstStyle/>
        <a:p>
          <a:endParaRPr lang="en-US"/>
        </a:p>
      </dgm:t>
    </dgm:pt>
    <dgm:pt modelId="{1CBA85F4-1E4D-4601-99C8-6701727F24F0}">
      <dgm:prSet custT="1"/>
      <dgm:spPr/>
      <dgm:t>
        <a:bodyPr/>
        <a:lstStyle/>
        <a:p>
          <a:r>
            <a:rPr lang="en-US" sz="1600" dirty="0"/>
            <a:t>Case Study</a:t>
          </a:r>
        </a:p>
      </dgm:t>
    </dgm:pt>
    <dgm:pt modelId="{913E4263-3EBA-429E-AB2C-0C521A99699E}" type="parTrans" cxnId="{AA15F75E-D83E-4C09-A65E-5C9F43832E79}">
      <dgm:prSet/>
      <dgm:spPr/>
      <dgm:t>
        <a:bodyPr/>
        <a:lstStyle/>
        <a:p>
          <a:endParaRPr lang="en-US"/>
        </a:p>
      </dgm:t>
    </dgm:pt>
    <dgm:pt modelId="{965F9D21-D9D3-4B44-BE5E-C4DE22CD55A3}" type="sibTrans" cxnId="{AA15F75E-D83E-4C09-A65E-5C9F43832E79}">
      <dgm:prSet/>
      <dgm:spPr/>
      <dgm:t>
        <a:bodyPr/>
        <a:lstStyle/>
        <a:p>
          <a:endParaRPr lang="en-US"/>
        </a:p>
      </dgm:t>
    </dgm:pt>
    <dgm:pt modelId="{30EAEA0A-BB93-4853-BD09-779A50F1F4FC}" type="pres">
      <dgm:prSet presAssocID="{0EB3ED23-F406-44AE-AF7B-9F866C84E73C}" presName="CompostProcess" presStyleCnt="0">
        <dgm:presLayoutVars>
          <dgm:dir/>
          <dgm:resizeHandles val="exact"/>
        </dgm:presLayoutVars>
      </dgm:prSet>
      <dgm:spPr/>
    </dgm:pt>
    <dgm:pt modelId="{B4A0004A-D2FF-4890-9EC9-220BC9242D72}" type="pres">
      <dgm:prSet presAssocID="{0EB3ED23-F406-44AE-AF7B-9F866C84E73C}" presName="arrow" presStyleLbl="bgShp" presStyleIdx="0" presStyleCnt="1" custLinFactNeighborX="-33099" custLinFactNeighborY="-36491"/>
      <dgm:spPr/>
    </dgm:pt>
    <dgm:pt modelId="{37582E76-9E41-48C0-9600-E4BA07F2D088}" type="pres">
      <dgm:prSet presAssocID="{0EB3ED23-F406-44AE-AF7B-9F866C84E73C}" presName="linearProcess" presStyleCnt="0"/>
      <dgm:spPr/>
    </dgm:pt>
    <dgm:pt modelId="{133AB2FC-8234-4AD7-B52A-7D20DA34339E}" type="pres">
      <dgm:prSet presAssocID="{ACB15F9F-C4BA-4F69-B3B4-CCC98C08C5D0}" presName="textNode" presStyleLbl="node1" presStyleIdx="0" presStyleCnt="6">
        <dgm:presLayoutVars>
          <dgm:bulletEnabled val="1"/>
        </dgm:presLayoutVars>
      </dgm:prSet>
      <dgm:spPr/>
    </dgm:pt>
    <dgm:pt modelId="{33280A79-684E-403C-9EC2-EFF863DADEE6}" type="pres">
      <dgm:prSet presAssocID="{D1664E82-9EC1-4E88-A398-20525631181F}" presName="sibTrans" presStyleCnt="0"/>
      <dgm:spPr/>
    </dgm:pt>
    <dgm:pt modelId="{BC9277E4-EBFB-4B25-A36A-E54E718E2C8D}" type="pres">
      <dgm:prSet presAssocID="{C259AC47-AB4E-4993-9AF4-5282C0815605}" presName="textNode" presStyleLbl="node1" presStyleIdx="1" presStyleCnt="6">
        <dgm:presLayoutVars>
          <dgm:bulletEnabled val="1"/>
        </dgm:presLayoutVars>
      </dgm:prSet>
      <dgm:spPr/>
    </dgm:pt>
    <dgm:pt modelId="{8AA0C010-FCFE-43F9-A614-DDC9791DA333}" type="pres">
      <dgm:prSet presAssocID="{D0D4438D-DF79-48BF-AE3A-034744C5B09D}" presName="sibTrans" presStyleCnt="0"/>
      <dgm:spPr/>
    </dgm:pt>
    <dgm:pt modelId="{028894EF-9B94-4515-867D-F8705B446B1A}" type="pres">
      <dgm:prSet presAssocID="{36DD9686-92F9-4599-BC1D-1FD4F46162C5}" presName="textNode" presStyleLbl="node1" presStyleIdx="2" presStyleCnt="6">
        <dgm:presLayoutVars>
          <dgm:bulletEnabled val="1"/>
        </dgm:presLayoutVars>
      </dgm:prSet>
      <dgm:spPr/>
    </dgm:pt>
    <dgm:pt modelId="{35FFAB54-4C1C-4E42-B69A-AF1C19CEC2EB}" type="pres">
      <dgm:prSet presAssocID="{7A7CF57D-1CAF-4357-BA66-E3D1005228E1}" presName="sibTrans" presStyleCnt="0"/>
      <dgm:spPr/>
    </dgm:pt>
    <dgm:pt modelId="{9BDB151D-9AE2-4F44-890A-013973B79489}" type="pres">
      <dgm:prSet presAssocID="{142CA630-65D0-4A91-A43E-28B82278BE4B}" presName="textNode" presStyleLbl="node1" presStyleIdx="3" presStyleCnt="6">
        <dgm:presLayoutVars>
          <dgm:bulletEnabled val="1"/>
        </dgm:presLayoutVars>
      </dgm:prSet>
      <dgm:spPr/>
    </dgm:pt>
    <dgm:pt modelId="{A3A2580F-F6BB-4089-8462-80E3BF6076EC}" type="pres">
      <dgm:prSet presAssocID="{FB71E2DC-894B-4F95-8CA7-0BC874B7BCCD}" presName="sibTrans" presStyleCnt="0"/>
      <dgm:spPr/>
    </dgm:pt>
    <dgm:pt modelId="{394DD8C7-4080-495B-9073-5EB77987CF0A}" type="pres">
      <dgm:prSet presAssocID="{ADC5C14E-AE95-4BF3-87AA-6E1B16342695}" presName="textNode" presStyleLbl="node1" presStyleIdx="4" presStyleCnt="6">
        <dgm:presLayoutVars>
          <dgm:bulletEnabled val="1"/>
        </dgm:presLayoutVars>
      </dgm:prSet>
      <dgm:spPr/>
    </dgm:pt>
    <dgm:pt modelId="{76901D97-7145-4EE9-BB78-96EA677F2262}" type="pres">
      <dgm:prSet presAssocID="{C12AD427-C9E0-4AC0-AD4C-9E159DD3FF13}" presName="sibTrans" presStyleCnt="0"/>
      <dgm:spPr/>
    </dgm:pt>
    <dgm:pt modelId="{5B374D1F-B398-4168-B172-B4F80E108AEB}" type="pres">
      <dgm:prSet presAssocID="{1CBA85F4-1E4D-4601-99C8-6701727F24F0}" presName="textNode" presStyleLbl="node1" presStyleIdx="5" presStyleCnt="6">
        <dgm:presLayoutVars>
          <dgm:bulletEnabled val="1"/>
        </dgm:presLayoutVars>
      </dgm:prSet>
      <dgm:spPr/>
    </dgm:pt>
  </dgm:ptLst>
  <dgm:cxnLst>
    <dgm:cxn modelId="{7954090C-C7B1-4D7C-A7F2-340D99640CE4}" srcId="{0EB3ED23-F406-44AE-AF7B-9F866C84E73C}" destId="{C259AC47-AB4E-4993-9AF4-5282C0815605}" srcOrd="1" destOrd="0" parTransId="{571A2EA9-63A6-42F1-957F-37FE10BF65F7}" sibTransId="{D0D4438D-DF79-48BF-AE3A-034744C5B09D}"/>
    <dgm:cxn modelId="{A5F1510F-2683-4069-BC33-16379AAD0408}" type="presOf" srcId="{C259AC47-AB4E-4993-9AF4-5282C0815605}" destId="{BC9277E4-EBFB-4B25-A36A-E54E718E2C8D}" srcOrd="0" destOrd="0" presId="urn:microsoft.com/office/officeart/2005/8/layout/hProcess9"/>
    <dgm:cxn modelId="{DA97FA1E-7984-4458-B217-88D0A5601811}" type="presOf" srcId="{36DD9686-92F9-4599-BC1D-1FD4F46162C5}" destId="{028894EF-9B94-4515-867D-F8705B446B1A}" srcOrd="0" destOrd="0" presId="urn:microsoft.com/office/officeart/2005/8/layout/hProcess9"/>
    <dgm:cxn modelId="{1512BA26-5323-489E-8ED6-BCE28B49B9ED}" type="presOf" srcId="{ADC5C14E-AE95-4BF3-87AA-6E1B16342695}" destId="{394DD8C7-4080-495B-9073-5EB77987CF0A}" srcOrd="0" destOrd="0" presId="urn:microsoft.com/office/officeart/2005/8/layout/hProcess9"/>
    <dgm:cxn modelId="{AA15F75E-D83E-4C09-A65E-5C9F43832E79}" srcId="{0EB3ED23-F406-44AE-AF7B-9F866C84E73C}" destId="{1CBA85F4-1E4D-4601-99C8-6701727F24F0}" srcOrd="5" destOrd="0" parTransId="{913E4263-3EBA-429E-AB2C-0C521A99699E}" sibTransId="{965F9D21-D9D3-4B44-BE5E-C4DE22CD55A3}"/>
    <dgm:cxn modelId="{1811206B-4DAA-4718-8AFA-3E868E05E601}" type="presOf" srcId="{142CA630-65D0-4A91-A43E-28B82278BE4B}" destId="{9BDB151D-9AE2-4F44-890A-013973B79489}" srcOrd="0" destOrd="0" presId="urn:microsoft.com/office/officeart/2005/8/layout/hProcess9"/>
    <dgm:cxn modelId="{4818AA52-E07D-45CC-B044-6A27F6949413}" srcId="{0EB3ED23-F406-44AE-AF7B-9F866C84E73C}" destId="{ACB15F9F-C4BA-4F69-B3B4-CCC98C08C5D0}" srcOrd="0" destOrd="0" parTransId="{291977ED-BDD8-445D-9EF5-83080BCBC9A4}" sibTransId="{D1664E82-9EC1-4E88-A398-20525631181F}"/>
    <dgm:cxn modelId="{4C117B9F-605E-4BE2-A8BC-AB02EFB7F079}" srcId="{0EB3ED23-F406-44AE-AF7B-9F866C84E73C}" destId="{142CA630-65D0-4A91-A43E-28B82278BE4B}" srcOrd="3" destOrd="0" parTransId="{6552E391-6CA9-45AC-AB72-86AC4BC6422A}" sibTransId="{FB71E2DC-894B-4F95-8CA7-0BC874B7BCCD}"/>
    <dgm:cxn modelId="{42EE11C7-7D24-48A6-8AC8-19EE80A93B99}" type="presOf" srcId="{1CBA85F4-1E4D-4601-99C8-6701727F24F0}" destId="{5B374D1F-B398-4168-B172-B4F80E108AEB}" srcOrd="0" destOrd="0" presId="urn:microsoft.com/office/officeart/2005/8/layout/hProcess9"/>
    <dgm:cxn modelId="{B5B3A7CB-B6F8-41D0-B44F-094EB8B408B8}" type="presOf" srcId="{ACB15F9F-C4BA-4F69-B3B4-CCC98C08C5D0}" destId="{133AB2FC-8234-4AD7-B52A-7D20DA34339E}" srcOrd="0" destOrd="0" presId="urn:microsoft.com/office/officeart/2005/8/layout/hProcess9"/>
    <dgm:cxn modelId="{615C66D0-C56B-4F3C-BEF9-DDC2ACDD2E5A}" type="presOf" srcId="{0EB3ED23-F406-44AE-AF7B-9F866C84E73C}" destId="{30EAEA0A-BB93-4853-BD09-779A50F1F4FC}" srcOrd="0" destOrd="0" presId="urn:microsoft.com/office/officeart/2005/8/layout/hProcess9"/>
    <dgm:cxn modelId="{B88FACD9-FFAE-47DF-84EA-282FFB20C54E}" srcId="{0EB3ED23-F406-44AE-AF7B-9F866C84E73C}" destId="{ADC5C14E-AE95-4BF3-87AA-6E1B16342695}" srcOrd="4" destOrd="0" parTransId="{8A4B972D-65E6-4C82-8585-F092C0317696}" sibTransId="{C12AD427-C9E0-4AC0-AD4C-9E159DD3FF13}"/>
    <dgm:cxn modelId="{328542F8-30CD-4FB5-8D77-DB0732315B8A}" srcId="{0EB3ED23-F406-44AE-AF7B-9F866C84E73C}" destId="{36DD9686-92F9-4599-BC1D-1FD4F46162C5}" srcOrd="2" destOrd="0" parTransId="{A016474F-8AAC-4849-9718-0A04E243EE9F}" sibTransId="{7A7CF57D-1CAF-4357-BA66-E3D1005228E1}"/>
    <dgm:cxn modelId="{EDF5AC76-5E2B-4330-860F-2DA067146F89}" type="presParOf" srcId="{30EAEA0A-BB93-4853-BD09-779A50F1F4FC}" destId="{B4A0004A-D2FF-4890-9EC9-220BC9242D72}" srcOrd="0" destOrd="0" presId="urn:microsoft.com/office/officeart/2005/8/layout/hProcess9"/>
    <dgm:cxn modelId="{297C4685-20BF-4440-AFF6-F131BA0DEA59}" type="presParOf" srcId="{30EAEA0A-BB93-4853-BD09-779A50F1F4FC}" destId="{37582E76-9E41-48C0-9600-E4BA07F2D088}" srcOrd="1" destOrd="0" presId="urn:microsoft.com/office/officeart/2005/8/layout/hProcess9"/>
    <dgm:cxn modelId="{44EC7BEB-DB84-4FA9-98AB-A5C99DECAE8D}" type="presParOf" srcId="{37582E76-9E41-48C0-9600-E4BA07F2D088}" destId="{133AB2FC-8234-4AD7-B52A-7D20DA34339E}" srcOrd="0" destOrd="0" presId="urn:microsoft.com/office/officeart/2005/8/layout/hProcess9"/>
    <dgm:cxn modelId="{CF007398-7126-4FF2-B198-92E859D08F57}" type="presParOf" srcId="{37582E76-9E41-48C0-9600-E4BA07F2D088}" destId="{33280A79-684E-403C-9EC2-EFF863DADEE6}" srcOrd="1" destOrd="0" presId="urn:microsoft.com/office/officeart/2005/8/layout/hProcess9"/>
    <dgm:cxn modelId="{F6345103-8DF9-4EA7-87FD-8B42EB7D1706}" type="presParOf" srcId="{37582E76-9E41-48C0-9600-E4BA07F2D088}" destId="{BC9277E4-EBFB-4B25-A36A-E54E718E2C8D}" srcOrd="2" destOrd="0" presId="urn:microsoft.com/office/officeart/2005/8/layout/hProcess9"/>
    <dgm:cxn modelId="{9FC8FC10-FEC1-4A3C-B1F3-5C2E14705C2F}" type="presParOf" srcId="{37582E76-9E41-48C0-9600-E4BA07F2D088}" destId="{8AA0C010-FCFE-43F9-A614-DDC9791DA333}" srcOrd="3" destOrd="0" presId="urn:microsoft.com/office/officeart/2005/8/layout/hProcess9"/>
    <dgm:cxn modelId="{F8FB195A-F4E8-410C-9C8C-242158D46EDC}" type="presParOf" srcId="{37582E76-9E41-48C0-9600-E4BA07F2D088}" destId="{028894EF-9B94-4515-867D-F8705B446B1A}" srcOrd="4" destOrd="0" presId="urn:microsoft.com/office/officeart/2005/8/layout/hProcess9"/>
    <dgm:cxn modelId="{E3A5D070-3DCA-4D4B-B48F-DE3FDBD9CAAF}" type="presParOf" srcId="{37582E76-9E41-48C0-9600-E4BA07F2D088}" destId="{35FFAB54-4C1C-4E42-B69A-AF1C19CEC2EB}" srcOrd="5" destOrd="0" presId="urn:microsoft.com/office/officeart/2005/8/layout/hProcess9"/>
    <dgm:cxn modelId="{A25A3495-FADF-4949-A9A9-192740AC3577}" type="presParOf" srcId="{37582E76-9E41-48C0-9600-E4BA07F2D088}" destId="{9BDB151D-9AE2-4F44-890A-013973B79489}" srcOrd="6" destOrd="0" presId="urn:microsoft.com/office/officeart/2005/8/layout/hProcess9"/>
    <dgm:cxn modelId="{90091E43-2347-4C63-B937-95E90CD366C0}" type="presParOf" srcId="{37582E76-9E41-48C0-9600-E4BA07F2D088}" destId="{A3A2580F-F6BB-4089-8462-80E3BF6076EC}" srcOrd="7" destOrd="0" presId="urn:microsoft.com/office/officeart/2005/8/layout/hProcess9"/>
    <dgm:cxn modelId="{FAC612D9-97D4-4142-B266-6AD936C29802}" type="presParOf" srcId="{37582E76-9E41-48C0-9600-E4BA07F2D088}" destId="{394DD8C7-4080-495B-9073-5EB77987CF0A}" srcOrd="8" destOrd="0" presId="urn:microsoft.com/office/officeart/2005/8/layout/hProcess9"/>
    <dgm:cxn modelId="{3C584916-C870-4DC4-9A77-11AD61B8B5C6}" type="presParOf" srcId="{37582E76-9E41-48C0-9600-E4BA07F2D088}" destId="{76901D97-7145-4EE9-BB78-96EA677F2262}" srcOrd="9" destOrd="0" presId="urn:microsoft.com/office/officeart/2005/8/layout/hProcess9"/>
    <dgm:cxn modelId="{0AE15CF8-F340-4072-B95C-07F7B944526B}" type="presParOf" srcId="{37582E76-9E41-48C0-9600-E4BA07F2D088}" destId="{5B374D1F-B398-4168-B172-B4F80E108AEB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8550F7-18BF-4AFF-9798-1E2DC40F82A3}" type="doc">
      <dgm:prSet loTypeId="urn:microsoft.com/office/officeart/2005/8/layout/venn1" loCatId="relationship" qsTypeId="urn:microsoft.com/office/officeart/2005/8/quickstyle/simple1" qsCatId="simple" csTypeId="urn:microsoft.com/office/officeart/2005/8/colors/colorful5" csCatId="colorful" phldr="1"/>
      <dgm:spPr/>
    </dgm:pt>
    <dgm:pt modelId="{0B6DB181-22AC-4A3F-9B7F-AF1F326F7A21}">
      <dgm:prSet phldrT="[Text]"/>
      <dgm:spPr/>
      <dgm:t>
        <a:bodyPr/>
        <a:lstStyle/>
        <a:p>
          <a:r>
            <a:rPr lang="en-US" dirty="0"/>
            <a:t>Visual function</a:t>
          </a:r>
        </a:p>
      </dgm:t>
    </dgm:pt>
    <dgm:pt modelId="{BDEF0B50-29E2-4771-B348-6E53F92B1C06}" type="parTrans" cxnId="{09C03741-30D2-4444-AC4E-671DC8A61C2F}">
      <dgm:prSet/>
      <dgm:spPr/>
      <dgm:t>
        <a:bodyPr/>
        <a:lstStyle/>
        <a:p>
          <a:endParaRPr lang="en-US"/>
        </a:p>
      </dgm:t>
    </dgm:pt>
    <dgm:pt modelId="{52E812D1-BC40-46AE-B264-AB6B2FE0427E}" type="sibTrans" cxnId="{09C03741-30D2-4444-AC4E-671DC8A61C2F}">
      <dgm:prSet/>
      <dgm:spPr/>
      <dgm:t>
        <a:bodyPr/>
        <a:lstStyle/>
        <a:p>
          <a:endParaRPr lang="en-US"/>
        </a:p>
      </dgm:t>
    </dgm:pt>
    <dgm:pt modelId="{0072EEED-B0E8-4A14-B10B-DC5390ABCAD0}">
      <dgm:prSet phldrT="[Text]"/>
      <dgm:spPr/>
      <dgm:t>
        <a:bodyPr/>
        <a:lstStyle/>
        <a:p>
          <a:r>
            <a:rPr lang="en-US" dirty="0"/>
            <a:t>Visual perception</a:t>
          </a:r>
        </a:p>
      </dgm:t>
    </dgm:pt>
    <dgm:pt modelId="{30B566C9-0AEE-4C2C-9A6D-A1ED3053A84C}" type="parTrans" cxnId="{64C3D3B2-560B-45B9-A086-AC23F84D59D0}">
      <dgm:prSet/>
      <dgm:spPr/>
      <dgm:t>
        <a:bodyPr/>
        <a:lstStyle/>
        <a:p>
          <a:endParaRPr lang="en-US"/>
        </a:p>
      </dgm:t>
    </dgm:pt>
    <dgm:pt modelId="{7ED74E88-13B1-483C-8490-8090105A66C4}" type="sibTrans" cxnId="{64C3D3B2-560B-45B9-A086-AC23F84D59D0}">
      <dgm:prSet/>
      <dgm:spPr/>
      <dgm:t>
        <a:bodyPr/>
        <a:lstStyle/>
        <a:p>
          <a:endParaRPr lang="en-US"/>
        </a:p>
      </dgm:t>
    </dgm:pt>
    <dgm:pt modelId="{410BE8FF-9372-4881-96E1-6918B002BDEE}" type="pres">
      <dgm:prSet presAssocID="{898550F7-18BF-4AFF-9798-1E2DC40F82A3}" presName="compositeShape" presStyleCnt="0">
        <dgm:presLayoutVars>
          <dgm:chMax val="7"/>
          <dgm:dir/>
          <dgm:resizeHandles val="exact"/>
        </dgm:presLayoutVars>
      </dgm:prSet>
      <dgm:spPr/>
    </dgm:pt>
    <dgm:pt modelId="{E0251AD5-5A06-4B79-991F-93F4C159BA2A}" type="pres">
      <dgm:prSet presAssocID="{0B6DB181-22AC-4A3F-9B7F-AF1F326F7A21}" presName="circ1" presStyleLbl="vennNode1" presStyleIdx="0" presStyleCnt="2"/>
      <dgm:spPr/>
    </dgm:pt>
    <dgm:pt modelId="{2FE10B4A-EEA2-4F24-8DE4-5A429F351172}" type="pres">
      <dgm:prSet presAssocID="{0B6DB181-22AC-4A3F-9B7F-AF1F326F7A21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4F10BB03-F2B0-47F4-A0FE-7FCCECD746B1}" type="pres">
      <dgm:prSet presAssocID="{0072EEED-B0E8-4A14-B10B-DC5390ABCAD0}" presName="circ2" presStyleLbl="vennNode1" presStyleIdx="1" presStyleCnt="2"/>
      <dgm:spPr/>
    </dgm:pt>
    <dgm:pt modelId="{D9FDA768-116D-459C-9878-BC1430B2375B}" type="pres">
      <dgm:prSet presAssocID="{0072EEED-B0E8-4A14-B10B-DC5390ABCAD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CDB70A07-E2D6-44F8-B52C-7F21FED4545B}" type="presOf" srcId="{0B6DB181-22AC-4A3F-9B7F-AF1F326F7A21}" destId="{2FE10B4A-EEA2-4F24-8DE4-5A429F351172}" srcOrd="1" destOrd="0" presId="urn:microsoft.com/office/officeart/2005/8/layout/venn1"/>
    <dgm:cxn modelId="{65EE0639-4CAF-46FF-B71F-F64424883BDB}" type="presOf" srcId="{0072EEED-B0E8-4A14-B10B-DC5390ABCAD0}" destId="{D9FDA768-116D-459C-9878-BC1430B2375B}" srcOrd="1" destOrd="0" presId="urn:microsoft.com/office/officeart/2005/8/layout/venn1"/>
    <dgm:cxn modelId="{45B0563E-D6C6-45D5-A866-E4A0ECEDF7FA}" type="presOf" srcId="{0B6DB181-22AC-4A3F-9B7F-AF1F326F7A21}" destId="{E0251AD5-5A06-4B79-991F-93F4C159BA2A}" srcOrd="0" destOrd="0" presId="urn:microsoft.com/office/officeart/2005/8/layout/venn1"/>
    <dgm:cxn modelId="{09C03741-30D2-4444-AC4E-671DC8A61C2F}" srcId="{898550F7-18BF-4AFF-9798-1E2DC40F82A3}" destId="{0B6DB181-22AC-4A3F-9B7F-AF1F326F7A21}" srcOrd="0" destOrd="0" parTransId="{BDEF0B50-29E2-4771-B348-6E53F92B1C06}" sibTransId="{52E812D1-BC40-46AE-B264-AB6B2FE0427E}"/>
    <dgm:cxn modelId="{64C3D3B2-560B-45B9-A086-AC23F84D59D0}" srcId="{898550F7-18BF-4AFF-9798-1E2DC40F82A3}" destId="{0072EEED-B0E8-4A14-B10B-DC5390ABCAD0}" srcOrd="1" destOrd="0" parTransId="{30B566C9-0AEE-4C2C-9A6D-A1ED3053A84C}" sibTransId="{7ED74E88-13B1-483C-8490-8090105A66C4}"/>
    <dgm:cxn modelId="{02B4D1BC-97CF-4230-856F-8407B0064905}" type="presOf" srcId="{0072EEED-B0E8-4A14-B10B-DC5390ABCAD0}" destId="{4F10BB03-F2B0-47F4-A0FE-7FCCECD746B1}" srcOrd="0" destOrd="0" presId="urn:microsoft.com/office/officeart/2005/8/layout/venn1"/>
    <dgm:cxn modelId="{E36288E2-F68B-40DD-95D9-A94B7661B375}" type="presOf" srcId="{898550F7-18BF-4AFF-9798-1E2DC40F82A3}" destId="{410BE8FF-9372-4881-96E1-6918B002BDEE}" srcOrd="0" destOrd="0" presId="urn:microsoft.com/office/officeart/2005/8/layout/venn1"/>
    <dgm:cxn modelId="{361841C6-754A-4EB3-93C2-F35B7072229C}" type="presParOf" srcId="{410BE8FF-9372-4881-96E1-6918B002BDEE}" destId="{E0251AD5-5A06-4B79-991F-93F4C159BA2A}" srcOrd="0" destOrd="0" presId="urn:microsoft.com/office/officeart/2005/8/layout/venn1"/>
    <dgm:cxn modelId="{83615830-AE00-46DD-B7D7-F23871F7E6E8}" type="presParOf" srcId="{410BE8FF-9372-4881-96E1-6918B002BDEE}" destId="{2FE10B4A-EEA2-4F24-8DE4-5A429F351172}" srcOrd="1" destOrd="0" presId="urn:microsoft.com/office/officeart/2005/8/layout/venn1"/>
    <dgm:cxn modelId="{ED41F3E8-72A3-425D-AA8E-105901D7EB82}" type="presParOf" srcId="{410BE8FF-9372-4881-96E1-6918B002BDEE}" destId="{4F10BB03-F2B0-47F4-A0FE-7FCCECD746B1}" srcOrd="2" destOrd="0" presId="urn:microsoft.com/office/officeart/2005/8/layout/venn1"/>
    <dgm:cxn modelId="{D3EC7E2D-6161-4DB0-B272-CBAF8AB8CF5A}" type="presParOf" srcId="{410BE8FF-9372-4881-96E1-6918B002BDEE}" destId="{D9FDA768-116D-459C-9878-BC1430B2375B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D909FCB-1F13-4BF6-8DB3-9F9926F65DDC}" type="doc">
      <dgm:prSet loTypeId="urn:microsoft.com/office/officeart/2011/layout/CircleProcess" loCatId="process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3E8DD3B1-C8A1-4844-A96B-23A29CE3F8ED}">
      <dgm:prSet phldrT="[Text]" custT="1"/>
      <dgm:spPr/>
      <dgm:t>
        <a:bodyPr/>
        <a:lstStyle/>
        <a:p>
          <a:r>
            <a:rPr lang="en-US" sz="1600" dirty="0"/>
            <a:t>Sensory functions</a:t>
          </a:r>
        </a:p>
      </dgm:t>
    </dgm:pt>
    <dgm:pt modelId="{4DACA4EF-0BD9-41B7-8485-527359D40B7A}" type="parTrans" cxnId="{50D061C5-2E8D-4E1E-B64A-552E7481926B}">
      <dgm:prSet/>
      <dgm:spPr/>
      <dgm:t>
        <a:bodyPr/>
        <a:lstStyle/>
        <a:p>
          <a:endParaRPr lang="en-US"/>
        </a:p>
      </dgm:t>
    </dgm:pt>
    <dgm:pt modelId="{A311D0DB-C78D-45CB-B9CC-A2810744ABD4}" type="sibTrans" cxnId="{50D061C5-2E8D-4E1E-B64A-552E7481926B}">
      <dgm:prSet/>
      <dgm:spPr/>
      <dgm:t>
        <a:bodyPr/>
        <a:lstStyle/>
        <a:p>
          <a:endParaRPr lang="en-US"/>
        </a:p>
      </dgm:t>
    </dgm:pt>
    <dgm:pt modelId="{16176E3D-33AD-465F-870D-6EBAA59DC84B}">
      <dgm:prSet phldrT="[Text]" custT="1"/>
      <dgm:spPr/>
      <dgm:t>
        <a:bodyPr/>
        <a:lstStyle/>
        <a:p>
          <a:r>
            <a:rPr lang="en-US" sz="1600" dirty="0"/>
            <a:t>Visual functions</a:t>
          </a:r>
        </a:p>
      </dgm:t>
    </dgm:pt>
    <dgm:pt modelId="{C7906504-F506-4A14-93C4-773D77FCAB23}" type="parTrans" cxnId="{B3D648AC-C132-488F-9694-F580580DC5D6}">
      <dgm:prSet/>
      <dgm:spPr/>
      <dgm:t>
        <a:bodyPr/>
        <a:lstStyle/>
        <a:p>
          <a:endParaRPr lang="en-US"/>
        </a:p>
      </dgm:t>
    </dgm:pt>
    <dgm:pt modelId="{307EC8CA-4C93-446F-AABD-268376F5D45E}" type="sibTrans" cxnId="{B3D648AC-C132-488F-9694-F580580DC5D6}">
      <dgm:prSet/>
      <dgm:spPr/>
      <dgm:t>
        <a:bodyPr/>
        <a:lstStyle/>
        <a:p>
          <a:endParaRPr lang="en-US"/>
        </a:p>
      </dgm:t>
    </dgm:pt>
    <dgm:pt modelId="{B743E7B0-B4E1-493C-9EF4-7C2A9EC5A0B8}">
      <dgm:prSet phldrT="[Text]" custT="1"/>
      <dgm:spPr/>
      <dgm:t>
        <a:bodyPr/>
        <a:lstStyle/>
        <a:p>
          <a:r>
            <a:rPr lang="en-US" sz="1600" dirty="0"/>
            <a:t>Quality of vision</a:t>
          </a:r>
        </a:p>
      </dgm:t>
    </dgm:pt>
    <dgm:pt modelId="{50EAAD35-6F7C-4705-B91E-4277FB0C1B9A}" type="parTrans" cxnId="{2D8F4B9E-C77D-4FB4-B5CC-9A81EE38B495}">
      <dgm:prSet/>
      <dgm:spPr/>
      <dgm:t>
        <a:bodyPr/>
        <a:lstStyle/>
        <a:p>
          <a:endParaRPr lang="en-US"/>
        </a:p>
      </dgm:t>
    </dgm:pt>
    <dgm:pt modelId="{A2C2BB2E-C178-44DD-84D3-3F50C134F349}" type="sibTrans" cxnId="{2D8F4B9E-C77D-4FB4-B5CC-9A81EE38B495}">
      <dgm:prSet/>
      <dgm:spPr/>
      <dgm:t>
        <a:bodyPr/>
        <a:lstStyle/>
        <a:p>
          <a:endParaRPr lang="en-US"/>
        </a:p>
      </dgm:t>
    </dgm:pt>
    <dgm:pt modelId="{7AFE0690-4C74-47E6-969E-7CD77EA82CF5}">
      <dgm:prSet/>
      <dgm:spPr/>
      <dgm:t>
        <a:bodyPr/>
        <a:lstStyle/>
        <a:p>
          <a:r>
            <a:rPr lang="en-US" dirty="0"/>
            <a:t>Promote visual awareness of environment at various distances for functioning</a:t>
          </a:r>
        </a:p>
      </dgm:t>
    </dgm:pt>
    <dgm:pt modelId="{A8F1C8FC-7A9A-40A6-9348-7FB390DF0284}" type="parTrans" cxnId="{5F408DC8-8A95-4DD6-8B7C-334B6327C78D}">
      <dgm:prSet/>
      <dgm:spPr/>
      <dgm:t>
        <a:bodyPr/>
        <a:lstStyle/>
        <a:p>
          <a:endParaRPr lang="en-US"/>
        </a:p>
      </dgm:t>
    </dgm:pt>
    <dgm:pt modelId="{F55463CE-200E-4FFE-AA61-E8DDC9BBE4D3}" type="sibTrans" cxnId="{5F408DC8-8A95-4DD6-8B7C-334B6327C78D}">
      <dgm:prSet/>
      <dgm:spPr/>
      <dgm:t>
        <a:bodyPr/>
        <a:lstStyle/>
        <a:p>
          <a:endParaRPr lang="en-US"/>
        </a:p>
      </dgm:t>
    </dgm:pt>
    <dgm:pt modelId="{0F8B9D58-2696-47DD-B2C9-2666E498C51A}" type="pres">
      <dgm:prSet presAssocID="{BD909FCB-1F13-4BF6-8DB3-9F9926F65DDC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1202DF82-C81D-4E9D-ABF2-7594AA08FE1C}" type="pres">
      <dgm:prSet presAssocID="{7AFE0690-4C74-47E6-969E-7CD77EA82CF5}" presName="Accent4" presStyleCnt="0"/>
      <dgm:spPr/>
    </dgm:pt>
    <dgm:pt modelId="{FB496D73-0662-40DD-82F7-36E5D98ECD80}" type="pres">
      <dgm:prSet presAssocID="{7AFE0690-4C74-47E6-969E-7CD77EA82CF5}" presName="Accent" presStyleLbl="node1" presStyleIdx="0" presStyleCnt="4"/>
      <dgm:spPr/>
    </dgm:pt>
    <dgm:pt modelId="{F751AFAA-B35E-473D-B0F3-313F03680ECE}" type="pres">
      <dgm:prSet presAssocID="{7AFE0690-4C74-47E6-969E-7CD77EA82CF5}" presName="ParentBackground4" presStyleCnt="0"/>
      <dgm:spPr/>
    </dgm:pt>
    <dgm:pt modelId="{3D6B0555-3553-482F-9E91-36B02AE517A5}" type="pres">
      <dgm:prSet presAssocID="{7AFE0690-4C74-47E6-969E-7CD77EA82CF5}" presName="ParentBackground" presStyleLbl="fgAcc1" presStyleIdx="0" presStyleCnt="4"/>
      <dgm:spPr/>
    </dgm:pt>
    <dgm:pt modelId="{5ABBFA14-1C24-444A-9511-5061A6809162}" type="pres">
      <dgm:prSet presAssocID="{7AFE0690-4C74-47E6-969E-7CD77EA82CF5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3E3712E5-CF44-4A09-BB97-E306E0AE3151}" type="pres">
      <dgm:prSet presAssocID="{B743E7B0-B4E1-493C-9EF4-7C2A9EC5A0B8}" presName="Accent3" presStyleCnt="0"/>
      <dgm:spPr/>
    </dgm:pt>
    <dgm:pt modelId="{9BE5F883-BB42-45BA-9FAD-86ECF844A7E2}" type="pres">
      <dgm:prSet presAssocID="{B743E7B0-B4E1-493C-9EF4-7C2A9EC5A0B8}" presName="Accent" presStyleLbl="node1" presStyleIdx="1" presStyleCnt="4"/>
      <dgm:spPr/>
    </dgm:pt>
    <dgm:pt modelId="{191C1ECC-3368-46A1-9D79-4DD773636BF3}" type="pres">
      <dgm:prSet presAssocID="{B743E7B0-B4E1-493C-9EF4-7C2A9EC5A0B8}" presName="ParentBackground3" presStyleCnt="0"/>
      <dgm:spPr/>
    </dgm:pt>
    <dgm:pt modelId="{D27FAE25-4014-4807-8CA3-7F6B29C4F011}" type="pres">
      <dgm:prSet presAssocID="{B743E7B0-B4E1-493C-9EF4-7C2A9EC5A0B8}" presName="ParentBackground" presStyleLbl="fgAcc1" presStyleIdx="1" presStyleCnt="4"/>
      <dgm:spPr/>
    </dgm:pt>
    <dgm:pt modelId="{F5B40E2A-E051-472A-B8EA-F09B684AA3B3}" type="pres">
      <dgm:prSet presAssocID="{B743E7B0-B4E1-493C-9EF4-7C2A9EC5A0B8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B3A31C73-C512-4833-BA3D-8F1DD69F986B}" type="pres">
      <dgm:prSet presAssocID="{16176E3D-33AD-465F-870D-6EBAA59DC84B}" presName="Accent2" presStyleCnt="0"/>
      <dgm:spPr/>
    </dgm:pt>
    <dgm:pt modelId="{2531AA44-39CA-4F39-8E35-3E5D87608775}" type="pres">
      <dgm:prSet presAssocID="{16176E3D-33AD-465F-870D-6EBAA59DC84B}" presName="Accent" presStyleLbl="node1" presStyleIdx="2" presStyleCnt="4"/>
      <dgm:spPr/>
    </dgm:pt>
    <dgm:pt modelId="{133C6FD3-7B1A-4CBE-B538-A209B917F782}" type="pres">
      <dgm:prSet presAssocID="{16176E3D-33AD-465F-870D-6EBAA59DC84B}" presName="ParentBackground2" presStyleCnt="0"/>
      <dgm:spPr/>
    </dgm:pt>
    <dgm:pt modelId="{489FFD24-4032-46A8-99B1-3B593F625F7C}" type="pres">
      <dgm:prSet presAssocID="{16176E3D-33AD-465F-870D-6EBAA59DC84B}" presName="ParentBackground" presStyleLbl="fgAcc1" presStyleIdx="2" presStyleCnt="4"/>
      <dgm:spPr/>
    </dgm:pt>
    <dgm:pt modelId="{78E9BDD5-F88D-475D-B65F-BAE95E84C54C}" type="pres">
      <dgm:prSet presAssocID="{16176E3D-33AD-465F-870D-6EBAA59DC84B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DC02DF05-2F30-44DA-852C-B0C24AF58810}" type="pres">
      <dgm:prSet presAssocID="{3E8DD3B1-C8A1-4844-A96B-23A29CE3F8ED}" presName="Accent1" presStyleCnt="0"/>
      <dgm:spPr/>
    </dgm:pt>
    <dgm:pt modelId="{5DF92F83-3C38-442F-9072-0284D955CF49}" type="pres">
      <dgm:prSet presAssocID="{3E8DD3B1-C8A1-4844-A96B-23A29CE3F8ED}" presName="Accent" presStyleLbl="node1" presStyleIdx="3" presStyleCnt="4"/>
      <dgm:spPr/>
    </dgm:pt>
    <dgm:pt modelId="{8C8EE05F-6044-4C18-8406-DC86BF23EBA0}" type="pres">
      <dgm:prSet presAssocID="{3E8DD3B1-C8A1-4844-A96B-23A29CE3F8ED}" presName="ParentBackground1" presStyleCnt="0"/>
      <dgm:spPr/>
    </dgm:pt>
    <dgm:pt modelId="{8A174AC5-D05B-47DD-87D9-C5AD70B42467}" type="pres">
      <dgm:prSet presAssocID="{3E8DD3B1-C8A1-4844-A96B-23A29CE3F8ED}" presName="ParentBackground" presStyleLbl="fgAcc1" presStyleIdx="3" presStyleCnt="4"/>
      <dgm:spPr/>
    </dgm:pt>
    <dgm:pt modelId="{70DA89A5-7FA5-486F-A964-5614F27CF1B2}" type="pres">
      <dgm:prSet presAssocID="{3E8DD3B1-C8A1-4844-A96B-23A29CE3F8ED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BFFB3204-53BD-4044-8394-B302A1953E47}" type="presOf" srcId="{7AFE0690-4C74-47E6-969E-7CD77EA82CF5}" destId="{5ABBFA14-1C24-444A-9511-5061A6809162}" srcOrd="1" destOrd="0" presId="urn:microsoft.com/office/officeart/2011/layout/CircleProcess"/>
    <dgm:cxn modelId="{F979D307-B6A3-47E5-A387-81F53CD1BA83}" type="presOf" srcId="{B743E7B0-B4E1-493C-9EF4-7C2A9EC5A0B8}" destId="{F5B40E2A-E051-472A-B8EA-F09B684AA3B3}" srcOrd="1" destOrd="0" presId="urn:microsoft.com/office/officeart/2011/layout/CircleProcess"/>
    <dgm:cxn modelId="{7FE69A2F-7E0C-4AA1-8AA8-141F0F4ABF3D}" type="presOf" srcId="{BD909FCB-1F13-4BF6-8DB3-9F9926F65DDC}" destId="{0F8B9D58-2696-47DD-B2C9-2666E498C51A}" srcOrd="0" destOrd="0" presId="urn:microsoft.com/office/officeart/2011/layout/CircleProcess"/>
    <dgm:cxn modelId="{2D8F4B9E-C77D-4FB4-B5CC-9A81EE38B495}" srcId="{BD909FCB-1F13-4BF6-8DB3-9F9926F65DDC}" destId="{B743E7B0-B4E1-493C-9EF4-7C2A9EC5A0B8}" srcOrd="2" destOrd="0" parTransId="{50EAAD35-6F7C-4705-B91E-4277FB0C1B9A}" sibTransId="{A2C2BB2E-C178-44DD-84D3-3F50C134F349}"/>
    <dgm:cxn modelId="{C34B81A9-EF47-4C93-9763-B169B97A257B}" type="presOf" srcId="{B743E7B0-B4E1-493C-9EF4-7C2A9EC5A0B8}" destId="{D27FAE25-4014-4807-8CA3-7F6B29C4F011}" srcOrd="0" destOrd="0" presId="urn:microsoft.com/office/officeart/2011/layout/CircleProcess"/>
    <dgm:cxn modelId="{B3D648AC-C132-488F-9694-F580580DC5D6}" srcId="{BD909FCB-1F13-4BF6-8DB3-9F9926F65DDC}" destId="{16176E3D-33AD-465F-870D-6EBAA59DC84B}" srcOrd="1" destOrd="0" parTransId="{C7906504-F506-4A14-93C4-773D77FCAB23}" sibTransId="{307EC8CA-4C93-446F-AABD-268376F5D45E}"/>
    <dgm:cxn modelId="{50D061C5-2E8D-4E1E-B64A-552E7481926B}" srcId="{BD909FCB-1F13-4BF6-8DB3-9F9926F65DDC}" destId="{3E8DD3B1-C8A1-4844-A96B-23A29CE3F8ED}" srcOrd="0" destOrd="0" parTransId="{4DACA4EF-0BD9-41B7-8485-527359D40B7A}" sibTransId="{A311D0DB-C78D-45CB-B9CC-A2810744ABD4}"/>
    <dgm:cxn modelId="{5F408DC8-8A95-4DD6-8B7C-334B6327C78D}" srcId="{BD909FCB-1F13-4BF6-8DB3-9F9926F65DDC}" destId="{7AFE0690-4C74-47E6-969E-7CD77EA82CF5}" srcOrd="3" destOrd="0" parTransId="{A8F1C8FC-7A9A-40A6-9348-7FB390DF0284}" sibTransId="{F55463CE-200E-4FFE-AA61-E8DDC9BBE4D3}"/>
    <dgm:cxn modelId="{16DDDCD2-FC9D-4B5D-A132-808D5B7927C7}" type="presOf" srcId="{3E8DD3B1-C8A1-4844-A96B-23A29CE3F8ED}" destId="{8A174AC5-D05B-47DD-87D9-C5AD70B42467}" srcOrd="0" destOrd="0" presId="urn:microsoft.com/office/officeart/2011/layout/CircleProcess"/>
    <dgm:cxn modelId="{6F1083DC-0941-401E-AD11-42F06E2548D4}" type="presOf" srcId="{7AFE0690-4C74-47E6-969E-7CD77EA82CF5}" destId="{3D6B0555-3553-482F-9E91-36B02AE517A5}" srcOrd="0" destOrd="0" presId="urn:microsoft.com/office/officeart/2011/layout/CircleProcess"/>
    <dgm:cxn modelId="{0EFE61DE-CA55-4DE1-9153-0EE7CAC1D977}" type="presOf" srcId="{16176E3D-33AD-465F-870D-6EBAA59DC84B}" destId="{78E9BDD5-F88D-475D-B65F-BAE95E84C54C}" srcOrd="1" destOrd="0" presId="urn:microsoft.com/office/officeart/2011/layout/CircleProcess"/>
    <dgm:cxn modelId="{DF5282E1-1395-443A-B0CF-20FE4F492959}" type="presOf" srcId="{16176E3D-33AD-465F-870D-6EBAA59DC84B}" destId="{489FFD24-4032-46A8-99B1-3B593F625F7C}" srcOrd="0" destOrd="0" presId="urn:microsoft.com/office/officeart/2011/layout/CircleProcess"/>
    <dgm:cxn modelId="{5DB4D7E1-105F-44EF-A7A0-D64F4DA509D4}" type="presOf" srcId="{3E8DD3B1-C8A1-4844-A96B-23A29CE3F8ED}" destId="{70DA89A5-7FA5-486F-A964-5614F27CF1B2}" srcOrd="1" destOrd="0" presId="urn:microsoft.com/office/officeart/2011/layout/CircleProcess"/>
    <dgm:cxn modelId="{7E24BB69-CA14-43CF-9D39-C49549224346}" type="presParOf" srcId="{0F8B9D58-2696-47DD-B2C9-2666E498C51A}" destId="{1202DF82-C81D-4E9D-ABF2-7594AA08FE1C}" srcOrd="0" destOrd="0" presId="urn:microsoft.com/office/officeart/2011/layout/CircleProcess"/>
    <dgm:cxn modelId="{6EFD14F9-5BDB-4439-A290-36970D3CE879}" type="presParOf" srcId="{1202DF82-C81D-4E9D-ABF2-7594AA08FE1C}" destId="{FB496D73-0662-40DD-82F7-36E5D98ECD80}" srcOrd="0" destOrd="0" presId="urn:microsoft.com/office/officeart/2011/layout/CircleProcess"/>
    <dgm:cxn modelId="{F899D7A4-E951-4686-936C-664F547B7A42}" type="presParOf" srcId="{0F8B9D58-2696-47DD-B2C9-2666E498C51A}" destId="{F751AFAA-B35E-473D-B0F3-313F03680ECE}" srcOrd="1" destOrd="0" presId="urn:microsoft.com/office/officeart/2011/layout/CircleProcess"/>
    <dgm:cxn modelId="{D7A7DFBB-F3FC-44AB-AC81-1D000A1A8C54}" type="presParOf" srcId="{F751AFAA-B35E-473D-B0F3-313F03680ECE}" destId="{3D6B0555-3553-482F-9E91-36B02AE517A5}" srcOrd="0" destOrd="0" presId="urn:microsoft.com/office/officeart/2011/layout/CircleProcess"/>
    <dgm:cxn modelId="{F05430AD-60FF-4D6F-B45B-99DCE7424B0D}" type="presParOf" srcId="{0F8B9D58-2696-47DD-B2C9-2666E498C51A}" destId="{5ABBFA14-1C24-444A-9511-5061A6809162}" srcOrd="2" destOrd="0" presId="urn:microsoft.com/office/officeart/2011/layout/CircleProcess"/>
    <dgm:cxn modelId="{1DA6DE05-0035-4AAE-AB7F-30093719892F}" type="presParOf" srcId="{0F8B9D58-2696-47DD-B2C9-2666E498C51A}" destId="{3E3712E5-CF44-4A09-BB97-E306E0AE3151}" srcOrd="3" destOrd="0" presId="urn:microsoft.com/office/officeart/2011/layout/CircleProcess"/>
    <dgm:cxn modelId="{C19CDDAE-5597-4D6F-AD1C-CD55E74E1DE8}" type="presParOf" srcId="{3E3712E5-CF44-4A09-BB97-E306E0AE3151}" destId="{9BE5F883-BB42-45BA-9FAD-86ECF844A7E2}" srcOrd="0" destOrd="0" presId="urn:microsoft.com/office/officeart/2011/layout/CircleProcess"/>
    <dgm:cxn modelId="{6EDB6458-E16C-4362-8FB9-38821D911B2B}" type="presParOf" srcId="{0F8B9D58-2696-47DD-B2C9-2666E498C51A}" destId="{191C1ECC-3368-46A1-9D79-4DD773636BF3}" srcOrd="4" destOrd="0" presId="urn:microsoft.com/office/officeart/2011/layout/CircleProcess"/>
    <dgm:cxn modelId="{649E9B18-CD75-4067-BD38-8B7D6BBBF7E0}" type="presParOf" srcId="{191C1ECC-3368-46A1-9D79-4DD773636BF3}" destId="{D27FAE25-4014-4807-8CA3-7F6B29C4F011}" srcOrd="0" destOrd="0" presId="urn:microsoft.com/office/officeart/2011/layout/CircleProcess"/>
    <dgm:cxn modelId="{8F892F63-15E7-4191-BCF9-2F62DF27FEDA}" type="presParOf" srcId="{0F8B9D58-2696-47DD-B2C9-2666E498C51A}" destId="{F5B40E2A-E051-472A-B8EA-F09B684AA3B3}" srcOrd="5" destOrd="0" presId="urn:microsoft.com/office/officeart/2011/layout/CircleProcess"/>
    <dgm:cxn modelId="{1D02DB9D-591A-477B-895A-3B01DF041FDA}" type="presParOf" srcId="{0F8B9D58-2696-47DD-B2C9-2666E498C51A}" destId="{B3A31C73-C512-4833-BA3D-8F1DD69F986B}" srcOrd="6" destOrd="0" presId="urn:microsoft.com/office/officeart/2011/layout/CircleProcess"/>
    <dgm:cxn modelId="{5BDF565F-6119-4DF0-A916-59BB68F0DA7C}" type="presParOf" srcId="{B3A31C73-C512-4833-BA3D-8F1DD69F986B}" destId="{2531AA44-39CA-4F39-8E35-3E5D87608775}" srcOrd="0" destOrd="0" presId="urn:microsoft.com/office/officeart/2011/layout/CircleProcess"/>
    <dgm:cxn modelId="{12F4629B-A475-40FA-B013-EEE910172CC1}" type="presParOf" srcId="{0F8B9D58-2696-47DD-B2C9-2666E498C51A}" destId="{133C6FD3-7B1A-4CBE-B538-A209B917F782}" srcOrd="7" destOrd="0" presId="urn:microsoft.com/office/officeart/2011/layout/CircleProcess"/>
    <dgm:cxn modelId="{342B0727-23CC-4225-AA8D-08ACD418D469}" type="presParOf" srcId="{133C6FD3-7B1A-4CBE-B538-A209B917F782}" destId="{489FFD24-4032-46A8-99B1-3B593F625F7C}" srcOrd="0" destOrd="0" presId="urn:microsoft.com/office/officeart/2011/layout/CircleProcess"/>
    <dgm:cxn modelId="{2AA1BDA7-147C-422F-93F7-4DDA0F18C7B4}" type="presParOf" srcId="{0F8B9D58-2696-47DD-B2C9-2666E498C51A}" destId="{78E9BDD5-F88D-475D-B65F-BAE95E84C54C}" srcOrd="8" destOrd="0" presId="urn:microsoft.com/office/officeart/2011/layout/CircleProcess"/>
    <dgm:cxn modelId="{6732B080-A5AF-42F2-A220-10567E20EF99}" type="presParOf" srcId="{0F8B9D58-2696-47DD-B2C9-2666E498C51A}" destId="{DC02DF05-2F30-44DA-852C-B0C24AF58810}" srcOrd="9" destOrd="0" presId="urn:microsoft.com/office/officeart/2011/layout/CircleProcess"/>
    <dgm:cxn modelId="{AD684D0F-6A07-475D-A73C-A746E03EA3CB}" type="presParOf" srcId="{DC02DF05-2F30-44DA-852C-B0C24AF58810}" destId="{5DF92F83-3C38-442F-9072-0284D955CF49}" srcOrd="0" destOrd="0" presId="urn:microsoft.com/office/officeart/2011/layout/CircleProcess"/>
    <dgm:cxn modelId="{3D39D38C-FAD0-45F3-ADCD-148582EB70AC}" type="presParOf" srcId="{0F8B9D58-2696-47DD-B2C9-2666E498C51A}" destId="{8C8EE05F-6044-4C18-8406-DC86BF23EBA0}" srcOrd="10" destOrd="0" presId="urn:microsoft.com/office/officeart/2011/layout/CircleProcess"/>
    <dgm:cxn modelId="{1FF37A95-CC34-4A10-A1C0-DC4A3FCC39D6}" type="presParOf" srcId="{8C8EE05F-6044-4C18-8406-DC86BF23EBA0}" destId="{8A174AC5-D05B-47DD-87D9-C5AD70B42467}" srcOrd="0" destOrd="0" presId="urn:microsoft.com/office/officeart/2011/layout/CircleProcess"/>
    <dgm:cxn modelId="{2C4A7CA4-F3E1-4974-A9B6-B53024A4C8F2}" type="presParOf" srcId="{0F8B9D58-2696-47DD-B2C9-2666E498C51A}" destId="{70DA89A5-7FA5-486F-A964-5614F27CF1B2}" srcOrd="11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0004A-D2FF-4890-9EC9-220BC9242D72}">
      <dsp:nvSpPr>
        <dsp:cNvPr id="0" name=""/>
        <dsp:cNvSpPr/>
      </dsp:nvSpPr>
      <dsp:spPr>
        <a:xfrm>
          <a:off x="0" y="0"/>
          <a:ext cx="7183810" cy="3708596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3AB2FC-8234-4AD7-B52A-7D20DA34339E}">
      <dsp:nvSpPr>
        <dsp:cNvPr id="0" name=""/>
        <dsp:cNvSpPr/>
      </dsp:nvSpPr>
      <dsp:spPr>
        <a:xfrm>
          <a:off x="103" y="1112578"/>
          <a:ext cx="1236780" cy="1483438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Anatomical &amp; physiological foundations of vision and visual function</a:t>
          </a:r>
        </a:p>
      </dsp:txBody>
      <dsp:txXfrm>
        <a:off x="60478" y="1172953"/>
        <a:ext cx="1116030" cy="1362688"/>
      </dsp:txXfrm>
    </dsp:sp>
    <dsp:sp modelId="{BC9277E4-EBFB-4B25-A36A-E54E718E2C8D}">
      <dsp:nvSpPr>
        <dsp:cNvPr id="0" name=""/>
        <dsp:cNvSpPr/>
      </dsp:nvSpPr>
      <dsp:spPr>
        <a:xfrm>
          <a:off x="1443014" y="1112578"/>
          <a:ext cx="1236780" cy="1483438"/>
        </a:xfrm>
        <a:prstGeom prst="roundRect">
          <a:avLst/>
        </a:prstGeom>
        <a:solidFill>
          <a:schemeClr val="accent1">
            <a:shade val="80000"/>
            <a:hueOff val="69857"/>
            <a:satOff val="-1251"/>
            <a:lumOff val="531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Common vision and perception deficits post-ABI</a:t>
          </a:r>
        </a:p>
      </dsp:txBody>
      <dsp:txXfrm>
        <a:off x="1503389" y="1172953"/>
        <a:ext cx="1116030" cy="1362688"/>
      </dsp:txXfrm>
    </dsp:sp>
    <dsp:sp modelId="{028894EF-9B94-4515-867D-F8705B446B1A}">
      <dsp:nvSpPr>
        <dsp:cNvPr id="0" name=""/>
        <dsp:cNvSpPr/>
      </dsp:nvSpPr>
      <dsp:spPr>
        <a:xfrm>
          <a:off x="2885925" y="1112578"/>
          <a:ext cx="1236780" cy="1483438"/>
        </a:xfrm>
        <a:prstGeom prst="roundRect">
          <a:avLst/>
        </a:prstGeom>
        <a:solidFill>
          <a:schemeClr val="accent1">
            <a:shade val="80000"/>
            <a:hueOff val="139713"/>
            <a:satOff val="-2502"/>
            <a:lumOff val="1063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OT Scope of Practice related to vision</a:t>
          </a:r>
        </a:p>
      </dsp:txBody>
      <dsp:txXfrm>
        <a:off x="2946300" y="1172953"/>
        <a:ext cx="1116030" cy="1362688"/>
      </dsp:txXfrm>
    </dsp:sp>
    <dsp:sp modelId="{9BDB151D-9AE2-4F44-890A-013973B79489}">
      <dsp:nvSpPr>
        <dsp:cNvPr id="0" name=""/>
        <dsp:cNvSpPr/>
      </dsp:nvSpPr>
      <dsp:spPr>
        <a:xfrm>
          <a:off x="4328836" y="1112578"/>
          <a:ext cx="1236780" cy="1483438"/>
        </a:xfrm>
        <a:prstGeom prst="roundRect">
          <a:avLst/>
        </a:prstGeom>
        <a:solidFill>
          <a:schemeClr val="accent1">
            <a:shade val="80000"/>
            <a:hueOff val="209570"/>
            <a:satOff val="-3754"/>
            <a:lumOff val="159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Evaluation of functional vision</a:t>
          </a:r>
        </a:p>
      </dsp:txBody>
      <dsp:txXfrm>
        <a:off x="4389211" y="1172953"/>
        <a:ext cx="1116030" cy="1362688"/>
      </dsp:txXfrm>
    </dsp:sp>
    <dsp:sp modelId="{394DD8C7-4080-495B-9073-5EB77987CF0A}">
      <dsp:nvSpPr>
        <dsp:cNvPr id="0" name=""/>
        <dsp:cNvSpPr/>
      </dsp:nvSpPr>
      <dsp:spPr>
        <a:xfrm>
          <a:off x="5771747" y="1112578"/>
          <a:ext cx="1236780" cy="1483438"/>
        </a:xfrm>
        <a:prstGeom prst="roundRect">
          <a:avLst/>
        </a:prstGeom>
        <a:solidFill>
          <a:schemeClr val="accent1">
            <a:shade val="80000"/>
            <a:hueOff val="279426"/>
            <a:satOff val="-5005"/>
            <a:lumOff val="212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6889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50" kern="1200" dirty="0"/>
            <a:t>Intervention options</a:t>
          </a:r>
        </a:p>
      </dsp:txBody>
      <dsp:txXfrm>
        <a:off x="5832122" y="1172953"/>
        <a:ext cx="1116030" cy="1362688"/>
      </dsp:txXfrm>
    </dsp:sp>
    <dsp:sp modelId="{5B374D1F-B398-4168-B172-B4F80E108AEB}">
      <dsp:nvSpPr>
        <dsp:cNvPr id="0" name=""/>
        <dsp:cNvSpPr/>
      </dsp:nvSpPr>
      <dsp:spPr>
        <a:xfrm>
          <a:off x="7214658" y="1112578"/>
          <a:ext cx="1236780" cy="1483438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Case Study</a:t>
          </a:r>
        </a:p>
      </dsp:txBody>
      <dsp:txXfrm>
        <a:off x="7275033" y="1172953"/>
        <a:ext cx="1116030" cy="13626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251AD5-5A06-4B79-991F-93F4C159BA2A}">
      <dsp:nvSpPr>
        <dsp:cNvPr id="0" name=""/>
        <dsp:cNvSpPr/>
      </dsp:nvSpPr>
      <dsp:spPr>
        <a:xfrm>
          <a:off x="113874" y="282577"/>
          <a:ext cx="2808909" cy="2808909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Visual function</a:t>
          </a:r>
        </a:p>
      </dsp:txBody>
      <dsp:txXfrm>
        <a:off x="506109" y="613808"/>
        <a:ext cx="1619551" cy="2146447"/>
      </dsp:txXfrm>
    </dsp:sp>
    <dsp:sp modelId="{4F10BB03-F2B0-47F4-A0FE-7FCCECD746B1}">
      <dsp:nvSpPr>
        <dsp:cNvPr id="0" name=""/>
        <dsp:cNvSpPr/>
      </dsp:nvSpPr>
      <dsp:spPr>
        <a:xfrm>
          <a:off x="2138313" y="282577"/>
          <a:ext cx="2808909" cy="2808909"/>
        </a:xfrm>
        <a:prstGeom prst="ellipse">
          <a:avLst/>
        </a:prstGeom>
        <a:solidFill>
          <a:schemeClr val="accent5">
            <a:alpha val="50000"/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Visual perception</a:t>
          </a:r>
        </a:p>
      </dsp:txBody>
      <dsp:txXfrm>
        <a:off x="2935436" y="613808"/>
        <a:ext cx="1619551" cy="214644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496D73-0662-40DD-82F7-36E5D98ECD80}">
      <dsp:nvSpPr>
        <dsp:cNvPr id="0" name=""/>
        <dsp:cNvSpPr/>
      </dsp:nvSpPr>
      <dsp:spPr>
        <a:xfrm>
          <a:off x="4655468" y="638931"/>
          <a:ext cx="1393279" cy="1393350"/>
        </a:xfrm>
        <a:prstGeom prst="ellipse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6B0555-3553-482F-9E91-36B02AE517A5}">
      <dsp:nvSpPr>
        <dsp:cNvPr id="0" name=""/>
        <dsp:cNvSpPr/>
      </dsp:nvSpPr>
      <dsp:spPr>
        <a:xfrm>
          <a:off x="4702070" y="685384"/>
          <a:ext cx="1300672" cy="130044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Promote visual awareness of environment at various distances for functioning</a:t>
          </a:r>
        </a:p>
      </dsp:txBody>
      <dsp:txXfrm>
        <a:off x="4887881" y="871196"/>
        <a:ext cx="929051" cy="928818"/>
      </dsp:txXfrm>
    </dsp:sp>
    <dsp:sp modelId="{9BE5F883-BB42-45BA-9FAD-86ECF844A7E2}">
      <dsp:nvSpPr>
        <dsp:cNvPr id="0" name=""/>
        <dsp:cNvSpPr/>
      </dsp:nvSpPr>
      <dsp:spPr>
        <a:xfrm rot="2700000">
          <a:off x="3209601" y="638833"/>
          <a:ext cx="1393301" cy="1393301"/>
        </a:xfrm>
        <a:prstGeom prst="teardrop">
          <a:avLst>
            <a:gd name="adj" fmla="val 100000"/>
          </a:avLst>
        </a:prstGeom>
        <a:solidFill>
          <a:schemeClr val="accent3">
            <a:shade val="80000"/>
            <a:hueOff val="0"/>
            <a:satOff val="0"/>
            <a:lumOff val="636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7FAE25-4014-4807-8CA3-7F6B29C4F011}">
      <dsp:nvSpPr>
        <dsp:cNvPr id="0" name=""/>
        <dsp:cNvSpPr/>
      </dsp:nvSpPr>
      <dsp:spPr>
        <a:xfrm>
          <a:off x="3262189" y="685384"/>
          <a:ext cx="1300672" cy="130044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636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Quality of vision</a:t>
          </a:r>
        </a:p>
      </dsp:txBody>
      <dsp:txXfrm>
        <a:off x="3448000" y="871196"/>
        <a:ext cx="929051" cy="928818"/>
      </dsp:txXfrm>
    </dsp:sp>
    <dsp:sp modelId="{2531AA44-39CA-4F39-8E35-3E5D87608775}">
      <dsp:nvSpPr>
        <dsp:cNvPr id="0" name=""/>
        <dsp:cNvSpPr/>
      </dsp:nvSpPr>
      <dsp:spPr>
        <a:xfrm rot="2700000">
          <a:off x="1775695" y="638833"/>
          <a:ext cx="1393301" cy="1393301"/>
        </a:xfrm>
        <a:prstGeom prst="teardrop">
          <a:avLst>
            <a:gd name="adj" fmla="val 100000"/>
          </a:avLst>
        </a:prstGeom>
        <a:solidFill>
          <a:schemeClr val="accent3">
            <a:shade val="80000"/>
            <a:hueOff val="0"/>
            <a:satOff val="0"/>
            <a:lumOff val="127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9FFD24-4032-46A8-99B1-3B593F625F7C}">
      <dsp:nvSpPr>
        <dsp:cNvPr id="0" name=""/>
        <dsp:cNvSpPr/>
      </dsp:nvSpPr>
      <dsp:spPr>
        <a:xfrm>
          <a:off x="1822308" y="685384"/>
          <a:ext cx="1300672" cy="130044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127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Visual functions</a:t>
          </a:r>
        </a:p>
      </dsp:txBody>
      <dsp:txXfrm>
        <a:off x="2008119" y="871196"/>
        <a:ext cx="929051" cy="928818"/>
      </dsp:txXfrm>
    </dsp:sp>
    <dsp:sp modelId="{5DF92F83-3C38-442F-9072-0284D955CF49}">
      <dsp:nvSpPr>
        <dsp:cNvPr id="0" name=""/>
        <dsp:cNvSpPr/>
      </dsp:nvSpPr>
      <dsp:spPr>
        <a:xfrm rot="2700000">
          <a:off x="335814" y="638833"/>
          <a:ext cx="1393301" cy="1393301"/>
        </a:xfrm>
        <a:prstGeom prst="teardrop">
          <a:avLst>
            <a:gd name="adj" fmla="val 100000"/>
          </a:avLst>
        </a:prstGeom>
        <a:solidFill>
          <a:schemeClr val="accent3">
            <a:shade val="80000"/>
            <a:hueOff val="0"/>
            <a:satOff val="0"/>
            <a:lumOff val="190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174AC5-D05B-47DD-87D9-C5AD70B42467}">
      <dsp:nvSpPr>
        <dsp:cNvPr id="0" name=""/>
        <dsp:cNvSpPr/>
      </dsp:nvSpPr>
      <dsp:spPr>
        <a:xfrm>
          <a:off x="382427" y="685384"/>
          <a:ext cx="1300672" cy="130044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1909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Sensory functions</a:t>
          </a:r>
        </a:p>
      </dsp:txBody>
      <dsp:txXfrm>
        <a:off x="568238" y="871196"/>
        <a:ext cx="929051" cy="9288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91422A-5BCA-47FA-9B1F-CE3085682924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801153-785C-4E76-A323-910DA2258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192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01153-785C-4E76-A323-910DA2258BF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5653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01153-785C-4E76-A323-910DA2258BF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5869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01153-785C-4E76-A323-910DA2258BF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7378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9923E-DEB7-41DD-9414-A5DBE4EF341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5204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9923E-DEB7-41DD-9414-A5DBE4EF341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9906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01153-785C-4E76-A323-910DA2258BF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5400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01153-785C-4E76-A323-910DA2258BF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5254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01153-785C-4E76-A323-910DA2258BF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2977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01153-785C-4E76-A323-910DA2258BF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9776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01153-785C-4E76-A323-910DA2258BF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7474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01153-785C-4E76-A323-910DA2258BF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212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01153-785C-4E76-A323-910DA2258BF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4056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9923E-DEB7-41DD-9414-A5DBE4EF341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0934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01153-785C-4E76-A323-910DA2258BF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6970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01153-785C-4E76-A323-910DA2258BF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5201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01153-785C-4E76-A323-910DA2258BF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6305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01153-785C-4E76-A323-910DA2258BF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6238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01153-785C-4E76-A323-910DA2258BF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6689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01153-785C-4E76-A323-910DA2258BF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9230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01153-785C-4E76-A323-910DA2258BF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5580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01153-785C-4E76-A323-910DA2258BF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9253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01153-785C-4E76-A323-910DA2258BF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8462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01153-785C-4E76-A323-910DA2258BF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737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01153-785C-4E76-A323-910DA2258BF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4393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01153-785C-4E76-A323-910DA2258BF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1369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01153-785C-4E76-A323-910DA2258BF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8848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01153-785C-4E76-A323-910DA2258BF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94152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01153-785C-4E76-A323-910DA2258BF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4711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01153-785C-4E76-A323-910DA2258BF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2005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01153-785C-4E76-A323-910DA2258BF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5799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01153-785C-4E76-A323-910DA2258BF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2397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01153-785C-4E76-A323-910DA2258BF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5123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01153-785C-4E76-A323-910DA2258BF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568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01153-785C-4E76-A323-910DA2258BF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65142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01153-785C-4E76-A323-910DA2258BF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96869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01153-785C-4E76-A323-910DA2258BF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97533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01153-785C-4E76-A323-910DA2258BF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27940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01153-785C-4E76-A323-910DA2258BF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6832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7388D-5F13-4D88-9671-4C640935DE9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35830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01153-785C-4E76-A323-910DA2258BF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6396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01153-785C-4E76-A323-910DA2258BFD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74988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01153-785C-4E76-A323-910DA2258BFD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33274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01153-785C-4E76-A323-910DA2258BFD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66053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01153-785C-4E76-A323-910DA2258BFD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6488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9923E-DEB7-41DD-9414-A5DBE4EF341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7728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01153-785C-4E76-A323-910DA2258BFD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70025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01153-785C-4E76-A323-910DA2258BFD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02121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01153-785C-4E76-A323-910DA2258BFD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97119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01153-785C-4E76-A323-910DA2258BFD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80349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7388D-5F13-4D88-9671-4C640935DE9E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8377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01153-785C-4E76-A323-910DA2258BFD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89002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7388D-5F13-4D88-9671-4C640935DE9E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30775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01153-785C-4E76-A323-910DA2258BFD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51314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31774">
              <a:buFont typeface="Arial" panose="020B0604020202020204" pitchFamily="34" charset="0"/>
              <a:buNone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7388D-5F13-4D88-9671-4C640935DE9E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54416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01153-785C-4E76-A323-910DA2258BFD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517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01153-785C-4E76-A323-910DA2258BF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77703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01153-785C-4E76-A323-910DA2258BFD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70111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E818C1-E244-4897-8D00-33ACF2ED80B8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10254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9923E-DEB7-41DD-9414-A5DBE4EF341E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61589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01153-785C-4E76-A323-910DA2258BFD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0660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01153-785C-4E76-A323-910DA2258BF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5207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01153-785C-4E76-A323-910DA2258BF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6003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9923E-DEB7-41DD-9414-A5DBE4EF341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365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280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088C65F-13AC-3049-950C-82E4B2095333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EC07B9E-A727-764D-A43E-A37F14FE7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855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088C65F-13AC-3049-950C-82E4B2095333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EC07B9E-A727-764D-A43E-A37F14FE7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15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088C65F-13AC-3049-950C-82E4B2095333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EC07B9E-A727-764D-A43E-A37F14FE7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664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088C65F-13AC-3049-950C-82E4B2095333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EC07B9E-A727-764D-A43E-A37F14FE7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196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088C65F-13AC-3049-950C-82E4B2095333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EC07B9E-A727-764D-A43E-A37F14FE7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75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088C65F-13AC-3049-950C-82E4B2095333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EC07B9E-A727-764D-A43E-A37F14FE7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442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088C65F-13AC-3049-950C-82E4B2095333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EC07B9E-A727-764D-A43E-A37F14FE7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368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088C65F-13AC-3049-950C-82E4B2095333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EC07B9E-A727-764D-A43E-A37F14FE7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634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088C65F-13AC-3049-950C-82E4B2095333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EC07B9E-A727-764D-A43E-A37F14FE7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142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088C65F-13AC-3049-950C-82E4B2095333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EC07B9E-A727-764D-A43E-A37F14FE7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870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65E3EA-7556-BF4D-A3BB-2B9812FE6229}"/>
              </a:ext>
            </a:extLst>
          </p:cNvPr>
          <p:cNvSpPr/>
          <p:nvPr userDrawn="1"/>
        </p:nvSpPr>
        <p:spPr>
          <a:xfrm>
            <a:off x="0" y="4478041"/>
            <a:ext cx="9144000" cy="664490"/>
          </a:xfrm>
          <a:prstGeom prst="rect">
            <a:avLst/>
          </a:prstGeom>
          <a:solidFill>
            <a:srgbClr val="F7BF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F31DD8-C92E-8E43-BB69-2A30DBABDFF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761" y="4712530"/>
            <a:ext cx="1762004" cy="1955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CA7C2C-9C98-AD4D-B229-9C4485B1521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31449" y="4588070"/>
            <a:ext cx="2414357" cy="44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875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0.png"/><Relationship Id="rId7" Type="http://schemas.microsoft.com/office/2007/relationships/hdphoto" Target="../media/hdphoto1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38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39.png"/><Relationship Id="rId9" Type="http://schemas.microsoft.com/office/2007/relationships/diagramDrawing" Target="../diagrams/drawing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7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mailto:ktaylor60@murraystate.edu" TargetMode="Externa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5014/ajot.2021.75S3005" TargetMode="External"/><Relationship Id="rId2" Type="http://schemas.openxmlformats.org/officeDocument/2006/relationships/hyperlink" Target="https://doi.org/10.5014/ajot.2020.74S200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research.unipd.it/handle/11577/3425953" TargetMode="External"/><Relationship Id="rId5" Type="http://schemas.openxmlformats.org/officeDocument/2006/relationships/hyperlink" Target="https://www.allaboutvision.com/en-gb/conditions/double-vision/" TargetMode="External"/><Relationship Id="rId4" Type="http://schemas.openxmlformats.org/officeDocument/2006/relationships/hyperlink" Target="https://www.cdc.gov/stroke/facts.htm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C2013-0-12830-9" TargetMode="External"/><Relationship Id="rId7" Type="http://schemas.openxmlformats.org/officeDocument/2006/relationships/hyperlink" Target="https://www.youtube.com/watch?v=G8jM2Lo4Kuw" TargetMode="External"/><Relationship Id="rId2" Type="http://schemas.openxmlformats.org/officeDocument/2006/relationships/hyperlink" Target="https://spineologychiropractic.com/do-you-have-forward-head-posture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reviewofoptometry.com/article/lowtech-tbi-rehabilitation" TargetMode="External"/><Relationship Id="rId5" Type="http://schemas.openxmlformats.org/officeDocument/2006/relationships/hyperlink" Target="https://strabismussolutions.com/yoked-prisms-and-strabismus-how-they-help-plus-20-exercises/" TargetMode="External"/><Relationship Id="rId4" Type="http://schemas.openxmlformats.org/officeDocument/2006/relationships/hyperlink" Target="https://www.ophthalmologyreview.org/articles/visual-fields-introduction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C6C3A5-8304-4E1E-902F-562D7C2ADD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5788" y="1407745"/>
            <a:ext cx="7072423" cy="1229181"/>
          </a:xfrm>
        </p:spPr>
        <p:txBody>
          <a:bodyPr>
            <a:normAutofit fontScale="90000"/>
          </a:bodyPr>
          <a:lstStyle/>
          <a:p>
            <a:r>
              <a:rPr lang="en-US" dirty="0"/>
              <a:t>Addressing visual deficits in adults after acquired brain injury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8D3B6714-ADE0-413F-964A-110FBA4FC2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013416"/>
            <a:ext cx="6858000" cy="1083663"/>
          </a:xfrm>
        </p:spPr>
        <p:txBody>
          <a:bodyPr>
            <a:normAutofit/>
          </a:bodyPr>
          <a:lstStyle/>
          <a:p>
            <a:r>
              <a:rPr lang="en-US" b="1" dirty="0"/>
              <a:t>Dr. Kelly Taylor, OTD, MS, OTR/L, CBIS</a:t>
            </a:r>
          </a:p>
          <a:p>
            <a:r>
              <a:rPr lang="en-US" dirty="0"/>
              <a:t>Assistant Professor, Academic Fieldwork Coordinator</a:t>
            </a:r>
          </a:p>
          <a:p>
            <a:r>
              <a:rPr lang="en-US" dirty="0"/>
              <a:t>Murray State University, Occupational Therapy Program</a:t>
            </a:r>
          </a:p>
        </p:txBody>
      </p:sp>
    </p:spTree>
    <p:extLst>
      <p:ext uri="{BB962C8B-B14F-4D97-AF65-F5344CB8AC3E}">
        <p14:creationId xmlns:p14="http://schemas.microsoft.com/office/powerpoint/2010/main" val="2068784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verything You Need to Know About Presbyopia | Stoney Creek">
            <a:extLst>
              <a:ext uri="{FF2B5EF4-FFF2-40B4-BE49-F238E27FC236}">
                <a16:creationId xmlns:a16="http://schemas.microsoft.com/office/drawing/2014/main" id="{ED1217E9-AED7-451A-969B-4B017B5889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7"/>
          <a:stretch/>
        </p:blipFill>
        <p:spPr bwMode="auto">
          <a:xfrm>
            <a:off x="1223485" y="1136342"/>
            <a:ext cx="6697029" cy="332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6E58B3F-ECFA-4EBC-9C70-E9A569ED1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Decreased visual acuity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7CB4AF-A7AC-4300-8AB4-E21FEECEFB84}"/>
              </a:ext>
            </a:extLst>
          </p:cNvPr>
          <p:cNvSpPr/>
          <p:nvPr/>
        </p:nvSpPr>
        <p:spPr>
          <a:xfrm>
            <a:off x="5528188" y="4226976"/>
            <a:ext cx="239232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900" dirty="0">
                <a:solidFill>
                  <a:srgbClr val="000000"/>
                </a:solidFill>
                <a:latin typeface="Calibri" panose="020F0502020204030204" pitchFamily="34" charset="0"/>
              </a:rPr>
              <a:t>Image source: Stoney Creek Eye Care</a:t>
            </a:r>
            <a:endParaRPr lang="fr-FR" sz="900" dirty="0"/>
          </a:p>
        </p:txBody>
      </p:sp>
    </p:spTree>
    <p:extLst>
      <p:ext uri="{BB962C8B-B14F-4D97-AF65-F5344CB8AC3E}">
        <p14:creationId xmlns:p14="http://schemas.microsoft.com/office/powerpoint/2010/main" val="2678887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yopia (Nearsightedness): Causes, Symptoms &amp;Treatment">
            <a:extLst>
              <a:ext uri="{FF2B5EF4-FFF2-40B4-BE49-F238E27FC236}">
                <a16:creationId xmlns:a16="http://schemas.microsoft.com/office/drawing/2014/main" id="{8F39666A-7583-4B64-8854-3F29DDE44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455" y="0"/>
            <a:ext cx="386000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22ACED-623A-4598-9311-5C24F09136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00125"/>
            <a:ext cx="4714875" cy="31432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A7EFC1-50A0-423D-BC07-8BDE30EC82A9}"/>
              </a:ext>
            </a:extLst>
          </p:cNvPr>
          <p:cNvSpPr txBox="1"/>
          <p:nvPr/>
        </p:nvSpPr>
        <p:spPr>
          <a:xfrm>
            <a:off x="1087419" y="196627"/>
            <a:ext cx="2765809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50" b="1" dirty="0">
                <a:latin typeface="Arial Narrow" panose="020B0606020202030204" pitchFamily="34" charset="0"/>
              </a:rPr>
              <a:t>Hyperopia (farsightedness)</a:t>
            </a:r>
          </a:p>
        </p:txBody>
      </p:sp>
    </p:spTree>
    <p:extLst>
      <p:ext uri="{BB962C8B-B14F-4D97-AF65-F5344CB8AC3E}">
        <p14:creationId xmlns:p14="http://schemas.microsoft.com/office/powerpoint/2010/main" val="41441555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stigmatism: Symptoms, Tests &amp; Treatment">
            <a:extLst>
              <a:ext uri="{FF2B5EF4-FFF2-40B4-BE49-F238E27FC236}">
                <a16:creationId xmlns:a16="http://schemas.microsoft.com/office/drawing/2014/main" id="{81AE4C7F-A627-49A1-8C62-7DD8C0B8F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14" y="0"/>
            <a:ext cx="385762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stigmatism – James Wood Eyecare">
            <a:extLst>
              <a:ext uri="{FF2B5EF4-FFF2-40B4-BE49-F238E27FC236}">
                <a16:creationId xmlns:a16="http://schemas.microsoft.com/office/drawing/2014/main" id="{CF00DD72-D828-4E18-8C54-BF4B9FFD2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270" y="1285875"/>
            <a:ext cx="3857625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9839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73A09-8657-422E-B610-925669A10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Decreased contrast sensitivity</a:t>
            </a:r>
          </a:p>
        </p:txBody>
      </p:sp>
      <p:pic>
        <p:nvPicPr>
          <p:cNvPr id="7170" name="Picture 2" descr="Common Symptoms-Contrast sensitivity and Glare">
            <a:extLst>
              <a:ext uri="{FF2B5EF4-FFF2-40B4-BE49-F238E27FC236}">
                <a16:creationId xmlns:a16="http://schemas.microsoft.com/office/drawing/2014/main" id="{498F9192-9980-443A-AD25-7409DBD72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517263"/>
            <a:ext cx="4529138" cy="299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ommon Symptoms-Contrast sensitivity and Glare">
            <a:extLst>
              <a:ext uri="{FF2B5EF4-FFF2-40B4-BE49-F238E27FC236}">
                <a16:creationId xmlns:a16="http://schemas.microsoft.com/office/drawing/2014/main" id="{862F6FD2-BEA5-472E-9E79-61F55B34C4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66"/>
          <a:stretch/>
        </p:blipFill>
        <p:spPr bwMode="auto">
          <a:xfrm>
            <a:off x="5671824" y="770929"/>
            <a:ext cx="2841172" cy="2242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ommon Symptoms-Contrast sensitivity and Glare">
            <a:extLst>
              <a:ext uri="{FF2B5EF4-FFF2-40B4-BE49-F238E27FC236}">
                <a16:creationId xmlns:a16="http://schemas.microsoft.com/office/drawing/2014/main" id="{4D89C3EA-DAC5-47F1-B3E6-6000750218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6"/>
          <a:stretch/>
        </p:blipFill>
        <p:spPr bwMode="auto">
          <a:xfrm>
            <a:off x="5671824" y="2754301"/>
            <a:ext cx="2841172" cy="2242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4837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EDB7D-915D-47CB-AFB7-B1F5627B7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Oculomotor function: Alignment &amp; ROM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77A7E-DA0D-4275-B2B0-5E11053EF8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5453494" cy="3263504"/>
          </a:xfrm>
        </p:spPr>
        <p:txBody>
          <a:bodyPr>
            <a:normAutofit/>
          </a:bodyPr>
          <a:lstStyle/>
          <a:p>
            <a:r>
              <a:rPr lang="en-US" dirty="0"/>
              <a:t>Proper alignment promotes single-vision, saccadic eye movements, and visual pursuits</a:t>
            </a:r>
          </a:p>
          <a:p>
            <a:r>
              <a:rPr lang="en-US" dirty="0"/>
              <a:t>Conjugate gaze</a:t>
            </a:r>
          </a:p>
          <a:p>
            <a:pPr lvl="1"/>
            <a:r>
              <a:rPr lang="en-US" dirty="0"/>
              <a:t>Ability of eyes to work in unison</a:t>
            </a:r>
          </a:p>
          <a:p>
            <a:pPr lvl="1"/>
            <a:r>
              <a:rPr lang="en-US" dirty="0"/>
              <a:t>Eyes maintain parallel position to focus on image</a:t>
            </a:r>
          </a:p>
          <a:p>
            <a:r>
              <a:rPr lang="en-US" dirty="0"/>
              <a:t>Extra-ocular muscle range of motion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112E5E-81EB-4595-B8F0-6BB6F1D2D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6986" y="1303194"/>
            <a:ext cx="2802064" cy="29342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43747F7-A331-489A-967A-2F81E6BD1FBF}"/>
              </a:ext>
            </a:extLst>
          </p:cNvPr>
          <p:cNvSpPr txBox="1"/>
          <p:nvPr/>
        </p:nvSpPr>
        <p:spPr>
          <a:xfrm>
            <a:off x="5387570" y="1197059"/>
            <a:ext cx="8305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CN4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337FC8-DC4E-4A0E-9939-C8E3B80D22E8}"/>
              </a:ext>
            </a:extLst>
          </p:cNvPr>
          <p:cNvSpPr txBox="1"/>
          <p:nvPr/>
        </p:nvSpPr>
        <p:spPr>
          <a:xfrm>
            <a:off x="6882374" y="1048841"/>
            <a:ext cx="8305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CN3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C72A72-1E66-4CC7-AEC2-1D6BD48F8533}"/>
              </a:ext>
            </a:extLst>
          </p:cNvPr>
          <p:cNvSpPr txBox="1"/>
          <p:nvPr/>
        </p:nvSpPr>
        <p:spPr>
          <a:xfrm>
            <a:off x="8100095" y="1448951"/>
            <a:ext cx="8305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CN6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AEBA78-A7E5-4371-8999-1501FACDE053}"/>
              </a:ext>
            </a:extLst>
          </p:cNvPr>
          <p:cNvSpPr txBox="1"/>
          <p:nvPr/>
        </p:nvSpPr>
        <p:spPr>
          <a:xfrm>
            <a:off x="4972315" y="3985502"/>
            <a:ext cx="8305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CN3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E98ECE6-1A82-4BA5-B162-EFB88BB1C06A}"/>
              </a:ext>
            </a:extLst>
          </p:cNvPr>
          <p:cNvCxnSpPr>
            <a:endCxn id="14" idx="0"/>
          </p:cNvCxnSpPr>
          <p:nvPr/>
        </p:nvCxnSpPr>
        <p:spPr>
          <a:xfrm flipH="1">
            <a:off x="5387570" y="3488924"/>
            <a:ext cx="415255" cy="49657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nector: Curved 19">
            <a:extLst>
              <a:ext uri="{FF2B5EF4-FFF2-40B4-BE49-F238E27FC236}">
                <a16:creationId xmlns:a16="http://schemas.microsoft.com/office/drawing/2014/main" id="{77E9613E-2712-498F-AAB5-6B3FB9BBBB02}"/>
              </a:ext>
            </a:extLst>
          </p:cNvPr>
          <p:cNvCxnSpPr>
            <a:cxnSpLocks/>
            <a:stCxn id="5" idx="2"/>
          </p:cNvCxnSpPr>
          <p:nvPr/>
        </p:nvCxnSpPr>
        <p:spPr>
          <a:xfrm rot="5400000" flipH="1">
            <a:off x="6456319" y="3445790"/>
            <a:ext cx="25966" cy="1557432"/>
          </a:xfrm>
          <a:prstGeom prst="curvedConnector4">
            <a:avLst>
              <a:gd name="adj1" fmla="val -880382"/>
              <a:gd name="adj2" fmla="val 94979"/>
            </a:avLst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nector: Curved 22">
            <a:extLst>
              <a:ext uri="{FF2B5EF4-FFF2-40B4-BE49-F238E27FC236}">
                <a16:creationId xmlns:a16="http://schemas.microsoft.com/office/drawing/2014/main" id="{4D468A09-75BD-432E-91D1-C566BC1823E1}"/>
              </a:ext>
            </a:extLst>
          </p:cNvPr>
          <p:cNvCxnSpPr>
            <a:cxnSpLocks/>
          </p:cNvCxnSpPr>
          <p:nvPr/>
        </p:nvCxnSpPr>
        <p:spPr>
          <a:xfrm rot="10800000" flipV="1">
            <a:off x="5387570" y="4142538"/>
            <a:ext cx="2850910" cy="296342"/>
          </a:xfrm>
          <a:prstGeom prst="curvedConnector4">
            <a:avLst>
              <a:gd name="adj1" fmla="val 42717"/>
              <a:gd name="adj2" fmla="val 177141"/>
            </a:avLst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7973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8DFC258-9930-4F73-B59E-61511C8E9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Oculomotor function: Convergence &amp; divergence</a:t>
            </a:r>
          </a:p>
        </p:txBody>
      </p:sp>
      <p:pic>
        <p:nvPicPr>
          <p:cNvPr id="2050" name="Picture 2" descr="https://www.affonsobeato.com/Affonso_Beato/Understanding_Comfortable_Stereography_files/eyesmovement.jpg">
            <a:extLst>
              <a:ext uri="{FF2B5EF4-FFF2-40B4-BE49-F238E27FC236}">
                <a16:creationId xmlns:a16="http://schemas.microsoft.com/office/drawing/2014/main" id="{FD8FF42D-B36E-45F1-9735-35F722AD0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529" y="1268016"/>
            <a:ext cx="6763415" cy="284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C8CB468-3334-4AAA-BEEA-8E9FC5570BC6}"/>
              </a:ext>
            </a:extLst>
          </p:cNvPr>
          <p:cNvSpPr txBox="1"/>
          <p:nvPr/>
        </p:nvSpPr>
        <p:spPr>
          <a:xfrm>
            <a:off x="6528391" y="4245935"/>
            <a:ext cx="26156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Image source: </a:t>
            </a:r>
            <a:r>
              <a:rPr lang="en-US" sz="1000" dirty="0" err="1"/>
              <a:t>Affonso</a:t>
            </a:r>
            <a:r>
              <a:rPr lang="en-US" sz="1000" dirty="0"/>
              <a:t> </a:t>
            </a:r>
            <a:r>
              <a:rPr lang="en-US" sz="1000" dirty="0" err="1"/>
              <a:t>Beato</a:t>
            </a:r>
            <a:r>
              <a:rPr lang="en-US" sz="1000" dirty="0"/>
              <a:t>, ASC, ABC (2011)</a:t>
            </a:r>
          </a:p>
        </p:txBody>
      </p:sp>
    </p:spTree>
    <p:extLst>
      <p:ext uri="{BB962C8B-B14F-4D97-AF65-F5344CB8AC3E}">
        <p14:creationId xmlns:p14="http://schemas.microsoft.com/office/powerpoint/2010/main" val="15767192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FDC04-388A-4CD1-879A-F882A8D30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en-US" dirty="0"/>
              <a:t>Oculomotor misalignment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69A44-ACE8-482B-A895-A8DE2EFCC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3943350" cy="3263504"/>
          </a:xfrm>
        </p:spPr>
        <p:txBody>
          <a:bodyPr/>
          <a:lstStyle/>
          <a:p>
            <a:r>
              <a:rPr lang="en-US" dirty="0"/>
              <a:t>Strabismus</a:t>
            </a:r>
          </a:p>
          <a:p>
            <a:pPr lvl="1"/>
            <a:r>
              <a:rPr lang="en-US" dirty="0" err="1"/>
              <a:t>Dysconjugate</a:t>
            </a:r>
            <a:r>
              <a:rPr lang="en-US" dirty="0"/>
              <a:t> gaze</a:t>
            </a:r>
          </a:p>
          <a:p>
            <a:pPr lvl="1"/>
            <a:r>
              <a:rPr lang="en-US" dirty="0"/>
              <a:t>Eyes positioned or move in different directions to maintain focus/fusion of an image</a:t>
            </a:r>
          </a:p>
          <a:p>
            <a:r>
              <a:rPr lang="en-US" dirty="0"/>
              <a:t>Misalignments may be subtle </a:t>
            </a:r>
          </a:p>
          <a:p>
            <a:r>
              <a:rPr lang="en-US" dirty="0"/>
              <a:t>Impacts saccades, pursuits, convergence/divergence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3A56FA-8607-49DD-894C-CE73167674D7}"/>
              </a:ext>
            </a:extLst>
          </p:cNvPr>
          <p:cNvSpPr/>
          <p:nvPr/>
        </p:nvSpPr>
        <p:spPr>
          <a:xfrm>
            <a:off x="4408294" y="4786024"/>
            <a:ext cx="221866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600" i="1" dirty="0">
                <a:solidFill>
                  <a:srgbClr val="002100"/>
                </a:solidFill>
                <a:latin typeface="Calibri" panose="020F0502020204030204" pitchFamily="34" charset="0"/>
              </a:rPr>
              <a:t>Image source: Google images</a:t>
            </a:r>
            <a:endParaRPr lang="en-US" sz="600" dirty="0"/>
          </a:p>
        </p:txBody>
      </p:sp>
      <p:pic>
        <p:nvPicPr>
          <p:cNvPr id="13" name="Picture 2" descr="https://intranet.shepherd.org/staffdevelopment.nsf/0/9b947fddfeec6eb685256fb6005235d7/Content/43.2E76?OpenElement&amp;FieldElemFormat=gif">
            <a:extLst>
              <a:ext uri="{FF2B5EF4-FFF2-40B4-BE49-F238E27FC236}">
                <a16:creationId xmlns:a16="http://schemas.microsoft.com/office/drawing/2014/main" id="{D429F261-5032-41E8-8B22-543A62695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17625" y="1763313"/>
            <a:ext cx="2450765" cy="977699"/>
          </a:xfrm>
          <a:prstGeom prst="rect">
            <a:avLst/>
          </a:prstGeom>
          <a:noFill/>
        </p:spPr>
      </p:pic>
      <p:pic>
        <p:nvPicPr>
          <p:cNvPr id="14" name="Picture 4" descr="https://intranet.shepherd.org/staffdevelopment.nsf/0/9b947fddfeec6eb685256fb6005235d7/Content/48.2E76?OpenElement&amp;FieldElemFormat=gif">
            <a:extLst>
              <a:ext uri="{FF2B5EF4-FFF2-40B4-BE49-F238E27FC236}">
                <a16:creationId xmlns:a16="http://schemas.microsoft.com/office/drawing/2014/main" id="{0390894F-A877-4F72-9A71-CC735E609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40500" y="2787327"/>
            <a:ext cx="2450765" cy="977699"/>
          </a:xfrm>
          <a:prstGeom prst="rect">
            <a:avLst/>
          </a:prstGeom>
          <a:noFill/>
        </p:spPr>
      </p:pic>
      <p:pic>
        <p:nvPicPr>
          <p:cNvPr id="15" name="Picture 14" descr="https://intranet.shepherd.org/staffdevelopment.nsf/0/9b947fddfeec6eb685256fb6005235d7/Content/53.2E76?OpenElement&amp;FieldElemFormat=gif">
            <a:extLst>
              <a:ext uri="{FF2B5EF4-FFF2-40B4-BE49-F238E27FC236}">
                <a16:creationId xmlns:a16="http://schemas.microsoft.com/office/drawing/2014/main" id="{2F6E0D62-2A73-4A21-AF2D-43599AB6B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40500" y="3808325"/>
            <a:ext cx="2450765" cy="977699"/>
          </a:xfrm>
          <a:prstGeom prst="rect">
            <a:avLst/>
          </a:prstGeom>
          <a:noFill/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189869F-958F-4032-B393-B7F58FDDAB30}"/>
              </a:ext>
            </a:extLst>
          </p:cNvPr>
          <p:cNvSpPr txBox="1"/>
          <p:nvPr/>
        </p:nvSpPr>
        <p:spPr>
          <a:xfrm>
            <a:off x="4342016" y="1073683"/>
            <a:ext cx="4801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i="1" dirty="0"/>
              <a:t>Phoria</a:t>
            </a:r>
            <a:r>
              <a:rPr lang="en-US" sz="1800" i="1" dirty="0"/>
              <a:t>: intermittently present (weakness)</a:t>
            </a:r>
          </a:p>
          <a:p>
            <a:pPr algn="ctr"/>
            <a:r>
              <a:rPr lang="en-US" sz="1800" b="1" i="1" dirty="0" err="1"/>
              <a:t>Tropia</a:t>
            </a:r>
            <a:r>
              <a:rPr lang="en-US" sz="1800" i="1" dirty="0"/>
              <a:t>: present at all times (paralysis)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1637687-97A8-4C41-AE7E-8FC6D377EACD}"/>
              </a:ext>
            </a:extLst>
          </p:cNvPr>
          <p:cNvSpPr txBox="1"/>
          <p:nvPr/>
        </p:nvSpPr>
        <p:spPr>
          <a:xfrm>
            <a:off x="7736478" y="2085450"/>
            <a:ext cx="1122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EXO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A8C39B-4406-40CB-BE95-EC08FADC8F18}"/>
              </a:ext>
            </a:extLst>
          </p:cNvPr>
          <p:cNvSpPr txBox="1"/>
          <p:nvPr/>
        </p:nvSpPr>
        <p:spPr>
          <a:xfrm>
            <a:off x="7667012" y="4029552"/>
            <a:ext cx="1456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HYPER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260763-8E10-4C4E-8610-38E6F446EAFB}"/>
              </a:ext>
            </a:extLst>
          </p:cNvPr>
          <p:cNvSpPr txBox="1"/>
          <p:nvPr/>
        </p:nvSpPr>
        <p:spPr>
          <a:xfrm>
            <a:off x="7736478" y="3063951"/>
            <a:ext cx="1122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ESO</a:t>
            </a:r>
          </a:p>
        </p:txBody>
      </p:sp>
    </p:spTree>
    <p:extLst>
      <p:ext uri="{BB962C8B-B14F-4D97-AF65-F5344CB8AC3E}">
        <p14:creationId xmlns:p14="http://schemas.microsoft.com/office/powerpoint/2010/main" val="15779134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F2E05-F630-49B7-81B0-B0CA36FE0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Extra-ocular paresis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02BBC-3FCD-4ED8-A45A-C882BDD91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3943350" cy="3263504"/>
          </a:xfrm>
        </p:spPr>
        <p:txBody>
          <a:bodyPr/>
          <a:lstStyle/>
          <a:p>
            <a:r>
              <a:rPr lang="en-US" dirty="0"/>
              <a:t>Decreased active ROM</a:t>
            </a:r>
          </a:p>
          <a:p>
            <a:r>
              <a:rPr lang="en-US" dirty="0"/>
              <a:t>Oculomotor misalignments</a:t>
            </a:r>
          </a:p>
          <a:p>
            <a:r>
              <a:rPr lang="en-US" dirty="0"/>
              <a:t>Oculomotor incoordination</a:t>
            </a:r>
          </a:p>
          <a:p>
            <a:pPr lvl="1"/>
            <a:r>
              <a:rPr lang="en-US" dirty="0"/>
              <a:t>Decreased accuracy (saccades)</a:t>
            </a:r>
          </a:p>
          <a:p>
            <a:pPr lvl="1"/>
            <a:r>
              <a:rPr lang="en-US" dirty="0"/>
              <a:t>Decreased smoothness (pursuits)</a:t>
            </a:r>
          </a:p>
          <a:p>
            <a:r>
              <a:rPr lang="en-US" dirty="0"/>
              <a:t>Convergence insufficiency</a:t>
            </a:r>
          </a:p>
          <a:p>
            <a:r>
              <a:rPr lang="en-US" dirty="0"/>
              <a:t>Divergence insufficiency</a:t>
            </a:r>
          </a:p>
        </p:txBody>
      </p:sp>
      <p:pic>
        <p:nvPicPr>
          <p:cNvPr id="7170" name="Picture 2" descr="Picture">
            <a:extLst>
              <a:ext uri="{FF2B5EF4-FFF2-40B4-BE49-F238E27FC236}">
                <a16:creationId xmlns:a16="http://schemas.microsoft.com/office/drawing/2014/main" id="{DF8EFFFD-38E9-45C1-B0ED-AE5995DAC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703" y="679324"/>
            <a:ext cx="4387702" cy="343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4D1F6FF-59ED-4D93-B0C4-E81C78D4AE9A}"/>
              </a:ext>
            </a:extLst>
          </p:cNvPr>
          <p:cNvSpPr/>
          <p:nvPr/>
        </p:nvSpPr>
        <p:spPr>
          <a:xfrm>
            <a:off x="6556744" y="4264121"/>
            <a:ext cx="2218661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700" i="1" dirty="0">
                <a:solidFill>
                  <a:srgbClr val="002100"/>
                </a:solidFill>
                <a:latin typeface="Calibri" panose="020F0502020204030204" pitchFamily="34" charset="0"/>
              </a:rPr>
              <a:t>Image source: visionandlearning.com</a:t>
            </a:r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27952160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33697-1CB4-40C3-AC49-5B49AC971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mechanism of single-vision (fusion)</a:t>
            </a:r>
          </a:p>
        </p:txBody>
      </p:sp>
      <p:pic>
        <p:nvPicPr>
          <p:cNvPr id="6146" name="Picture 2" descr="Brain Vision System">
            <a:extLst>
              <a:ext uri="{FF2B5EF4-FFF2-40B4-BE49-F238E27FC236}">
                <a16:creationId xmlns:a16="http://schemas.microsoft.com/office/drawing/2014/main" id="{EE371AF6-1B42-4601-AF85-A40173F38F8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10" y="1550441"/>
            <a:ext cx="3571875" cy="265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stick-figure – the UX Factor">
            <a:extLst>
              <a:ext uri="{FF2B5EF4-FFF2-40B4-BE49-F238E27FC236}">
                <a16:creationId xmlns:a16="http://schemas.microsoft.com/office/drawing/2014/main" id="{C1BD9730-F9A1-4F07-BB49-43A8869D93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4" t="6364" r="34562" b="13254"/>
          <a:stretch/>
        </p:blipFill>
        <p:spPr bwMode="auto">
          <a:xfrm>
            <a:off x="5860472" y="1161031"/>
            <a:ext cx="1737881" cy="311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stick-figure – the UX Factor">
            <a:extLst>
              <a:ext uri="{FF2B5EF4-FFF2-40B4-BE49-F238E27FC236}">
                <a16:creationId xmlns:a16="http://schemas.microsoft.com/office/drawing/2014/main" id="{514AEF59-CF13-4B3C-A753-686CB28BC4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4" t="6364" r="34562" b="13254"/>
          <a:stretch/>
        </p:blipFill>
        <p:spPr bwMode="auto">
          <a:xfrm>
            <a:off x="3975663" y="1347547"/>
            <a:ext cx="308276" cy="55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stick-figure – the UX Factor">
            <a:extLst>
              <a:ext uri="{FF2B5EF4-FFF2-40B4-BE49-F238E27FC236}">
                <a16:creationId xmlns:a16="http://schemas.microsoft.com/office/drawing/2014/main" id="{EE5F489A-94AA-4AAB-A64F-BBFC11987E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4" t="6364" r="34562" b="13254"/>
          <a:stretch/>
        </p:blipFill>
        <p:spPr bwMode="auto">
          <a:xfrm>
            <a:off x="4485671" y="1627100"/>
            <a:ext cx="308276" cy="55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6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95DBA-6961-4B67-BE0E-B3DA981C0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Diplopia (aka double-vision)</a:t>
            </a:r>
          </a:p>
        </p:txBody>
      </p:sp>
      <p:pic>
        <p:nvPicPr>
          <p:cNvPr id="5" name="Picture 2" descr="Brain Vision System">
            <a:extLst>
              <a:ext uri="{FF2B5EF4-FFF2-40B4-BE49-F238E27FC236}">
                <a16:creationId xmlns:a16="http://schemas.microsoft.com/office/drawing/2014/main" id="{CAE5C077-3863-44EA-9BD9-4E4734EC1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20" y="1793119"/>
            <a:ext cx="2547183" cy="189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stick-figure – the UX Factor">
            <a:extLst>
              <a:ext uri="{FF2B5EF4-FFF2-40B4-BE49-F238E27FC236}">
                <a16:creationId xmlns:a16="http://schemas.microsoft.com/office/drawing/2014/main" id="{8F7A7AFB-10A8-47FD-ADAD-8374E37BBB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4" t="6364" r="34562" b="13254"/>
          <a:stretch/>
        </p:blipFill>
        <p:spPr bwMode="auto">
          <a:xfrm>
            <a:off x="2700074" y="1510292"/>
            <a:ext cx="254685" cy="45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stick-figure – the UX Factor">
            <a:extLst>
              <a:ext uri="{FF2B5EF4-FFF2-40B4-BE49-F238E27FC236}">
                <a16:creationId xmlns:a16="http://schemas.microsoft.com/office/drawing/2014/main" id="{7AFEB8D0-9178-46B1-B0AF-FFCA42AC49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4" t="6364" r="34562" b="13254"/>
          <a:stretch/>
        </p:blipFill>
        <p:spPr bwMode="auto">
          <a:xfrm>
            <a:off x="3103736" y="1891256"/>
            <a:ext cx="254685" cy="45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4F1378B-6DC0-49F3-BB0F-DBCB0C34B7E9}"/>
              </a:ext>
            </a:extLst>
          </p:cNvPr>
          <p:cNvGrpSpPr/>
          <p:nvPr/>
        </p:nvGrpSpPr>
        <p:grpSpPr>
          <a:xfrm>
            <a:off x="3604996" y="1854800"/>
            <a:ext cx="1181006" cy="1773533"/>
            <a:chOff x="4032637" y="1268016"/>
            <a:chExt cx="892405" cy="1340137"/>
          </a:xfrm>
        </p:grpSpPr>
        <p:pic>
          <p:nvPicPr>
            <p:cNvPr id="6" name="Picture 12" descr="stick-figure – the UX Factor">
              <a:extLst>
                <a:ext uri="{FF2B5EF4-FFF2-40B4-BE49-F238E27FC236}">
                  <a16:creationId xmlns:a16="http://schemas.microsoft.com/office/drawing/2014/main" id="{E42EC174-4D4A-43D6-939E-C5E202EF19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14" t="6364" r="34562" b="13254"/>
            <a:stretch/>
          </p:blipFill>
          <p:spPr bwMode="auto">
            <a:xfrm>
              <a:off x="4032637" y="1268016"/>
              <a:ext cx="706085" cy="1267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2" descr="stick-figure – the UX Factor">
              <a:extLst>
                <a:ext uri="{FF2B5EF4-FFF2-40B4-BE49-F238E27FC236}">
                  <a16:creationId xmlns:a16="http://schemas.microsoft.com/office/drawing/2014/main" id="{F281294C-4488-4A70-918F-2EF5C95915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4402" b="78708" l="26266" r="610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14" t="6364" r="34562" b="13254"/>
            <a:stretch/>
          </p:blipFill>
          <p:spPr bwMode="auto">
            <a:xfrm>
              <a:off x="4218957" y="1340821"/>
              <a:ext cx="706085" cy="1267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2" descr="6 Causes of Double Vision (Diplopia)">
            <a:extLst>
              <a:ext uri="{FF2B5EF4-FFF2-40B4-BE49-F238E27FC236}">
                <a16:creationId xmlns:a16="http://schemas.microsoft.com/office/drawing/2014/main" id="{76204136-461A-44AA-85DB-A1025828BAC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9" r="13328"/>
          <a:stretch/>
        </p:blipFill>
        <p:spPr bwMode="auto">
          <a:xfrm>
            <a:off x="5195777" y="1310630"/>
            <a:ext cx="3796422" cy="286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2E96636-F750-42EA-B606-E0DD9513D719}"/>
              </a:ext>
            </a:extLst>
          </p:cNvPr>
          <p:cNvSpPr/>
          <p:nvPr/>
        </p:nvSpPr>
        <p:spPr>
          <a:xfrm>
            <a:off x="6773538" y="4172505"/>
            <a:ext cx="2218661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700" i="1" dirty="0">
                <a:solidFill>
                  <a:srgbClr val="002100"/>
                </a:solidFill>
                <a:latin typeface="Calibri" panose="020F0502020204030204" pitchFamily="34" charset="0"/>
              </a:rPr>
              <a:t>Image source: </a:t>
            </a:r>
            <a:r>
              <a:rPr lang="en-US" sz="700" i="1" dirty="0" err="1">
                <a:solidFill>
                  <a:srgbClr val="002100"/>
                </a:solidFill>
                <a:latin typeface="Calibri" panose="020F0502020204030204" pitchFamily="34" charset="0"/>
              </a:rPr>
              <a:t>Dubow</a:t>
            </a:r>
            <a:r>
              <a:rPr lang="en-US" sz="700" i="1" dirty="0">
                <a:solidFill>
                  <a:srgbClr val="002100"/>
                </a:solidFill>
                <a:latin typeface="Calibri" panose="020F0502020204030204" pitchFamily="34" charset="0"/>
              </a:rPr>
              <a:t> (2019)</a:t>
            </a:r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127350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E88DC-0CD8-4D7F-9C20-96900ACAB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467865-B3CD-4FD7-BA4F-1B15A0F732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Understand the foundational components of vision and visual perception as it relates to occupational performance and participation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Identify potential deficits related to vision and visual perception in adults with acquired brain injury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Identify potential functional vision/visual perception screenings and assessments for adults with acquired brain injury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Identify interventions to improve functional vision/visual perception in preparation for occupational performance and participation</a:t>
            </a:r>
          </a:p>
        </p:txBody>
      </p:sp>
    </p:spTree>
    <p:extLst>
      <p:ext uri="{BB962C8B-B14F-4D97-AF65-F5344CB8AC3E}">
        <p14:creationId xmlns:p14="http://schemas.microsoft.com/office/powerpoint/2010/main" val="33152825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210C1-F990-4D07-AD62-B35DA6C4E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Fields</a:t>
            </a:r>
          </a:p>
        </p:txBody>
      </p:sp>
      <p:pic>
        <p:nvPicPr>
          <p:cNvPr id="2050" name="Picture 2" descr="https://securedownload.lww.com/vstappcontent/9781975110550_Dirette8e/image_bank/content/data/image_collection/Figure_7-5.jpg">
            <a:extLst>
              <a:ext uri="{FF2B5EF4-FFF2-40B4-BE49-F238E27FC236}">
                <a16:creationId xmlns:a16="http://schemas.microsoft.com/office/drawing/2014/main" id="{A685B4CC-C0B2-4168-8B88-434189CBE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249" y="343029"/>
            <a:ext cx="2921390" cy="401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ecuredownload.lww.com/vstappcontent/9781975110550_Dirette8e/image_bank/content/data/image_collection/Figure_7-6.jpg">
            <a:extLst>
              <a:ext uri="{FF2B5EF4-FFF2-40B4-BE49-F238E27FC236}">
                <a16:creationId xmlns:a16="http://schemas.microsoft.com/office/drawing/2014/main" id="{ECBD39FC-D2AA-4CAC-BEB4-FB0365566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282" y="1105270"/>
            <a:ext cx="3378335" cy="293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17436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Visual Loss: Overview, Visual Field Testing, and Topical Diagnosis | Ento  Key">
            <a:extLst>
              <a:ext uri="{FF2B5EF4-FFF2-40B4-BE49-F238E27FC236}">
                <a16:creationId xmlns:a16="http://schemas.microsoft.com/office/drawing/2014/main" id="{5019C035-AE2F-4B12-A41C-ABC1F4DB97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7" r="58710" b="21328"/>
          <a:stretch/>
        </p:blipFill>
        <p:spPr bwMode="auto">
          <a:xfrm>
            <a:off x="1522318" y="1137759"/>
            <a:ext cx="2348346" cy="309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A3FECDE-FFA2-45BA-93C2-C7BDA5D5A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Visual field deficits</a:t>
            </a:r>
            <a:br>
              <a:rPr lang="en-US" dirty="0"/>
            </a:br>
            <a:r>
              <a:rPr lang="en-US" sz="2400" i="1" dirty="0"/>
              <a:t>Lesion location is important</a:t>
            </a:r>
            <a:endParaRPr lang="en-US" i="1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15F0726-F96F-4671-AF9F-A247B2B23D07}"/>
              </a:ext>
            </a:extLst>
          </p:cNvPr>
          <p:cNvGrpSpPr/>
          <p:nvPr/>
        </p:nvGrpSpPr>
        <p:grpSpPr>
          <a:xfrm>
            <a:off x="4572000" y="1325401"/>
            <a:ext cx="3529036" cy="2492697"/>
            <a:chOff x="5889372" y="436293"/>
            <a:chExt cx="3053413" cy="2156746"/>
          </a:xfrm>
        </p:grpSpPr>
        <p:pic>
          <p:nvPicPr>
            <p:cNvPr id="19" name="Picture 4" descr="Visual Loss: Overview, Visual Field Testing, and Topical Diagnosis | Ento  Key">
              <a:extLst>
                <a:ext uri="{FF2B5EF4-FFF2-40B4-BE49-F238E27FC236}">
                  <a16:creationId xmlns:a16="http://schemas.microsoft.com/office/drawing/2014/main" id="{B69BFB0B-0768-4DC6-9E31-02270C71D3C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74" t="314" b="75997"/>
            <a:stretch/>
          </p:blipFill>
          <p:spPr bwMode="auto">
            <a:xfrm>
              <a:off x="5892800" y="436293"/>
              <a:ext cx="3049985" cy="12264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Visual Loss: Overview, Visual Field Testing, and Topical Diagnosis | Ento  Key">
              <a:extLst>
                <a:ext uri="{FF2B5EF4-FFF2-40B4-BE49-F238E27FC236}">
                  <a16:creationId xmlns:a16="http://schemas.microsoft.com/office/drawing/2014/main" id="{6A0EC80D-0625-4D99-A469-F41971FC0FC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14" t="81475"/>
            <a:stretch/>
          </p:blipFill>
          <p:spPr bwMode="auto">
            <a:xfrm>
              <a:off x="5889372" y="1633963"/>
              <a:ext cx="3053413" cy="959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1F2BDB1C-C52F-494B-AE9E-16668BAD97DF}"/>
              </a:ext>
            </a:extLst>
          </p:cNvPr>
          <p:cNvSpPr/>
          <p:nvPr/>
        </p:nvSpPr>
        <p:spPr>
          <a:xfrm>
            <a:off x="6228369" y="4184513"/>
            <a:ext cx="27866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700" i="1" dirty="0">
                <a:solidFill>
                  <a:srgbClr val="002100"/>
                </a:solidFill>
                <a:latin typeface="Calibri" panose="020F0502020204030204" pitchFamily="34" charset="0"/>
              </a:rPr>
              <a:t>Image source: https://entokey.com/visual-loss-overview-visual-field-testing-and-topical-diagnosis/</a:t>
            </a:r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1972760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64D07-8511-4039-B221-B8492E226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Hemianopia/hemianopsia</a:t>
            </a:r>
            <a:br>
              <a:rPr lang="en-US" dirty="0"/>
            </a:br>
            <a:r>
              <a:rPr lang="en-US" sz="2400" i="1" dirty="0"/>
              <a:t>Vision loss to half of a visual field (bilaterally)</a:t>
            </a:r>
            <a:endParaRPr lang="en-US" i="1" dirty="0"/>
          </a:p>
        </p:txBody>
      </p:sp>
      <p:pic>
        <p:nvPicPr>
          <p:cNvPr id="12290" name="Picture 2" descr="Hemianopsia Hemianopia Less Vision Blindness Anopsia Stock Photo 1244952046  | Shutterstock">
            <a:extLst>
              <a:ext uri="{FF2B5EF4-FFF2-40B4-BE49-F238E27FC236}">
                <a16:creationId xmlns:a16="http://schemas.microsoft.com/office/drawing/2014/main" id="{92C253AB-3296-48A7-973F-BE87786ACF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"/>
          <a:stretch/>
        </p:blipFill>
        <p:spPr bwMode="auto">
          <a:xfrm>
            <a:off x="2290438" y="1442173"/>
            <a:ext cx="4641571" cy="275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37525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ifferent Types of Scotoma: Symptoms &amp; Causes">
            <a:extLst>
              <a:ext uri="{FF2B5EF4-FFF2-40B4-BE49-F238E27FC236}">
                <a16:creationId xmlns:a16="http://schemas.microsoft.com/office/drawing/2014/main" id="{13C21FA6-EBB7-4B96-8DB3-20EDD4893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351" y="976714"/>
            <a:ext cx="3835298" cy="339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2F3749-14FE-4A7A-AD86-71A7CBEA0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scotomas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1BA675-CAAB-479E-B44B-1E4BB8F2E8FA}"/>
              </a:ext>
            </a:extLst>
          </p:cNvPr>
          <p:cNvSpPr/>
          <p:nvPr/>
        </p:nvSpPr>
        <p:spPr>
          <a:xfrm>
            <a:off x="6320694" y="4273957"/>
            <a:ext cx="2610242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700" i="1" dirty="0">
                <a:solidFill>
                  <a:srgbClr val="002100"/>
                </a:solidFill>
                <a:latin typeface="Calibri" panose="020F0502020204030204" pitchFamily="34" charset="0"/>
              </a:rPr>
              <a:t>Image source: https://www.visioncenter.org/conditions/scotoma/ </a:t>
            </a:r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243214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F5076-E34C-4923-B352-F95A101F2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Visual Attention &amp; Perception</a:t>
            </a:r>
          </a:p>
        </p:txBody>
      </p:sp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F356EE04-D55E-4231-A387-47ABD74395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90766" y="1032752"/>
            <a:ext cx="4162468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70BA784C-C1F0-4ADD-8A96-AF264A6756A7}"/>
              </a:ext>
            </a:extLst>
          </p:cNvPr>
          <p:cNvSpPr/>
          <p:nvPr/>
        </p:nvSpPr>
        <p:spPr>
          <a:xfrm rot="10800000">
            <a:off x="2490766" y="3579001"/>
            <a:ext cx="527286" cy="22987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08944A-1F74-4E75-ABC7-FD596A690A8F}"/>
              </a:ext>
            </a:extLst>
          </p:cNvPr>
          <p:cNvSpPr txBox="1"/>
          <p:nvPr/>
        </p:nvSpPr>
        <p:spPr>
          <a:xfrm>
            <a:off x="406704" y="3370771"/>
            <a:ext cx="2251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Visual attention (filter)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Ability to visually orient and respond to our environment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E2CBDC-5CF3-444E-83B6-E7E83AF8236A}"/>
              </a:ext>
            </a:extLst>
          </p:cNvPr>
          <p:cNvSpPr/>
          <p:nvPr/>
        </p:nvSpPr>
        <p:spPr>
          <a:xfrm>
            <a:off x="6653234" y="4163471"/>
            <a:ext cx="239232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900" i="1" dirty="0">
                <a:solidFill>
                  <a:srgbClr val="000000"/>
                </a:solidFill>
                <a:latin typeface="Calibri" panose="020F0502020204030204" pitchFamily="34" charset="0"/>
              </a:rPr>
              <a:t>Image source: </a:t>
            </a:r>
            <a:r>
              <a:rPr lang="fr-FR" sz="9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Dirette</a:t>
            </a:r>
            <a:r>
              <a:rPr lang="fr-FR" sz="900" i="1" dirty="0">
                <a:solidFill>
                  <a:srgbClr val="000000"/>
                </a:solidFill>
                <a:latin typeface="Calibri" panose="020F0502020204030204" pitchFamily="34" charset="0"/>
              </a:rPr>
              <a:t> &amp; Gutman (2021) pp. 82</a:t>
            </a:r>
            <a:endParaRPr lang="fr-FR" sz="900" dirty="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0DF14967-92A6-4384-89E5-6E0E817D81FB}"/>
              </a:ext>
            </a:extLst>
          </p:cNvPr>
          <p:cNvSpPr/>
          <p:nvPr/>
        </p:nvSpPr>
        <p:spPr>
          <a:xfrm rot="10800000">
            <a:off x="2940878" y="2862938"/>
            <a:ext cx="527286" cy="22987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3CA305-9D51-4841-918E-940C3E170798}"/>
              </a:ext>
            </a:extLst>
          </p:cNvPr>
          <p:cNvSpPr txBox="1"/>
          <p:nvPr/>
        </p:nvSpPr>
        <p:spPr>
          <a:xfrm>
            <a:off x="573713" y="2539772"/>
            <a:ext cx="2427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Perceptual process of matching incoming visual stimuli with stored visual memories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FB4D10AF-B02D-466F-855D-5598B5F5A50E}"/>
              </a:ext>
            </a:extLst>
          </p:cNvPr>
          <p:cNvSpPr/>
          <p:nvPr/>
        </p:nvSpPr>
        <p:spPr>
          <a:xfrm rot="10800000">
            <a:off x="3390990" y="2146875"/>
            <a:ext cx="527286" cy="22987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80BBBF-E23E-4355-BE21-834CCE2584CD}"/>
              </a:ext>
            </a:extLst>
          </p:cNvPr>
          <p:cNvSpPr txBox="1"/>
          <p:nvPr/>
        </p:nvSpPr>
        <p:spPr>
          <a:xfrm>
            <a:off x="764748" y="1749526"/>
            <a:ext cx="2703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Ability to integrate visual perceptual information with other sensory input to complete executive functioning tasks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084F58DA-4335-44F6-8BDF-76672292D87F}"/>
              </a:ext>
            </a:extLst>
          </p:cNvPr>
          <p:cNvSpPr/>
          <p:nvPr/>
        </p:nvSpPr>
        <p:spPr>
          <a:xfrm rot="10800000" flipH="1">
            <a:off x="5939483" y="2951993"/>
            <a:ext cx="527286" cy="26978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CF9772F6-592A-421F-9C14-7FDD36450633}"/>
              </a:ext>
            </a:extLst>
          </p:cNvPr>
          <p:cNvSpPr/>
          <p:nvPr/>
        </p:nvSpPr>
        <p:spPr>
          <a:xfrm rot="10800000" flipH="1">
            <a:off x="5564597" y="2323370"/>
            <a:ext cx="527286" cy="26978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15C05D-F3B7-4D17-BAB9-478F48637B22}"/>
              </a:ext>
            </a:extLst>
          </p:cNvPr>
          <p:cNvSpPr txBox="1"/>
          <p:nvPr/>
        </p:nvSpPr>
        <p:spPr>
          <a:xfrm>
            <a:off x="6466769" y="2877367"/>
            <a:ext cx="2230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Organized method for gathering visual information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D064E7-649A-4108-A29F-CC0BCDBFA1CE}"/>
              </a:ext>
            </a:extLst>
          </p:cNvPr>
          <p:cNvSpPr txBox="1"/>
          <p:nvPr/>
        </p:nvSpPr>
        <p:spPr>
          <a:xfrm>
            <a:off x="6114212" y="2227428"/>
            <a:ext cx="2659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Ability to take in visual stimuli, retain its details, and store for later retrieval</a:t>
            </a:r>
          </a:p>
        </p:txBody>
      </p:sp>
    </p:spTree>
    <p:extLst>
      <p:ext uri="{BB962C8B-B14F-4D97-AF65-F5344CB8AC3E}">
        <p14:creationId xmlns:p14="http://schemas.microsoft.com/office/powerpoint/2010/main" val="241861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0" grpId="0" animBg="1"/>
      <p:bldP spid="11" grpId="0"/>
      <p:bldP spid="12" grpId="0" animBg="1"/>
      <p:bldP spid="13" grpId="0"/>
      <p:bldP spid="14" grpId="0" animBg="1"/>
      <p:bldP spid="15" grpId="0" animBg="1"/>
      <p:bldP spid="16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9E1AD-1E66-4654-8955-AAAB48D8A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Attention &amp; Perception deficits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597AB4-E696-41FF-B4CB-512ED83F685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Decreased visual memory</a:t>
            </a:r>
          </a:p>
          <a:p>
            <a:r>
              <a:rPr lang="en-US" dirty="0"/>
              <a:t>Visual closure deficits</a:t>
            </a:r>
          </a:p>
          <a:p>
            <a:r>
              <a:rPr lang="en-US" dirty="0"/>
              <a:t>Visual organization</a:t>
            </a:r>
          </a:p>
          <a:p>
            <a:r>
              <a:rPr lang="en-US" dirty="0" err="1"/>
              <a:t>Visuocognition</a:t>
            </a:r>
            <a:r>
              <a:rPr lang="en-US" dirty="0"/>
              <a:t> deficits</a:t>
            </a:r>
          </a:p>
          <a:p>
            <a:pPr lvl="1"/>
            <a:r>
              <a:rPr lang="en-US" dirty="0"/>
              <a:t>Difficulty with integration of VP information with other sensory input to complete EF tasks (organization, sequencing, problem solving, etc.)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3DE45F-B4C4-4C52-AD3D-279C68B0E09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Visually distractible </a:t>
            </a:r>
          </a:p>
          <a:p>
            <a:r>
              <a:rPr lang="en-US" dirty="0"/>
              <a:t>Visuospatial inattention</a:t>
            </a:r>
          </a:p>
          <a:p>
            <a:r>
              <a:rPr lang="en-US" dirty="0"/>
              <a:t>Visuospatial hemi-neglect</a:t>
            </a:r>
          </a:p>
          <a:p>
            <a:r>
              <a:rPr lang="en-US" dirty="0"/>
              <a:t>Body scheme disorders</a:t>
            </a:r>
          </a:p>
          <a:p>
            <a:r>
              <a:rPr lang="en-US" dirty="0"/>
              <a:t>Visual discrimination deficits (visual analysis)</a:t>
            </a:r>
          </a:p>
          <a:p>
            <a:pPr lvl="1"/>
            <a:r>
              <a:rPr lang="en-US" dirty="0"/>
              <a:t>Form consistency</a:t>
            </a:r>
          </a:p>
          <a:p>
            <a:pPr lvl="1"/>
            <a:r>
              <a:rPr lang="en-US" dirty="0"/>
              <a:t>Pattern recognition</a:t>
            </a:r>
          </a:p>
          <a:p>
            <a:pPr lvl="1"/>
            <a:r>
              <a:rPr lang="en-US" dirty="0"/>
              <a:t>Figure-ground</a:t>
            </a:r>
          </a:p>
          <a:p>
            <a:r>
              <a:rPr lang="en-US" dirty="0"/>
              <a:t>Visual agnosia</a:t>
            </a:r>
          </a:p>
          <a:p>
            <a:r>
              <a:rPr lang="en-US" dirty="0"/>
              <a:t>Decreased depth perception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39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115ED-4B0A-4B0C-9EE6-1A5A1E655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87321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Visuospatial inattention or neglect</a:t>
            </a:r>
            <a:br>
              <a:rPr lang="en-US" dirty="0"/>
            </a:br>
            <a:r>
              <a:rPr lang="en-US" sz="2200" i="1" dirty="0"/>
              <a:t>Phenomenon resulting in significant difficulty to orient and respond to a side of environmental information </a:t>
            </a:r>
            <a:endParaRPr lang="en-US" dirty="0"/>
          </a:p>
        </p:txBody>
      </p:sp>
      <p:pic>
        <p:nvPicPr>
          <p:cNvPr id="13314" name="Picture 2" descr="Left Neglect After Stroke - Definition &amp; Treatment Exercises">
            <a:extLst>
              <a:ext uri="{FF2B5EF4-FFF2-40B4-BE49-F238E27FC236}">
                <a16:creationId xmlns:a16="http://schemas.microsoft.com/office/drawing/2014/main" id="{F8886D88-6CFF-4D90-AA82-20595B3A8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40" y="1580410"/>
            <a:ext cx="3717522" cy="1982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Left Neglect After Stroke - Definition &amp; Treatment Exercises">
            <a:extLst>
              <a:ext uri="{FF2B5EF4-FFF2-40B4-BE49-F238E27FC236}">
                <a16:creationId xmlns:a16="http://schemas.microsoft.com/office/drawing/2014/main" id="{18A24427-A81F-4DB9-895A-D50B38AA0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579" y="3178478"/>
            <a:ext cx="2331507" cy="174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 UNIFIED PERSPECTIVE OF UNILATERAL SPATIAL NEGLECT">
            <a:extLst>
              <a:ext uri="{FF2B5EF4-FFF2-40B4-BE49-F238E27FC236}">
                <a16:creationId xmlns:a16="http://schemas.microsoft.com/office/drawing/2014/main" id="{53B25C22-4E83-4BD0-A441-4B086D9EA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930" y="1466933"/>
            <a:ext cx="4026807" cy="1546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3162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B7459-98B0-4ABD-9A13-F7C3D3571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Agnosia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9C6A6E-994A-4905-B5FC-201097618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1" y="1088062"/>
            <a:ext cx="3781595" cy="3781595"/>
          </a:xfrm>
          <a:prstGeom prst="rect">
            <a:avLst/>
          </a:prstGeom>
        </p:spPr>
      </p:pic>
      <p:pic>
        <p:nvPicPr>
          <p:cNvPr id="9222" name="Picture 6" descr="Apperceptive Agnosia - an overview | ScienceDirect Topics">
            <a:extLst>
              <a:ext uri="{FF2B5EF4-FFF2-40B4-BE49-F238E27FC236}">
                <a16:creationId xmlns:a16="http://schemas.microsoft.com/office/drawing/2014/main" id="{97FC668C-65AB-4381-958C-4CB98D86B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987" y="1380470"/>
            <a:ext cx="3504363" cy="291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77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6C659-2DA3-4FC2-96E6-DE68A3663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Vision &amp; Posture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DC4E4C-45AB-46DF-A948-99989F241107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1" r="3810" b="4661"/>
          <a:stretch/>
        </p:blipFill>
        <p:spPr>
          <a:xfrm>
            <a:off x="628650" y="1714158"/>
            <a:ext cx="2688288" cy="171518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A1C238-447E-48D3-81F8-19FB9AF673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551"/>
          <a:stretch/>
        </p:blipFill>
        <p:spPr>
          <a:xfrm>
            <a:off x="3453751" y="1304992"/>
            <a:ext cx="2236498" cy="253351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098" name="Picture 2" descr="https://lh4.googleusercontent.com/VRR_DC3mDcpvjhrY7UZ2RgILNNL0mcUFw0u2bHnGqVKyp6EQyzsAV4Go3sqhrQowLc9xECYIAfapsZZExI1pvxwEDOCbvARJRT8uuD6emZvIrydjdqyh-bpsgL5NrgNAy0JSd5u1wHzFKlA0_UoxAHu04B6aXEkAt-M9aYgz2UiqA7WjcmwuoiHtweOgsXRgp2DDnpwNPg">
            <a:extLst>
              <a:ext uri="{FF2B5EF4-FFF2-40B4-BE49-F238E27FC236}">
                <a16:creationId xmlns:a16="http://schemas.microsoft.com/office/drawing/2014/main" id="{A13BE19B-4B05-4858-A52D-2AD016A5A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759" y="1536902"/>
            <a:ext cx="2759591" cy="206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B1F8472-2335-4ABC-8F8F-7FDEBC763A51}"/>
              </a:ext>
            </a:extLst>
          </p:cNvPr>
          <p:cNvSpPr/>
          <p:nvPr/>
        </p:nvSpPr>
        <p:spPr>
          <a:xfrm>
            <a:off x="4458586" y="3875482"/>
            <a:ext cx="1231663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i="1" dirty="0">
                <a:solidFill>
                  <a:srgbClr val="002100"/>
                </a:solidFill>
                <a:latin typeface="Calibri" panose="020F0502020204030204" pitchFamily="34" charset="0"/>
              </a:rPr>
              <a:t>Image source: </a:t>
            </a:r>
            <a:r>
              <a:rPr lang="en-US" sz="700" i="1" dirty="0" err="1">
                <a:solidFill>
                  <a:srgbClr val="002100"/>
                </a:solidFill>
                <a:latin typeface="Calibri" panose="020F0502020204030204" pitchFamily="34" charset="0"/>
              </a:rPr>
              <a:t>Kniffin</a:t>
            </a:r>
            <a:r>
              <a:rPr lang="en-US" sz="700" i="1" dirty="0">
                <a:solidFill>
                  <a:srgbClr val="002100"/>
                </a:solidFill>
                <a:latin typeface="Calibri" panose="020F0502020204030204" pitchFamily="34" charset="0"/>
              </a:rPr>
              <a:t> (2020)</a:t>
            </a:r>
            <a:endParaRPr lang="en-US" sz="7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8D6FFEA-357C-45A8-8EAD-0891AE17228E}"/>
              </a:ext>
            </a:extLst>
          </p:cNvPr>
          <p:cNvSpPr/>
          <p:nvPr/>
        </p:nvSpPr>
        <p:spPr>
          <a:xfrm>
            <a:off x="628650" y="3419047"/>
            <a:ext cx="2985919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i="1" dirty="0">
                <a:solidFill>
                  <a:srgbClr val="002100"/>
                </a:solidFill>
                <a:latin typeface="Calibri" panose="020F0502020204030204" pitchFamily="34" charset="0"/>
              </a:rPr>
              <a:t>Image source: Google image from </a:t>
            </a:r>
            <a:r>
              <a:rPr lang="en-US" sz="600" i="1" dirty="0" err="1">
                <a:solidFill>
                  <a:srgbClr val="002100"/>
                </a:solidFill>
                <a:latin typeface="Calibri" panose="020F0502020204030204" pitchFamily="34" charset="0"/>
              </a:rPr>
              <a:t>Youtube</a:t>
            </a:r>
            <a:r>
              <a:rPr lang="en-US" sz="600" i="1" dirty="0">
                <a:solidFill>
                  <a:srgbClr val="002100"/>
                </a:solidFill>
                <a:latin typeface="Calibri" panose="020F0502020204030204" pitchFamily="34" charset="0"/>
              </a:rPr>
              <a:t> video (We laugh, 2020)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37236128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CA7BD-820E-4622-B2B7-EC701EB8C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Occupational Therapy &amp; Vision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ABB4B7-1B94-4C3E-90DA-C31737991A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68016"/>
            <a:ext cx="7886700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OT Scope of Practice</a:t>
            </a:r>
          </a:p>
          <a:p>
            <a:pPr marL="342900" lvl="1" indent="0">
              <a:buNone/>
            </a:pPr>
            <a:r>
              <a:rPr lang="en-US" sz="2000" i="1" dirty="0"/>
              <a:t>The practice of occupational therapy includes interventions and procedures to promote or enhance safety and performance in ADLs, IADLs, health management, rest and sleep, education, work, play, and social participation, </a:t>
            </a:r>
            <a:r>
              <a:rPr lang="en-US" sz="2000" b="1" i="1" dirty="0"/>
              <a:t>including remediation and compensation for visual deficits, including low vision rehabilitation </a:t>
            </a:r>
            <a:r>
              <a:rPr lang="en-US" sz="2000" dirty="0"/>
              <a:t>(AOTA, 2021, p.4).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A5D95B4-63B5-4E30-B79E-6C9BE4BFFE2F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5256213" y="1878013"/>
            <a:ext cx="3887787" cy="2763837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2D6840F-6A4E-4B8D-A4A9-868968346E2B}"/>
              </a:ext>
            </a:extLst>
          </p:cNvPr>
          <p:cNvSpPr/>
          <p:nvPr/>
        </p:nvSpPr>
        <p:spPr>
          <a:xfrm>
            <a:off x="2237173" y="3278874"/>
            <a:ext cx="4669654" cy="1362976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Century Gothic" panose="020B0502020202020204" pitchFamily="34" charset="0"/>
              </a:rPr>
              <a:t>Functional vision and how it impacts occupational performance and participation</a:t>
            </a:r>
          </a:p>
        </p:txBody>
      </p:sp>
    </p:spTree>
    <p:extLst>
      <p:ext uri="{BB962C8B-B14F-4D97-AF65-F5344CB8AC3E}">
        <p14:creationId xmlns:p14="http://schemas.microsoft.com/office/powerpoint/2010/main" val="1245554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5D472-D3A3-4B5B-9A29-9323EBB91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Agenda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C6D6559-2987-494A-B06E-9D65DC610E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2593519"/>
              </p:ext>
            </p:extLst>
          </p:nvPr>
        </p:nvGraphicFramePr>
        <p:xfrm>
          <a:off x="346229" y="1001686"/>
          <a:ext cx="8451542" cy="37085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773896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42705-33F9-4B6F-BAB7-F427997D2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Occupational Therapy &amp; Vision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E8F4CC-13B3-48EA-848A-E9941EC56D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592" y="1107940"/>
            <a:ext cx="5408166" cy="19822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3C9274-0336-449F-B7C4-BE34B0A397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44" r="11532" b="1065"/>
          <a:stretch/>
        </p:blipFill>
        <p:spPr>
          <a:xfrm>
            <a:off x="6096841" y="1100603"/>
            <a:ext cx="2679567" cy="2670968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FD11B49A-8684-406E-93D6-895EA91C6F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5742587"/>
              </p:ext>
            </p:extLst>
          </p:nvPr>
        </p:nvGraphicFramePr>
        <p:xfrm>
          <a:off x="191844" y="2591646"/>
          <a:ext cx="6096000" cy="26709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Arrow: Left-Right 7">
            <a:extLst>
              <a:ext uri="{FF2B5EF4-FFF2-40B4-BE49-F238E27FC236}">
                <a16:creationId xmlns:a16="http://schemas.microsoft.com/office/drawing/2014/main" id="{022A283A-C4F4-42A6-9B96-ED5FB5A11E77}"/>
              </a:ext>
            </a:extLst>
          </p:cNvPr>
          <p:cNvSpPr/>
          <p:nvPr/>
        </p:nvSpPr>
        <p:spPr>
          <a:xfrm>
            <a:off x="5477522" y="2046275"/>
            <a:ext cx="810322" cy="315679"/>
          </a:xfrm>
          <a:prstGeom prst="left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A881F5-D1E7-4E51-B883-7A3916CB53D1}"/>
              </a:ext>
            </a:extLst>
          </p:cNvPr>
          <p:cNvSpPr txBox="1"/>
          <p:nvPr/>
        </p:nvSpPr>
        <p:spPr>
          <a:xfrm>
            <a:off x="6933460" y="4181383"/>
            <a:ext cx="20507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AOTA (2020) OTPF-4</a:t>
            </a:r>
          </a:p>
        </p:txBody>
      </p:sp>
    </p:spTree>
    <p:extLst>
      <p:ext uri="{BB962C8B-B14F-4D97-AF65-F5344CB8AC3E}">
        <p14:creationId xmlns:p14="http://schemas.microsoft.com/office/powerpoint/2010/main" val="5894514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769C6B4-3585-4A75-A889-6710F7342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and interventions to address functional vision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583011-BF2E-4694-8237-358ECB10ED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6442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434FC50-FD1D-4CD4-830E-8DFD95289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Functional vision screen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7EFBF12-6742-4B64-9DD5-5D467682C1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 Visual history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/>
              <a:t> Corrective lenses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/>
              <a:t> PMH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 Clinical observation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/>
              <a:t> Functional tasks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/>
              <a:t> Assessments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 Visual acuity (screen)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 Oculomotor skills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 Visual fields</a:t>
            </a:r>
          </a:p>
        </p:txBody>
      </p: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CC65D5DC-0771-4918-8DAC-8DD72EDF9B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96275" y="1459614"/>
            <a:ext cx="3519075" cy="2758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722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B310B6-70C5-4F80-AD01-B6468585A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Screening </a:t>
            </a:r>
            <a:r>
              <a:rPr lang="en-US" b="1" dirty="0"/>
              <a:t>visual acuity</a:t>
            </a:r>
          </a:p>
        </p:txBody>
      </p:sp>
      <p:pic>
        <p:nvPicPr>
          <p:cNvPr id="8" name="Picture 8" descr="Amazon.com: Graham-Field 1264 Snellen 10' Eye Test Chart For Eye Test  Cabinet 1258: Industrial &amp; Scientific">
            <a:extLst>
              <a:ext uri="{FF2B5EF4-FFF2-40B4-BE49-F238E27FC236}">
                <a16:creationId xmlns:a16="http://schemas.microsoft.com/office/drawing/2014/main" id="{48ED0F43-091F-4A6F-9817-3984387B67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5" r="17550"/>
          <a:stretch/>
        </p:blipFill>
        <p:spPr bwMode="auto">
          <a:xfrm>
            <a:off x="1428450" y="1069505"/>
            <a:ext cx="2551289" cy="386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Near Visual Acuity Charts (Near Vision Acuity Chart) | OptometryWeb: The  Ultimate Online Resource for Optometrists">
            <a:extLst>
              <a:ext uri="{FF2B5EF4-FFF2-40B4-BE49-F238E27FC236}">
                <a16:creationId xmlns:a16="http://schemas.microsoft.com/office/drawing/2014/main" id="{99DDC2C4-D906-4FC4-A85E-534D74203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101" y="1643569"/>
            <a:ext cx="3143550" cy="235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9419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Visual Acuity">
            <a:extLst>
              <a:ext uri="{FF2B5EF4-FFF2-40B4-BE49-F238E27FC236}">
                <a16:creationId xmlns:a16="http://schemas.microsoft.com/office/drawing/2014/main" id="{2526B332-5D12-4E50-8DEE-3D1818FCC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404" y="3129450"/>
            <a:ext cx="2886075" cy="150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lea-symbols-translucent-distance-eye-chart_6387678 | Memories for Rebecca">
            <a:extLst>
              <a:ext uri="{FF2B5EF4-FFF2-40B4-BE49-F238E27FC236}">
                <a16:creationId xmlns:a16="http://schemas.microsoft.com/office/drawing/2014/main" id="{300E2FB0-F597-4F03-8EDF-ACB14D586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405" y="355564"/>
            <a:ext cx="3010117" cy="262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Tumbling &quot;E&quot; Visual acuity Chart 3 meters - Precision Vision">
            <a:extLst>
              <a:ext uri="{FF2B5EF4-FFF2-40B4-BE49-F238E27FC236}">
                <a16:creationId xmlns:a16="http://schemas.microsoft.com/office/drawing/2014/main" id="{361FE7CF-83E9-40AB-A791-6D4E499C0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269" y="684340"/>
            <a:ext cx="2156179" cy="338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1716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B07E8-DCAA-4F46-A347-515F075F2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Acuity: Treatment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F7B195-0A44-4154-9AC0-5D8BE62E0E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Referrals to optometrist or ophthalmologist</a:t>
            </a:r>
          </a:p>
          <a:p>
            <a:r>
              <a:rPr lang="en-US" dirty="0"/>
              <a:t>Occupational therapists (and other HCPs) take on a supportive role</a:t>
            </a:r>
          </a:p>
          <a:p>
            <a:pPr lvl="1"/>
            <a:r>
              <a:rPr lang="en-US" dirty="0"/>
              <a:t>Promote adaptive or compensatory strategies for safety and independence</a:t>
            </a:r>
          </a:p>
          <a:p>
            <a:pPr lvl="2"/>
            <a:r>
              <a:rPr lang="en-US" dirty="0"/>
              <a:t>Encourage wearing corrective lenses</a:t>
            </a:r>
          </a:p>
          <a:p>
            <a:pPr lvl="2"/>
            <a:r>
              <a:rPr lang="en-US" dirty="0"/>
              <a:t>Larger print</a:t>
            </a:r>
          </a:p>
          <a:p>
            <a:pPr lvl="2"/>
            <a:r>
              <a:rPr lang="en-US" dirty="0"/>
              <a:t>Contrast enhancement</a:t>
            </a:r>
          </a:p>
          <a:p>
            <a:pPr lvl="2"/>
            <a:r>
              <a:rPr lang="en-US" dirty="0"/>
              <a:t>Use of other sensory functions (e.g., tactile, auditory)</a:t>
            </a:r>
          </a:p>
        </p:txBody>
      </p:sp>
    </p:spTree>
    <p:extLst>
      <p:ext uri="{BB962C8B-B14F-4D97-AF65-F5344CB8AC3E}">
        <p14:creationId xmlns:p14="http://schemas.microsoft.com/office/powerpoint/2010/main" val="40450249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5410E6B-2822-4C07-B055-7CD912538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Assessing oculomotor skills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5AA0BA-0217-4DD4-82BB-028473D846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441826"/>
          </a:xfrm>
        </p:spPr>
        <p:txBody>
          <a:bodyPr/>
          <a:lstStyle/>
          <a:p>
            <a:r>
              <a:rPr lang="en-US" b="1" dirty="0"/>
              <a:t>Alignment</a:t>
            </a:r>
            <a:r>
              <a:rPr lang="en-US" dirty="0"/>
              <a:t>: Hirschberg Test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06559B-4EFA-43D8-BE3E-3C07319CC3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86613" y="3231730"/>
            <a:ext cx="3886200" cy="1202531"/>
          </a:xfrm>
        </p:spPr>
        <p:txBody>
          <a:bodyPr/>
          <a:lstStyle/>
          <a:p>
            <a:r>
              <a:rPr lang="en-US" b="1" dirty="0"/>
              <a:t>Oculomotor range of motion</a:t>
            </a:r>
          </a:p>
          <a:p>
            <a:r>
              <a:rPr lang="en-US" b="1" dirty="0"/>
              <a:t>Tracking (pursuits)</a:t>
            </a:r>
          </a:p>
          <a:p>
            <a:r>
              <a:rPr lang="en-US" b="1" dirty="0"/>
              <a:t>Fixation</a:t>
            </a:r>
          </a:p>
        </p:txBody>
      </p:sp>
      <p:pic>
        <p:nvPicPr>
          <p:cNvPr id="15362" name="Picture 2" descr="Moran CORE | Alignment Assessment (Hirschberg)">
            <a:extLst>
              <a:ext uri="{FF2B5EF4-FFF2-40B4-BE49-F238E27FC236}">
                <a16:creationId xmlns:a16="http://schemas.microsoft.com/office/drawing/2014/main" id="{FB311264-D081-4995-BED8-C32E11731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828799"/>
            <a:ext cx="3728739" cy="200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securedownload.lww.com/vstappcontent/9781975110550_Dirette8e/image_bank/content/data/image_collection/Figure_7-13.jpg">
            <a:extLst>
              <a:ext uri="{FF2B5EF4-FFF2-40B4-BE49-F238E27FC236}">
                <a16:creationId xmlns:a16="http://schemas.microsoft.com/office/drawing/2014/main" id="{0E0E6A42-1657-430E-86F0-821A7FBF9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613" y="1097196"/>
            <a:ext cx="2093248" cy="205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s://securedownload.lww.com/vstappcontent/9781975110550_Dirette8e/image_bank/content/data/image_collection/Figure_7-14.jpg">
            <a:extLst>
              <a:ext uri="{FF2B5EF4-FFF2-40B4-BE49-F238E27FC236}">
                <a16:creationId xmlns:a16="http://schemas.microsoft.com/office/drawing/2014/main" id="{E7A2C7F1-F2D1-4196-B7BF-E19656357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868" y="1097196"/>
            <a:ext cx="1737814" cy="205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9C5DEC2-2BE2-48A0-BBEA-BC3C70B93DDF}"/>
              </a:ext>
            </a:extLst>
          </p:cNvPr>
          <p:cNvSpPr/>
          <p:nvPr/>
        </p:nvSpPr>
        <p:spPr>
          <a:xfrm>
            <a:off x="628650" y="3943040"/>
            <a:ext cx="17469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i="1" dirty="0">
                <a:solidFill>
                  <a:srgbClr val="002100"/>
                </a:solidFill>
                <a:latin typeface="Calibri" panose="020F0502020204030204" pitchFamily="34" charset="0"/>
              </a:rPr>
              <a:t>Image source: R.A.I.N. Health Care Center</a:t>
            </a:r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361666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534C4-9B75-4F69-82C4-D2461C9EF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Assessing oculomotor skills: </a:t>
            </a:r>
            <a:r>
              <a:rPr lang="en-US" b="1" dirty="0"/>
              <a:t>Saccades</a:t>
            </a:r>
          </a:p>
        </p:txBody>
      </p:sp>
      <p:pic>
        <p:nvPicPr>
          <p:cNvPr id="16388" name="Picture 4" descr="https://securedownload.lww.com/vstappcontent/9781975110550_Dirette8e/image_bank/content/data/image_collection/Figure_7-16A.jpg">
            <a:extLst>
              <a:ext uri="{FF2B5EF4-FFF2-40B4-BE49-F238E27FC236}">
                <a16:creationId xmlns:a16="http://schemas.microsoft.com/office/drawing/2014/main" id="{D0DF2143-FD6C-4C8C-9277-47217EB06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327" y="1083718"/>
            <a:ext cx="3280049" cy="334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s://securedownload.lww.com/vstappcontent/9781975110550_Dirette8e/image_bank/content/data/image_collection/Figure_7-16B.jpg">
            <a:extLst>
              <a:ext uri="{FF2B5EF4-FFF2-40B4-BE49-F238E27FC236}">
                <a16:creationId xmlns:a16="http://schemas.microsoft.com/office/drawing/2014/main" id="{422148DD-CADC-4B59-859E-6B7DBEDFD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026" y="1083718"/>
            <a:ext cx="3276953" cy="334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22436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B7423-1C60-4F64-AF7F-C4DCCBA0F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Assessing oculomotor skills: </a:t>
            </a:r>
            <a:r>
              <a:rPr lang="en-US" b="1" dirty="0"/>
              <a:t>Cover Tests</a:t>
            </a:r>
          </a:p>
        </p:txBody>
      </p:sp>
      <p:pic>
        <p:nvPicPr>
          <p:cNvPr id="18434" name="Picture 2" descr="Strabismus | Exotropia - Esotropia | Cover test | Geeky Medics">
            <a:extLst>
              <a:ext uri="{FF2B5EF4-FFF2-40B4-BE49-F238E27FC236}">
                <a16:creationId xmlns:a16="http://schemas.microsoft.com/office/drawing/2014/main" id="{EC5E6095-D393-4AAA-8EB2-593CDF3E172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411" y="1606094"/>
            <a:ext cx="4336939" cy="245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s://geekymedics.com/wp-content/uploads/2020/05/Cover-test-2.jpg">
            <a:extLst>
              <a:ext uri="{FF2B5EF4-FFF2-40B4-BE49-F238E27FC236}">
                <a16:creationId xmlns:a16="http://schemas.microsoft.com/office/drawing/2014/main" id="{83019A98-E62A-438E-8EBE-BF3ED3D1A4F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33" y="1216428"/>
            <a:ext cx="3036628" cy="352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2125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4F9B7-BF9D-41A0-B597-2921DC4B9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Assessing oculomotor skills: </a:t>
            </a:r>
            <a:r>
              <a:rPr lang="en-US" b="1" dirty="0"/>
              <a:t>Convergence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BF3399-279D-40EF-B0A2-31A334AFB5D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Begin with target ~ 16” away</a:t>
            </a:r>
          </a:p>
          <a:p>
            <a:r>
              <a:rPr lang="en-US" dirty="0"/>
              <a:t>Client focuses on target while therapist slowly moves target toward client</a:t>
            </a:r>
          </a:p>
          <a:p>
            <a:r>
              <a:rPr lang="en-US" dirty="0"/>
              <a:t>Client verbalizes if/when target becomes blurry or double</a:t>
            </a:r>
          </a:p>
          <a:p>
            <a:pPr lvl="1"/>
            <a:r>
              <a:rPr lang="en-US" dirty="0"/>
              <a:t>~4-6” is WNL</a:t>
            </a:r>
          </a:p>
          <a:p>
            <a:r>
              <a:rPr lang="en-US" dirty="0"/>
              <a:t>Observe client’s eyes’ ability to converge</a:t>
            </a:r>
          </a:p>
          <a:p>
            <a:r>
              <a:rPr lang="en-US" dirty="0"/>
              <a:t>Opposite steps for divergence</a:t>
            </a:r>
          </a:p>
        </p:txBody>
      </p:sp>
      <p:pic>
        <p:nvPicPr>
          <p:cNvPr id="19458" name="Picture 2" descr="https://securedownload.lww.com/vstappcontent/9781975110550_Dirette8e/image_bank/content/data/image_collection/Figure_7-15.jpg">
            <a:extLst>
              <a:ext uri="{FF2B5EF4-FFF2-40B4-BE49-F238E27FC236}">
                <a16:creationId xmlns:a16="http://schemas.microsoft.com/office/drawing/2014/main" id="{C8B1336C-761C-49AF-A49A-0506E675AAA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601" y="1370013"/>
            <a:ext cx="2419298" cy="326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558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57214" y="537082"/>
            <a:ext cx="7886700" cy="101527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/>
              <a:t>Acquired Brain Injury</a:t>
            </a:r>
          </a:p>
          <a:p>
            <a:pPr algn="ctr"/>
            <a:r>
              <a:rPr lang="en-US" sz="2000" dirty="0"/>
              <a:t>Injury to the brain resulting in a change in neuronal activity</a:t>
            </a:r>
          </a:p>
        </p:txBody>
      </p:sp>
      <p:sp>
        <p:nvSpPr>
          <p:cNvPr id="5" name="Rectangle 4"/>
          <p:cNvSpPr/>
          <p:nvPr/>
        </p:nvSpPr>
        <p:spPr>
          <a:xfrm>
            <a:off x="557213" y="1613462"/>
            <a:ext cx="3871913" cy="55721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/>
              <a:t>Traumatic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1" y="1613462"/>
            <a:ext cx="3871913" cy="55721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/>
              <a:t>Non-Traumatic</a:t>
            </a:r>
          </a:p>
        </p:txBody>
      </p:sp>
      <p:sp>
        <p:nvSpPr>
          <p:cNvPr id="7" name="Rectangle 6"/>
          <p:cNvSpPr/>
          <p:nvPr/>
        </p:nvSpPr>
        <p:spPr>
          <a:xfrm>
            <a:off x="557214" y="2231784"/>
            <a:ext cx="3871912" cy="183511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External or internal force</a:t>
            </a:r>
          </a:p>
          <a:p>
            <a:pPr algn="ctr"/>
            <a:r>
              <a:rPr lang="en-US" sz="2400" dirty="0"/>
              <a:t>Focal or diffuse</a:t>
            </a:r>
            <a:endParaRPr lang="en-US" sz="1013" dirty="0"/>
          </a:p>
        </p:txBody>
      </p:sp>
      <p:sp>
        <p:nvSpPr>
          <p:cNvPr id="9" name="Rectangle 8"/>
          <p:cNvSpPr/>
          <p:nvPr/>
        </p:nvSpPr>
        <p:spPr>
          <a:xfrm>
            <a:off x="4572001" y="2231785"/>
            <a:ext cx="3871913" cy="1835118"/>
          </a:xfrm>
          <a:prstGeom prst="rect">
            <a:avLst/>
          </a:prstGeom>
          <a:solidFill>
            <a:schemeClr val="accent5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Internal insult to the brain</a:t>
            </a:r>
          </a:p>
          <a:p>
            <a:pPr algn="ctr"/>
            <a:r>
              <a:rPr lang="en-US" sz="1800" dirty="0"/>
              <a:t>Reduction in blood flow</a:t>
            </a:r>
          </a:p>
          <a:p>
            <a:pPr algn="ctr"/>
            <a:r>
              <a:rPr lang="en-US" sz="1800" dirty="0"/>
              <a:t>Hemorrhage</a:t>
            </a:r>
          </a:p>
          <a:p>
            <a:pPr algn="ctr"/>
            <a:r>
              <a:rPr lang="en-US" sz="1800" dirty="0"/>
              <a:t>Growths</a:t>
            </a:r>
          </a:p>
          <a:p>
            <a:pPr algn="ctr"/>
            <a:r>
              <a:rPr lang="en-US" sz="1800" dirty="0"/>
              <a:t>Malformations</a:t>
            </a:r>
            <a:endParaRPr lang="en-US" sz="1013" dirty="0"/>
          </a:p>
        </p:txBody>
      </p:sp>
    </p:spTree>
    <p:extLst>
      <p:ext uri="{BB962C8B-B14F-4D97-AF65-F5344CB8AC3E}">
        <p14:creationId xmlns:p14="http://schemas.microsoft.com/office/powerpoint/2010/main" val="4890155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9A7F6-F545-4C64-BB8A-C07548927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11025"/>
            <a:ext cx="7886700" cy="826809"/>
          </a:xfrm>
        </p:spPr>
        <p:txBody>
          <a:bodyPr>
            <a:normAutofit fontScale="90000"/>
          </a:bodyPr>
          <a:lstStyle/>
          <a:p>
            <a:r>
              <a:rPr lang="en-US" dirty="0"/>
              <a:t>Oculomotor dysfunction: Interventions</a:t>
            </a:r>
            <a:br>
              <a:rPr lang="en-US" dirty="0"/>
            </a:br>
            <a:r>
              <a:rPr lang="en-US" sz="3100" i="1" dirty="0"/>
              <a:t>Occlusion devices</a:t>
            </a:r>
            <a:endParaRPr lang="en-US" i="1" dirty="0"/>
          </a:p>
        </p:txBody>
      </p:sp>
      <p:pic>
        <p:nvPicPr>
          <p:cNvPr id="4" name="Picture 2" descr="Low-Tech TBI Rehabilitation">
            <a:extLst>
              <a:ext uri="{FF2B5EF4-FFF2-40B4-BE49-F238E27FC236}">
                <a16:creationId xmlns:a16="http://schemas.microsoft.com/office/drawing/2014/main" id="{9802A80A-9FEE-4C09-9DF9-2DBDD42E52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6" r="3822"/>
          <a:stretch/>
        </p:blipFill>
        <p:spPr bwMode="auto">
          <a:xfrm>
            <a:off x="3488138" y="2688211"/>
            <a:ext cx="2763806" cy="152242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Top 5 Optometric Treatments for Traumatic Brain Injury | Eyes On Eyecare">
            <a:extLst>
              <a:ext uri="{FF2B5EF4-FFF2-40B4-BE49-F238E27FC236}">
                <a16:creationId xmlns:a16="http://schemas.microsoft.com/office/drawing/2014/main" id="{12ECFC99-B40B-4F55-A4A5-DFDDD6D26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361" y="2688211"/>
            <a:ext cx="2579076" cy="150102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Translucent Eye Patch for Glasses Occlusion Therapy | Etsy">
            <a:extLst>
              <a:ext uri="{FF2B5EF4-FFF2-40B4-BE49-F238E27FC236}">
                <a16:creationId xmlns:a16="http://schemas.microsoft.com/office/drawing/2014/main" id="{5AF22FAB-3E46-4663-84E2-A91DACD8FD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1" t="25194" b="17797"/>
          <a:stretch/>
        </p:blipFill>
        <p:spPr bwMode="auto">
          <a:xfrm>
            <a:off x="4571999" y="1100653"/>
            <a:ext cx="3359889" cy="152780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Amazon.com: Handmade Black Snake Skin Leather Eye Patch with Buckle.  Medical, Adjustable, Cosplay, Halloween. Suitable for permanent use. For  the Right or Left Eye. : Handmade Products">
            <a:extLst>
              <a:ext uri="{FF2B5EF4-FFF2-40B4-BE49-F238E27FC236}">
                <a16:creationId xmlns:a16="http://schemas.microsoft.com/office/drawing/2014/main" id="{76E7D59E-8DF1-4053-B59B-05CF99750D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0"/>
          <a:stretch/>
        </p:blipFill>
        <p:spPr bwMode="auto">
          <a:xfrm>
            <a:off x="628650" y="1554660"/>
            <a:ext cx="2596623" cy="226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5228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1BE5D-A8C0-4580-93EE-5D4D2FFA3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Oculomotor dysfunction: Interventions</a:t>
            </a:r>
            <a:br>
              <a:rPr lang="en-US" dirty="0"/>
            </a:br>
            <a:r>
              <a:rPr lang="en-US" sz="2800" i="1" dirty="0"/>
              <a:t>Functional vision exercises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A8318-C4BB-4DF3-9689-82E826B2EB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Range of motion</a:t>
            </a:r>
          </a:p>
          <a:p>
            <a:r>
              <a:rPr lang="en-US" dirty="0"/>
              <a:t>Tracking</a:t>
            </a:r>
          </a:p>
          <a:p>
            <a:r>
              <a:rPr lang="en-US" dirty="0"/>
              <a:t>Fixation</a:t>
            </a:r>
          </a:p>
          <a:p>
            <a:r>
              <a:rPr lang="en-US" dirty="0"/>
              <a:t>Gaze stabilization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30C2D0-EC91-45CB-B6FE-5CF40173D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740" y="908523"/>
            <a:ext cx="3400147" cy="332585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80DD1EB-D004-4C54-AAA6-F64E7B934E91}"/>
              </a:ext>
            </a:extLst>
          </p:cNvPr>
          <p:cNvSpPr/>
          <p:nvPr/>
        </p:nvSpPr>
        <p:spPr>
          <a:xfrm>
            <a:off x="3740376" y="4284976"/>
            <a:ext cx="5403624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700" i="1" dirty="0">
                <a:solidFill>
                  <a:srgbClr val="000000"/>
                </a:solidFill>
                <a:latin typeface="Calibri" panose="020F0502020204030204" pitchFamily="34" charset="0"/>
              </a:rPr>
              <a:t>Image source: Scanned image of Vision HEP handout from Acquired Brain Injury Unit at Shepherd Center Rehabilitation Hospital, Atlanta, GA</a:t>
            </a:r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22290918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F26DD-2F9D-41C1-9C22-02700BD47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Oculomotor dysfunction: Interventions</a:t>
            </a:r>
            <a:br>
              <a:rPr lang="en-US" dirty="0"/>
            </a:br>
            <a:r>
              <a:rPr lang="en-US" sz="2800" i="1" dirty="0"/>
              <a:t>Fusion exercises: Pencil pushups</a:t>
            </a:r>
            <a:endParaRPr lang="en-US" i="1" dirty="0"/>
          </a:p>
        </p:txBody>
      </p:sp>
      <p:pic>
        <p:nvPicPr>
          <p:cNvPr id="5" name="Picture 2" descr="https://securedownload.lww.com/vstappcontent/9781975110550_Dirette8e/image_bank/content/data/image_collection/Figure_7-15.jpg">
            <a:extLst>
              <a:ext uri="{FF2B5EF4-FFF2-40B4-BE49-F238E27FC236}">
                <a16:creationId xmlns:a16="http://schemas.microsoft.com/office/drawing/2014/main" id="{4152DE7B-9E36-4211-8DAB-61921FBD8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108" y="1481082"/>
            <a:ext cx="2345352" cy="316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eterophoria - Optography">
            <a:extLst>
              <a:ext uri="{FF2B5EF4-FFF2-40B4-BE49-F238E27FC236}">
                <a16:creationId xmlns:a16="http://schemas.microsoft.com/office/drawing/2014/main" id="{DAD65E82-E295-40BB-AC07-83FE7FA22A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0" r="14141"/>
          <a:stretch/>
        </p:blipFill>
        <p:spPr bwMode="auto">
          <a:xfrm>
            <a:off x="798991" y="1552668"/>
            <a:ext cx="4350058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49AACD1-AB0D-4789-AC51-5764BD3A37FA}"/>
              </a:ext>
            </a:extLst>
          </p:cNvPr>
          <p:cNvSpPr/>
          <p:nvPr/>
        </p:nvSpPr>
        <p:spPr>
          <a:xfrm>
            <a:off x="2902997" y="4543652"/>
            <a:ext cx="232595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700" i="1" dirty="0">
                <a:solidFill>
                  <a:srgbClr val="000000"/>
                </a:solidFill>
                <a:latin typeface="Calibri" panose="020F0502020204030204" pitchFamily="34" charset="0"/>
              </a:rPr>
              <a:t>Image source: https://optography.org/heterophoria/</a:t>
            </a:r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36521139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F26DD-2F9D-41C1-9C22-02700BD47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Oculomotor dysfunction: Interventions</a:t>
            </a:r>
            <a:br>
              <a:rPr lang="en-US" dirty="0"/>
            </a:br>
            <a:r>
              <a:rPr lang="en-US" sz="2800" i="1" dirty="0"/>
              <a:t>Fusion exercises: Brock String</a:t>
            </a:r>
            <a:endParaRPr lang="en-US" i="1" dirty="0"/>
          </a:p>
        </p:txBody>
      </p:sp>
      <p:pic>
        <p:nvPicPr>
          <p:cNvPr id="4" name="Picture 4" descr="Physiological-Diplopia Cord™ (Brock String), Brock String Devices: Bernell  Corporation">
            <a:extLst>
              <a:ext uri="{FF2B5EF4-FFF2-40B4-BE49-F238E27FC236}">
                <a16:creationId xmlns:a16="http://schemas.microsoft.com/office/drawing/2014/main" id="{7B8D6EC4-7FC0-49CD-86E2-8F974BC10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26" y="1268016"/>
            <a:ext cx="2938508" cy="293850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24327B-38EC-4EAC-9DB9-BA316B59806E}"/>
              </a:ext>
            </a:extLst>
          </p:cNvPr>
          <p:cNvSpPr txBox="1"/>
          <p:nvPr/>
        </p:nvSpPr>
        <p:spPr>
          <a:xfrm>
            <a:off x="5098002" y="4296799"/>
            <a:ext cx="3886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/>
              <a:t>Image source: https://www.bernell.com/product/BC109/Brock-String-Devices</a:t>
            </a:r>
          </a:p>
        </p:txBody>
      </p:sp>
      <p:pic>
        <p:nvPicPr>
          <p:cNvPr id="5122" name="Picture 2" descr="Walking a tightrope with my eyes – Adult VT, Week 12 – Mindsight">
            <a:extLst>
              <a:ext uri="{FF2B5EF4-FFF2-40B4-BE49-F238E27FC236}">
                <a16:creationId xmlns:a16="http://schemas.microsoft.com/office/drawing/2014/main" id="{32BFBBAD-2542-4361-A280-269B3645C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66" y="1670223"/>
            <a:ext cx="4083847" cy="213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22035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D2FFD-267D-4345-B7D3-8C0D8D342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Assessing </a:t>
            </a:r>
            <a:r>
              <a:rPr lang="en-US" b="1" dirty="0"/>
              <a:t>visual fields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CBAC9-DD38-4D3C-A9B8-2294030A1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3943350" cy="3263504"/>
          </a:xfrm>
        </p:spPr>
        <p:txBody>
          <a:bodyPr>
            <a:normAutofit/>
          </a:bodyPr>
          <a:lstStyle/>
          <a:p>
            <a:r>
              <a:rPr lang="en-US" dirty="0"/>
              <a:t>Confrontation Tests</a:t>
            </a:r>
          </a:p>
          <a:p>
            <a:pPr lvl="1"/>
            <a:r>
              <a:rPr lang="en-US" dirty="0"/>
              <a:t>One-person test</a:t>
            </a:r>
          </a:p>
          <a:p>
            <a:pPr lvl="1"/>
            <a:r>
              <a:rPr lang="en-US" dirty="0"/>
              <a:t>Two-person test*</a:t>
            </a:r>
          </a:p>
          <a:p>
            <a:r>
              <a:rPr lang="en-US" dirty="0"/>
              <a:t>Clinical observation during scanning activities</a:t>
            </a:r>
          </a:p>
          <a:p>
            <a:pPr lvl="1"/>
            <a:r>
              <a:rPr lang="en-US" dirty="0"/>
              <a:t>Table-top</a:t>
            </a:r>
          </a:p>
          <a:p>
            <a:pPr lvl="1"/>
            <a:r>
              <a:rPr lang="en-US" dirty="0"/>
              <a:t>Functional tasks</a:t>
            </a:r>
          </a:p>
          <a:p>
            <a:pPr lvl="1"/>
            <a:r>
              <a:rPr lang="en-US" dirty="0"/>
              <a:t>Mobility</a:t>
            </a:r>
          </a:p>
        </p:txBody>
      </p:sp>
      <p:pic>
        <p:nvPicPr>
          <p:cNvPr id="17410" name="Picture 2" descr="https://securedownload.lww.com/vstappcontent/9781975110550_Dirette8e/image_bank/content/data/image_collection/Figure_7-18.jpg">
            <a:extLst>
              <a:ext uri="{FF2B5EF4-FFF2-40B4-BE49-F238E27FC236}">
                <a16:creationId xmlns:a16="http://schemas.microsoft.com/office/drawing/2014/main" id="{0C9080BA-F58F-442C-AA16-DB37F4794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893" y="1268016"/>
            <a:ext cx="4058760" cy="314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3666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03F75-1328-4934-BC95-F0373D018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Visual field deficits: Treatment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6E786-5179-486B-AC4D-3D918E5F6B8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Education and training</a:t>
            </a:r>
          </a:p>
          <a:p>
            <a:pPr lvl="1"/>
            <a:r>
              <a:rPr lang="en-US" dirty="0"/>
              <a:t>Improve awareness</a:t>
            </a:r>
          </a:p>
          <a:p>
            <a:pPr lvl="1"/>
            <a:r>
              <a:rPr lang="en-US" dirty="0"/>
              <a:t>Compensatory strategies for environmental scanning</a:t>
            </a:r>
          </a:p>
          <a:p>
            <a:r>
              <a:rPr lang="en-US" dirty="0"/>
              <a:t>Scanning activities</a:t>
            </a:r>
          </a:p>
          <a:p>
            <a:r>
              <a:rPr lang="en-US" dirty="0"/>
              <a:t>Static &amp; dynamic contexts</a:t>
            </a:r>
          </a:p>
          <a:p>
            <a:r>
              <a:rPr lang="en-US" dirty="0"/>
              <a:t>Field expansion devices </a:t>
            </a:r>
          </a:p>
          <a:p>
            <a:pPr lvl="1"/>
            <a:r>
              <a:rPr lang="en-US" dirty="0"/>
              <a:t>Fresnel prisms</a:t>
            </a:r>
          </a:p>
        </p:txBody>
      </p:sp>
      <p:pic>
        <p:nvPicPr>
          <p:cNvPr id="5" name="Picture 2" descr="https://securedownload.lww.com/vstappcontent/9781975110550_Dirette8e/image_bank/content/data/image_collection/Figure_8-4.jpg">
            <a:extLst>
              <a:ext uri="{FF2B5EF4-FFF2-40B4-BE49-F238E27FC236}">
                <a16:creationId xmlns:a16="http://schemas.microsoft.com/office/drawing/2014/main" id="{FDC22673-CCE9-47C8-B6A9-E7D6F3C8A79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036" y="1268016"/>
            <a:ext cx="3237213" cy="169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securedownload.lww.com/vstappcontent/9781975110550_Dirette8e/image_bank/content/data/image_collection/Figure_8-9.jpg">
            <a:extLst>
              <a:ext uri="{FF2B5EF4-FFF2-40B4-BE49-F238E27FC236}">
                <a16:creationId xmlns:a16="http://schemas.microsoft.com/office/drawing/2014/main" id="{3645F39C-04AD-42DD-BB62-A21812513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823" y="3009843"/>
            <a:ext cx="3067640" cy="185981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94636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2D38A-1A91-4B98-AA37-8C9B7E1D1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Fresnel Prisms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1468BF-36E4-489D-99CC-16525905EB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49" y="1268016"/>
            <a:ext cx="3792431" cy="3263504"/>
          </a:xfrm>
        </p:spPr>
        <p:txBody>
          <a:bodyPr>
            <a:normAutofit/>
          </a:bodyPr>
          <a:lstStyle/>
          <a:p>
            <a:r>
              <a:rPr lang="en-US" dirty="0"/>
              <a:t>Adheres to glasses</a:t>
            </a:r>
          </a:p>
          <a:p>
            <a:r>
              <a:rPr lang="en-US" dirty="0"/>
              <a:t>Prescribed by optometrists</a:t>
            </a:r>
          </a:p>
          <a:p>
            <a:r>
              <a:rPr lang="en-US" dirty="0"/>
              <a:t>Purposes</a:t>
            </a:r>
          </a:p>
          <a:p>
            <a:pPr lvl="1"/>
            <a:r>
              <a:rPr lang="en-US" dirty="0"/>
              <a:t>Shifts image from impaired VF into intact area</a:t>
            </a:r>
          </a:p>
          <a:p>
            <a:pPr lvl="1"/>
            <a:r>
              <a:rPr lang="en-US" dirty="0"/>
              <a:t>Can also relieve diplopia</a:t>
            </a:r>
          </a:p>
          <a:p>
            <a:pPr lvl="1"/>
            <a:r>
              <a:rPr lang="en-US" dirty="0"/>
              <a:t>Trial for future permanent grounding in glasses</a:t>
            </a:r>
          </a:p>
          <a:p>
            <a:r>
              <a:rPr lang="en-US" dirty="0"/>
              <a:t>Good awareness of VF deficit is important</a:t>
            </a:r>
          </a:p>
        </p:txBody>
      </p:sp>
      <p:pic>
        <p:nvPicPr>
          <p:cNvPr id="3074" name="Picture 2" descr="Fresnel Prism to the Rescue">
            <a:extLst>
              <a:ext uri="{FF2B5EF4-FFF2-40B4-BE49-F238E27FC236}">
                <a16:creationId xmlns:a16="http://schemas.microsoft.com/office/drawing/2014/main" id="{A185981D-A783-4EB1-B15A-0331BB7717D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8" b="7126"/>
          <a:stretch/>
        </p:blipFill>
        <p:spPr bwMode="auto">
          <a:xfrm>
            <a:off x="5057636" y="358055"/>
            <a:ext cx="3409579" cy="181992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76BEDA-CAF5-4275-B754-867022DA5A17}"/>
              </a:ext>
            </a:extLst>
          </p:cNvPr>
          <p:cNvSpPr txBox="1"/>
          <p:nvPr/>
        </p:nvSpPr>
        <p:spPr>
          <a:xfrm>
            <a:off x="4629150" y="2162160"/>
            <a:ext cx="38862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i="1" dirty="0"/>
              <a:t>Image source: https://www.reviewofoptometry.com/article/fresnel-prism-to-the-rescue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22136A-F5B7-48F6-90E1-BE2A9C61D06D}"/>
              </a:ext>
            </a:extLst>
          </p:cNvPr>
          <p:cNvSpPr txBox="1"/>
          <p:nvPr/>
        </p:nvSpPr>
        <p:spPr>
          <a:xfrm>
            <a:off x="5128796" y="4465300"/>
            <a:ext cx="38862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i="1" dirty="0"/>
              <a:t>Image source: https://www.2020mag.com/ce/understanding-prism-designs-for-homonymous</a:t>
            </a:r>
          </a:p>
        </p:txBody>
      </p:sp>
      <p:pic>
        <p:nvPicPr>
          <p:cNvPr id="8194" name="Picture 2" descr="https://www.2020mag.com/courses/116958/fig4-7.jpg">
            <a:extLst>
              <a:ext uri="{FF2B5EF4-FFF2-40B4-BE49-F238E27FC236}">
                <a16:creationId xmlns:a16="http://schemas.microsoft.com/office/drawing/2014/main" id="{4EE1751D-E8E6-4E1D-BA56-78AF927402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21" t="3270" r="1410" b="2158"/>
          <a:stretch/>
        </p:blipFill>
        <p:spPr bwMode="auto">
          <a:xfrm>
            <a:off x="4572000" y="2432482"/>
            <a:ext cx="4505140" cy="203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65135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F22AE-1770-41AA-A7B9-733E0102F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Assessing </a:t>
            </a:r>
            <a:r>
              <a:rPr lang="en-US" b="1" dirty="0"/>
              <a:t>visual perception</a:t>
            </a:r>
            <a:r>
              <a:rPr lang="en-US" dirty="0"/>
              <a:t>: Visual attention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4DEBD-B082-43D0-ABE3-D33574B300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Attention to task</a:t>
            </a:r>
          </a:p>
          <a:p>
            <a:r>
              <a:rPr lang="en-US" dirty="0"/>
              <a:t>Observe scanning</a:t>
            </a:r>
          </a:p>
          <a:p>
            <a:r>
              <a:rPr lang="en-US" dirty="0"/>
              <a:t>Line bisection test</a:t>
            </a:r>
          </a:p>
          <a:p>
            <a:r>
              <a:rPr lang="en-US" dirty="0"/>
              <a:t>Cancellation tests</a:t>
            </a:r>
          </a:p>
          <a:p>
            <a:r>
              <a:rPr lang="en-US" dirty="0"/>
              <a:t>Design copy</a:t>
            </a:r>
          </a:p>
          <a:p>
            <a:r>
              <a:rPr lang="en-US" dirty="0"/>
              <a:t>Clock drawing</a:t>
            </a:r>
          </a:p>
        </p:txBody>
      </p:sp>
      <p:pic>
        <p:nvPicPr>
          <p:cNvPr id="5" name="Picture 2" descr="Instances of performances obtained by a patient affected by hemispatial...  | Download Scientific Diagram">
            <a:extLst>
              <a:ext uri="{FF2B5EF4-FFF2-40B4-BE49-F238E27FC236}">
                <a16:creationId xmlns:a16="http://schemas.microsoft.com/office/drawing/2014/main" id="{F77A424F-9691-4C94-802D-BB1EE1A3B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100" y="1268016"/>
            <a:ext cx="5071250" cy="310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728233D-2686-43A6-8F39-915CD495974E}"/>
              </a:ext>
            </a:extLst>
          </p:cNvPr>
          <p:cNvSpPr/>
          <p:nvPr/>
        </p:nvSpPr>
        <p:spPr>
          <a:xfrm>
            <a:off x="6402571" y="4321877"/>
            <a:ext cx="211986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800" i="1" dirty="0">
                <a:solidFill>
                  <a:srgbClr val="000000"/>
                </a:solidFill>
                <a:latin typeface="Calibri" panose="020F0502020204030204" pitchFamily="34" charset="0"/>
              </a:rPr>
              <a:t>Image source: Gava (2008) Figure 6. pp. 13  </a:t>
            </a:r>
            <a:endParaRPr lang="fr-FR" sz="800" dirty="0"/>
          </a:p>
        </p:txBody>
      </p:sp>
    </p:spTree>
    <p:extLst>
      <p:ext uri="{BB962C8B-B14F-4D97-AF65-F5344CB8AC3E}">
        <p14:creationId xmlns:p14="http://schemas.microsoft.com/office/powerpoint/2010/main" val="20800982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5186D-AEC1-4354-B75F-6E4C735D5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Perception 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3B1756-7F16-42A1-A0F2-8CA2AFB07D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Visual attention</a:t>
            </a:r>
          </a:p>
          <a:p>
            <a:pPr lvl="1"/>
            <a:r>
              <a:rPr lang="en-US" dirty="0"/>
              <a:t>Scanning/cancellation tests</a:t>
            </a:r>
          </a:p>
          <a:p>
            <a:r>
              <a:rPr lang="en-US" dirty="0"/>
              <a:t>Design copy (discrimination, visuomotor, scanning)</a:t>
            </a:r>
          </a:p>
          <a:p>
            <a:r>
              <a:rPr lang="en-US" dirty="0"/>
              <a:t>Address and phone number copy (scanning, visuomotor)</a:t>
            </a:r>
          </a:p>
          <a:p>
            <a:r>
              <a:rPr lang="en-US" dirty="0"/>
              <a:t>Higher-level assessments evaluate skills such as visual memory, visual closure, pattern recognition, visuomotor integration, &amp; </a:t>
            </a:r>
            <a:r>
              <a:rPr lang="en-US" dirty="0" err="1"/>
              <a:t>visuocognition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9509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071DB-3886-401F-8D8F-1B74DF5B8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 Bisection Test</a:t>
            </a:r>
          </a:p>
        </p:txBody>
      </p:sp>
      <p:pic>
        <p:nvPicPr>
          <p:cNvPr id="2050" name="Picture 2" descr="DNA methylation of dopamine-related gene promoters is associated with line  bisection deviation in healthy adults,Scientific Reports - X-MOL">
            <a:extLst>
              <a:ext uri="{FF2B5EF4-FFF2-40B4-BE49-F238E27FC236}">
                <a16:creationId xmlns:a16="http://schemas.microsoft.com/office/drawing/2014/main" id="{A673625D-DE3E-48CA-84D1-33F542FCEAA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014538"/>
            <a:ext cx="2934304" cy="176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ine Bisection Test - Strokengine">
            <a:extLst>
              <a:ext uri="{FF2B5EF4-FFF2-40B4-BE49-F238E27FC236}">
                <a16:creationId xmlns:a16="http://schemas.microsoft.com/office/drawing/2014/main" id="{2BA0B5CF-36DD-4655-85EE-8122468DE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883" y="2014538"/>
            <a:ext cx="4966045" cy="155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221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40F5A-F584-4895-8DC1-C7D3B8C31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vision?</a:t>
            </a:r>
          </a:p>
        </p:txBody>
      </p:sp>
      <p:pic>
        <p:nvPicPr>
          <p:cNvPr id="2050" name="Picture 2" descr="Gambling on limited information: our visual system and probabilistic  inference">
            <a:extLst>
              <a:ext uri="{FF2B5EF4-FFF2-40B4-BE49-F238E27FC236}">
                <a16:creationId xmlns:a16="http://schemas.microsoft.com/office/drawing/2014/main" id="{8F105819-6032-4E9B-A3BE-A199BCD3231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57" y="939998"/>
            <a:ext cx="2719586" cy="326350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5475640-C62F-48D2-9372-ABCA3691864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92" y="1595921"/>
            <a:ext cx="2927340" cy="232208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E7A170C-76CA-4B67-89CB-41863F8FE87A}"/>
              </a:ext>
            </a:extLst>
          </p:cNvPr>
          <p:cNvSpPr/>
          <p:nvPr/>
        </p:nvSpPr>
        <p:spPr>
          <a:xfrm>
            <a:off x="6653234" y="4259727"/>
            <a:ext cx="239232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900" dirty="0">
                <a:solidFill>
                  <a:srgbClr val="000000"/>
                </a:solidFill>
                <a:latin typeface="Calibri" panose="020F0502020204030204" pitchFamily="34" charset="0"/>
              </a:rPr>
              <a:t>Image source: The Discovery Eye </a:t>
            </a:r>
            <a:r>
              <a:rPr lang="fr-FR" sz="900" dirty="0" err="1">
                <a:solidFill>
                  <a:srgbClr val="000000"/>
                </a:solidFill>
                <a:latin typeface="Calibri" panose="020F0502020204030204" pitchFamily="34" charset="0"/>
              </a:rPr>
              <a:t>Foundation</a:t>
            </a:r>
            <a:endParaRPr lang="fr-FR" sz="9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A56F84-453D-4410-A426-8DEA010FB26D}"/>
              </a:ext>
            </a:extLst>
          </p:cNvPr>
          <p:cNvSpPr/>
          <p:nvPr/>
        </p:nvSpPr>
        <p:spPr>
          <a:xfrm>
            <a:off x="1614006" y="4259727"/>
            <a:ext cx="239232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900" dirty="0">
                <a:solidFill>
                  <a:srgbClr val="000000"/>
                </a:solidFill>
                <a:latin typeface="Calibri" panose="020F0502020204030204" pitchFamily="34" charset="0"/>
              </a:rPr>
              <a:t>Image source: </a:t>
            </a:r>
            <a:r>
              <a:rPr lang="fr-FR" sz="900" dirty="0" err="1">
                <a:solidFill>
                  <a:srgbClr val="000000"/>
                </a:solidFill>
                <a:latin typeface="Calibri" panose="020F0502020204030204" pitchFamily="34" charset="0"/>
              </a:rPr>
              <a:t>Dirette</a:t>
            </a:r>
            <a:r>
              <a:rPr lang="fr-FR" sz="900" dirty="0">
                <a:solidFill>
                  <a:srgbClr val="000000"/>
                </a:solidFill>
                <a:latin typeface="Calibri" panose="020F0502020204030204" pitchFamily="34" charset="0"/>
              </a:rPr>
              <a:t> &amp; Gutman (2021) pp. 82</a:t>
            </a:r>
            <a:endParaRPr lang="fr-FR" sz="900" dirty="0"/>
          </a:p>
        </p:txBody>
      </p:sp>
    </p:spTree>
    <p:extLst>
      <p:ext uri="{BB962C8B-B14F-4D97-AF65-F5344CB8AC3E}">
        <p14:creationId xmlns:p14="http://schemas.microsoft.com/office/powerpoint/2010/main" val="16465823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9E051-F98E-4EA0-BD4D-E90CE0ADA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Cancellation Tests</a:t>
            </a:r>
          </a:p>
        </p:txBody>
      </p:sp>
      <p:pic>
        <p:nvPicPr>
          <p:cNvPr id="1026" name="Picture 2" descr="Cancellation task in very low educated people - ScienceDirect">
            <a:extLst>
              <a:ext uri="{FF2B5EF4-FFF2-40B4-BE49-F238E27FC236}">
                <a16:creationId xmlns:a16="http://schemas.microsoft.com/office/drawing/2014/main" id="{BFAAB7E6-E460-4067-A756-89C86DE6E4D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822" y="1381952"/>
            <a:ext cx="2840356" cy="2229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ffect of Osteopathic Manipulative Therapy in the Attentive Performance of  Children With Attention-Deficit/Hyperactivity Disor">
            <a:extLst>
              <a:ext uri="{FF2B5EF4-FFF2-40B4-BE49-F238E27FC236}">
                <a16:creationId xmlns:a16="http://schemas.microsoft.com/office/drawing/2014/main" id="{09F310F8-E8F8-4F77-9AB5-40A4C44E6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189" y="1462739"/>
            <a:ext cx="2971614" cy="2149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iagnosing Hemispatial Neglect - Hemispatial Neglect">
            <a:extLst>
              <a:ext uri="{FF2B5EF4-FFF2-40B4-BE49-F238E27FC236}">
                <a16:creationId xmlns:a16="http://schemas.microsoft.com/office/drawing/2014/main" id="{063E6176-F071-4E9F-BE08-C83545160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" y="1447578"/>
            <a:ext cx="2840356" cy="216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52740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Researchers Assess Usefulness of Clock Drawing Cognitive Test in Patients  with High Blood Pressure | Technology Networks">
            <a:extLst>
              <a:ext uri="{FF2B5EF4-FFF2-40B4-BE49-F238E27FC236}">
                <a16:creationId xmlns:a16="http://schemas.microsoft.com/office/drawing/2014/main" id="{A92640B5-487E-4C66-BBE7-A2653DE3E48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9" r="7153"/>
          <a:stretch/>
        </p:blipFill>
        <p:spPr bwMode="auto">
          <a:xfrm>
            <a:off x="308610" y="1579585"/>
            <a:ext cx="5281180" cy="3349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F39B76-56A3-43EB-98C1-7F77ABCB7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Clock drawing</a:t>
            </a:r>
          </a:p>
        </p:txBody>
      </p:sp>
      <p:pic>
        <p:nvPicPr>
          <p:cNvPr id="4098" name="Picture 2" descr="3 versions of the Clock Drawing Test for cognition | EatSpeakThink.com">
            <a:extLst>
              <a:ext uri="{FF2B5EF4-FFF2-40B4-BE49-F238E27FC236}">
                <a16:creationId xmlns:a16="http://schemas.microsoft.com/office/drawing/2014/main" id="{7428731D-4A0E-428F-8348-791CC2A2730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250" y="394978"/>
            <a:ext cx="4574653" cy="217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483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2DE6589-1940-4095-A200-5499F0255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Copy</a:t>
            </a:r>
          </a:p>
        </p:txBody>
      </p:sp>
      <p:pic>
        <p:nvPicPr>
          <p:cNvPr id="9220" name="Picture 4" descr="Secrets of the Eye – Arts on the Brain">
            <a:extLst>
              <a:ext uri="{FF2B5EF4-FFF2-40B4-BE49-F238E27FC236}">
                <a16:creationId xmlns:a16="http://schemas.microsoft.com/office/drawing/2014/main" id="{24FF8A5A-6D8D-452D-87CF-62246E3E7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701" y="273844"/>
            <a:ext cx="2752190" cy="391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A03A70F-8043-4827-8942-CDEE84969876}"/>
              </a:ext>
            </a:extLst>
          </p:cNvPr>
          <p:cNvSpPr txBox="1"/>
          <p:nvPr/>
        </p:nvSpPr>
        <p:spPr>
          <a:xfrm>
            <a:off x="5128796" y="4465300"/>
            <a:ext cx="38862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i="1" dirty="0"/>
              <a:t>Image source: https://scholarblogs.emory.edu/artsbrain/2020/12/02/secrets-of-the-eye/</a:t>
            </a:r>
          </a:p>
        </p:txBody>
      </p:sp>
    </p:spTree>
    <p:extLst>
      <p:ext uri="{BB962C8B-B14F-4D97-AF65-F5344CB8AC3E}">
        <p14:creationId xmlns:p14="http://schemas.microsoft.com/office/powerpoint/2010/main" val="8960296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9E051-F98E-4EA0-BD4D-E90CE0ADA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Cancellation Tests</a:t>
            </a:r>
          </a:p>
        </p:txBody>
      </p:sp>
      <p:pic>
        <p:nvPicPr>
          <p:cNvPr id="1026" name="Picture 2" descr="Cancellation task in very low educated people - ScienceDirect">
            <a:extLst>
              <a:ext uri="{FF2B5EF4-FFF2-40B4-BE49-F238E27FC236}">
                <a16:creationId xmlns:a16="http://schemas.microsoft.com/office/drawing/2014/main" id="{BFAAB7E6-E460-4067-A756-89C86DE6E4D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48" y="1360440"/>
            <a:ext cx="3086100" cy="2422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tar Cancellation Test - Strokengine">
            <a:extLst>
              <a:ext uri="{FF2B5EF4-FFF2-40B4-BE49-F238E27FC236}">
                <a16:creationId xmlns:a16="http://schemas.microsoft.com/office/drawing/2014/main" id="{CBC6A5F2-0762-4849-A7A0-ECBC0F766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118" y="2479445"/>
            <a:ext cx="2684295" cy="170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ffect of Osteopathic Manipulative Therapy in the Attentive Performance of  Children With Attention-Deficit/Hyperactivity Disor">
            <a:extLst>
              <a:ext uri="{FF2B5EF4-FFF2-40B4-BE49-F238E27FC236}">
                <a16:creationId xmlns:a16="http://schemas.microsoft.com/office/drawing/2014/main" id="{09F310F8-E8F8-4F77-9AB5-40A4C44E6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054" y="1384627"/>
            <a:ext cx="2480830" cy="1794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iagnosing Hemispatial Neglect - Hemispatial Neglect">
            <a:extLst>
              <a:ext uri="{FF2B5EF4-FFF2-40B4-BE49-F238E27FC236}">
                <a16:creationId xmlns:a16="http://schemas.microsoft.com/office/drawing/2014/main" id="{063E6176-F071-4E9F-BE08-C83545160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504" y="182166"/>
            <a:ext cx="2850356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D967738-8CAD-4BA2-BD1D-CA7453228EC2}"/>
              </a:ext>
            </a:extLst>
          </p:cNvPr>
          <p:cNvSpPr/>
          <p:nvPr/>
        </p:nvSpPr>
        <p:spPr>
          <a:xfrm>
            <a:off x="1954127" y="2353866"/>
            <a:ext cx="163033" cy="12557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EEE7697-4097-45D2-9494-A783D2D7D01E}"/>
              </a:ext>
            </a:extLst>
          </p:cNvPr>
          <p:cNvSpPr/>
          <p:nvPr/>
        </p:nvSpPr>
        <p:spPr>
          <a:xfrm>
            <a:off x="2690037" y="1631719"/>
            <a:ext cx="163033" cy="12557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B1CCFC3-8BC3-4B10-9F34-A3C3AF05AF8C}"/>
              </a:ext>
            </a:extLst>
          </p:cNvPr>
          <p:cNvSpPr/>
          <p:nvPr/>
        </p:nvSpPr>
        <p:spPr>
          <a:xfrm>
            <a:off x="3118883" y="2772079"/>
            <a:ext cx="163033" cy="12557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A561D38-A637-4685-B695-8E7282217763}"/>
              </a:ext>
            </a:extLst>
          </p:cNvPr>
          <p:cNvSpPr/>
          <p:nvPr/>
        </p:nvSpPr>
        <p:spPr>
          <a:xfrm>
            <a:off x="2117160" y="1359694"/>
            <a:ext cx="163033" cy="12557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6F088E0-1F93-446E-B910-FAD16C2BC533}"/>
              </a:ext>
            </a:extLst>
          </p:cNvPr>
          <p:cNvSpPr/>
          <p:nvPr/>
        </p:nvSpPr>
        <p:spPr>
          <a:xfrm>
            <a:off x="2410046" y="2928024"/>
            <a:ext cx="163033" cy="12557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4039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960B2-8952-4DB3-96E1-695E9A757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Catherine </a:t>
            </a:r>
            <a:r>
              <a:rPr lang="en-US" dirty="0" err="1"/>
              <a:t>Bergego</a:t>
            </a:r>
            <a:r>
              <a:rPr lang="en-US" dirty="0"/>
              <a:t> Scale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27745-EE76-4FDC-82B7-17E150CCC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3943350" cy="3263504"/>
          </a:xfrm>
        </p:spPr>
        <p:txBody>
          <a:bodyPr/>
          <a:lstStyle/>
          <a:p>
            <a:r>
              <a:rPr lang="en-US" dirty="0"/>
              <a:t>Standardized</a:t>
            </a:r>
          </a:p>
          <a:p>
            <a:r>
              <a:rPr lang="en-US" dirty="0"/>
              <a:t>10 items</a:t>
            </a:r>
          </a:p>
          <a:p>
            <a:r>
              <a:rPr lang="en-US" dirty="0"/>
              <a:t>Checklist completed by therapist from observations</a:t>
            </a:r>
          </a:p>
          <a:p>
            <a:r>
              <a:rPr lang="en-US" dirty="0"/>
              <a:t>Corresponding client-report version can assess for lack of self-awareness of deficits</a:t>
            </a:r>
          </a:p>
          <a:p>
            <a:pPr lvl="1"/>
            <a:r>
              <a:rPr lang="en-US" dirty="0"/>
              <a:t>Anosognosia </a:t>
            </a:r>
          </a:p>
        </p:txBody>
      </p:sp>
      <p:pic>
        <p:nvPicPr>
          <p:cNvPr id="4" name="Picture 2" descr="The CBS. Reprinted with permission. 24 | Download Scientific Diagram">
            <a:extLst>
              <a:ext uri="{FF2B5EF4-FFF2-40B4-BE49-F238E27FC236}">
                <a16:creationId xmlns:a16="http://schemas.microsoft.com/office/drawing/2014/main" id="{BE7DA9A3-B188-4A90-908C-2A4B5091F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738" y="854357"/>
            <a:ext cx="3426723" cy="3434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89833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922CF-8C6B-424C-824D-40352F2A4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Trail Making Test (A &amp; B)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3C4588-1181-4FAA-9563-CC73D25FF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864" y="1138430"/>
            <a:ext cx="2566956" cy="31736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82123E-5EB3-4147-B472-6EAD38CEB1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4579" y="1133957"/>
            <a:ext cx="2566956" cy="323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6836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6C255-B40B-48D0-B0D6-B3BA2B836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Motor-Free Visual Perceptual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F63FA-07BA-4293-9BF3-5BDBB60DC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3943350" cy="3263504"/>
          </a:xfrm>
        </p:spPr>
        <p:txBody>
          <a:bodyPr/>
          <a:lstStyle/>
          <a:p>
            <a:r>
              <a:rPr lang="en-US" dirty="0"/>
              <a:t>High-level standardized assessment</a:t>
            </a:r>
          </a:p>
          <a:p>
            <a:r>
              <a:rPr lang="en-US" dirty="0"/>
              <a:t>Evaluates overall visual perception without motor involvement </a:t>
            </a:r>
          </a:p>
          <a:p>
            <a:r>
              <a:rPr lang="en-US" dirty="0"/>
              <a:t>Spatial relations, visual discrimination, figure-ground, visual closure, and visual memory</a:t>
            </a:r>
          </a:p>
        </p:txBody>
      </p:sp>
      <p:pic>
        <p:nvPicPr>
          <p:cNvPr id="21506" name="Picture 2" descr="MVPT-4 Motor-Free Visual Perception Test Fourth Edition | Performance Health">
            <a:extLst>
              <a:ext uri="{FF2B5EF4-FFF2-40B4-BE49-F238E27FC236}">
                <a16:creationId xmlns:a16="http://schemas.microsoft.com/office/drawing/2014/main" id="{C155EF38-3292-443E-A9D1-D44C5E6E8B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9" b="5325"/>
          <a:stretch/>
        </p:blipFill>
        <p:spPr bwMode="auto">
          <a:xfrm>
            <a:off x="4864963" y="1082077"/>
            <a:ext cx="3711237" cy="3278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A8FC689-B169-4732-BA79-1C6B3B5C0715}"/>
              </a:ext>
            </a:extLst>
          </p:cNvPr>
          <p:cNvSpPr/>
          <p:nvPr/>
        </p:nvSpPr>
        <p:spPr>
          <a:xfrm>
            <a:off x="6357539" y="4268622"/>
            <a:ext cx="2218661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700" i="1" dirty="0">
                <a:solidFill>
                  <a:srgbClr val="002100"/>
                </a:solidFill>
                <a:latin typeface="Calibri" panose="020F0502020204030204" pitchFamily="34" charset="0"/>
              </a:rPr>
              <a:t>Image source: performancehealth.com</a:t>
            </a:r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41882045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160055-A7FB-416C-8734-554009135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General principles </a:t>
            </a:r>
            <a:r>
              <a:rPr lang="en-US" b="1" dirty="0"/>
              <a:t>visual perception intervention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A52E40-35B0-4219-8781-55D9076E2E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Address foundational sensory deficits</a:t>
            </a:r>
          </a:p>
          <a:p>
            <a:r>
              <a:rPr lang="en-US" dirty="0"/>
              <a:t>Provide consistent education to increase awareness of deficits</a:t>
            </a:r>
          </a:p>
          <a:p>
            <a:r>
              <a:rPr lang="en-US" dirty="0"/>
              <a:t>Incorporate consistent training regardless of intervention approach</a:t>
            </a:r>
          </a:p>
          <a:p>
            <a:endParaRPr lang="en-US" dirty="0"/>
          </a:p>
          <a:p>
            <a:r>
              <a:rPr lang="en-US" dirty="0"/>
              <a:t>Remediation approach</a:t>
            </a:r>
          </a:p>
          <a:p>
            <a:r>
              <a:rPr lang="en-US" dirty="0"/>
              <a:t>Compensation/Adaptation approach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620294-DDC8-459B-94A5-E22A69A2EB80}"/>
              </a:ext>
            </a:extLst>
          </p:cNvPr>
          <p:cNvSpPr txBox="1"/>
          <p:nvPr/>
        </p:nvSpPr>
        <p:spPr>
          <a:xfrm>
            <a:off x="6460919" y="4138813"/>
            <a:ext cx="20544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(Warren, 1993)</a:t>
            </a:r>
          </a:p>
        </p:txBody>
      </p:sp>
    </p:spTree>
    <p:extLst>
      <p:ext uri="{BB962C8B-B14F-4D97-AF65-F5344CB8AC3E}">
        <p14:creationId xmlns:p14="http://schemas.microsoft.com/office/powerpoint/2010/main" val="70069088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B2942-9F7F-494D-98D0-33A522643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Visual perception intervention: </a:t>
            </a:r>
            <a:r>
              <a:rPr lang="en-US" b="1" dirty="0"/>
              <a:t>Visual attention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491BD-A471-44EC-A586-5DC02701F3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/>
          <a:lstStyle/>
          <a:p>
            <a:r>
              <a:rPr lang="en-US" dirty="0"/>
              <a:t>Address cognitive abilities (sustained attention)</a:t>
            </a:r>
          </a:p>
          <a:p>
            <a:r>
              <a:rPr lang="en-US" dirty="0"/>
              <a:t>Decrease distracting input</a:t>
            </a:r>
          </a:p>
          <a:p>
            <a:r>
              <a:rPr lang="en-US" dirty="0"/>
              <a:t>Use of a line guide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 descr="Reading Guide Highlight Text Guide, Set of 10 (Choice) : Office Products -  Amazon.com">
            <a:extLst>
              <a:ext uri="{FF2B5EF4-FFF2-40B4-BE49-F238E27FC236}">
                <a16:creationId xmlns:a16="http://schemas.microsoft.com/office/drawing/2014/main" id="{DA569E25-CA9F-4CF8-BFEA-7C549794A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832" y="1934022"/>
            <a:ext cx="3022518" cy="213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2972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DF598-6F31-4DEB-94AA-4BA0C5251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Visual perception intervention: </a:t>
            </a:r>
            <a:br>
              <a:rPr lang="en-US" dirty="0"/>
            </a:br>
            <a:r>
              <a:rPr lang="en-US" b="1" dirty="0"/>
              <a:t>Visuospatial inattention/neglect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E3364-8760-4552-9A61-05AEFC2C7E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Typically addressing visual attention concurrently</a:t>
            </a:r>
          </a:p>
          <a:p>
            <a:r>
              <a:rPr lang="en-US" dirty="0"/>
              <a:t>Work on improving awareness of deficit</a:t>
            </a:r>
          </a:p>
          <a:p>
            <a:r>
              <a:rPr lang="en-US" dirty="0"/>
              <a:t>Scanning strategy training</a:t>
            </a:r>
          </a:p>
          <a:p>
            <a:pPr lvl="1"/>
            <a:r>
              <a:rPr lang="en-US" dirty="0"/>
              <a:t>Static &amp; dynamic</a:t>
            </a:r>
          </a:p>
          <a:p>
            <a:pPr lvl="1"/>
            <a:r>
              <a:rPr lang="en-US" dirty="0"/>
              <a:t>Various contexts</a:t>
            </a:r>
          </a:p>
          <a:p>
            <a:pPr lvl="1"/>
            <a:r>
              <a:rPr lang="en-US" dirty="0"/>
              <a:t>Varying levels of distractions</a:t>
            </a:r>
          </a:p>
          <a:p>
            <a:r>
              <a:rPr lang="en-US" dirty="0"/>
              <a:t>Field expansion devices</a:t>
            </a:r>
          </a:p>
          <a:p>
            <a:r>
              <a:rPr lang="en-US" dirty="0"/>
              <a:t>Environmental adaptations</a:t>
            </a:r>
          </a:p>
        </p:txBody>
      </p:sp>
    </p:spTree>
    <p:extLst>
      <p:ext uri="{BB962C8B-B14F-4D97-AF65-F5344CB8AC3E}">
        <p14:creationId xmlns:p14="http://schemas.microsoft.com/office/powerpoint/2010/main" val="2906471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66AD3-0B5A-4C15-8288-71EB96932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441" y="423903"/>
            <a:ext cx="7886700" cy="994172"/>
          </a:xfrm>
        </p:spPr>
        <p:txBody>
          <a:bodyPr/>
          <a:lstStyle/>
          <a:p>
            <a:r>
              <a:rPr lang="en-US" dirty="0"/>
              <a:t>What is vision?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163A1A9-0095-417D-A07D-93208FB688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186348"/>
              </p:ext>
            </p:extLst>
          </p:nvPr>
        </p:nvGraphicFramePr>
        <p:xfrm>
          <a:off x="1864242" y="884717"/>
          <a:ext cx="5061098" cy="3374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128192C-BBF8-4A74-89ED-5243B5C329E6}"/>
              </a:ext>
            </a:extLst>
          </p:cNvPr>
          <p:cNvSpPr txBox="1"/>
          <p:nvPr/>
        </p:nvSpPr>
        <p:spPr>
          <a:xfrm>
            <a:off x="255181" y="1418075"/>
            <a:ext cx="2367517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Integrity of the visual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Eyes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Extra-ocular components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Optic nerve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Optic tracts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4BBCC6-5E6E-4628-88D2-0BE631808856}"/>
              </a:ext>
            </a:extLst>
          </p:cNvPr>
          <p:cNvSpPr txBox="1"/>
          <p:nvPr/>
        </p:nvSpPr>
        <p:spPr>
          <a:xfrm>
            <a:off x="6577345" y="3161070"/>
            <a:ext cx="210879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Ability to process, interpret, understand, and define visual information</a:t>
            </a:r>
          </a:p>
        </p:txBody>
      </p:sp>
    </p:spTree>
    <p:extLst>
      <p:ext uri="{BB962C8B-B14F-4D97-AF65-F5344CB8AC3E}">
        <p14:creationId xmlns:p14="http://schemas.microsoft.com/office/powerpoint/2010/main" val="218894963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hining lighthouses | Kristian's World">
            <a:extLst>
              <a:ext uri="{FF2B5EF4-FFF2-40B4-BE49-F238E27FC236}">
                <a16:creationId xmlns:a16="http://schemas.microsoft.com/office/drawing/2014/main" id="{0291A4FC-5FE3-4BF0-9610-F5856230B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499" y="1369219"/>
            <a:ext cx="3361930" cy="210333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116F37-B74B-40DF-B3F4-DC68754B7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Scanning strategies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05F534-DDEA-40AC-B8F1-193AF39CA38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Remediation </a:t>
            </a:r>
          </a:p>
          <a:p>
            <a:pPr lvl="1"/>
            <a:r>
              <a:rPr lang="en-US" dirty="0"/>
              <a:t>Functional scanning activities </a:t>
            </a:r>
          </a:p>
          <a:p>
            <a:pPr lvl="1"/>
            <a:r>
              <a:rPr lang="en-US" dirty="0"/>
              <a:t>Technology</a:t>
            </a:r>
          </a:p>
          <a:p>
            <a:pPr lvl="1"/>
            <a:r>
              <a:rPr lang="en-US" dirty="0"/>
              <a:t>Tabletop activities</a:t>
            </a:r>
          </a:p>
          <a:p>
            <a:r>
              <a:rPr lang="en-US" dirty="0"/>
              <a:t>Compensatory strategies </a:t>
            </a:r>
          </a:p>
          <a:p>
            <a:pPr lvl="1"/>
            <a:r>
              <a:rPr lang="en-US" dirty="0"/>
              <a:t>Lighthouse scanning technique</a:t>
            </a:r>
          </a:p>
          <a:p>
            <a:pPr lvl="1"/>
            <a:r>
              <a:rPr lang="en-US" dirty="0"/>
              <a:t>Use of a line guide</a:t>
            </a:r>
          </a:p>
          <a:p>
            <a:pPr lvl="1"/>
            <a:r>
              <a:rPr lang="en-US" dirty="0"/>
              <a:t>Auditory cues</a:t>
            </a:r>
          </a:p>
          <a:p>
            <a:pPr lvl="1"/>
            <a:r>
              <a:rPr lang="en-US" dirty="0"/>
              <a:t>Visual anchors</a:t>
            </a:r>
          </a:p>
        </p:txBody>
      </p:sp>
    </p:spTree>
    <p:extLst>
      <p:ext uri="{BB962C8B-B14F-4D97-AF65-F5344CB8AC3E}">
        <p14:creationId xmlns:p14="http://schemas.microsoft.com/office/powerpoint/2010/main" val="26789554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9B1DC87-5E35-44FC-8D14-8A54F5E6E9CB}"/>
              </a:ext>
            </a:extLst>
          </p:cNvPr>
          <p:cNvGrpSpPr/>
          <p:nvPr/>
        </p:nvGrpSpPr>
        <p:grpSpPr>
          <a:xfrm>
            <a:off x="1469004" y="126538"/>
            <a:ext cx="5905170" cy="4302339"/>
            <a:chOff x="0" y="-1"/>
            <a:chExt cx="9144000" cy="666205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FBA454F-28E3-427A-B608-F8501EF072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955" b="2857"/>
            <a:stretch/>
          </p:blipFill>
          <p:spPr>
            <a:xfrm>
              <a:off x="0" y="0"/>
              <a:ext cx="5352581" cy="666205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A3C9662-D86D-4951-BE50-66011312D1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3385" b="2857"/>
            <a:stretch/>
          </p:blipFill>
          <p:spPr>
            <a:xfrm>
              <a:off x="5352581" y="-1"/>
              <a:ext cx="3791419" cy="6662057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8BD7CC5A-018E-446D-ACEB-F704227C6C57}"/>
              </a:ext>
            </a:extLst>
          </p:cNvPr>
          <p:cNvSpPr/>
          <p:nvPr/>
        </p:nvSpPr>
        <p:spPr>
          <a:xfrm>
            <a:off x="6398014" y="53060"/>
            <a:ext cx="976160" cy="4428877"/>
          </a:xfrm>
          <a:prstGeom prst="rect">
            <a:avLst/>
          </a:prstGeom>
          <a:solidFill>
            <a:srgbClr val="00B0F0">
              <a:alpha val="6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93E8F8-3DD4-4FE7-B817-5F8BA7898150}"/>
              </a:ext>
            </a:extLst>
          </p:cNvPr>
          <p:cNvSpPr/>
          <p:nvPr/>
        </p:nvSpPr>
        <p:spPr>
          <a:xfrm>
            <a:off x="3949526" y="63268"/>
            <a:ext cx="976160" cy="4428877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21535C-B8B9-4D91-B5DE-F061B21D64BB}"/>
              </a:ext>
            </a:extLst>
          </p:cNvPr>
          <p:cNvSpPr/>
          <p:nvPr/>
        </p:nvSpPr>
        <p:spPr>
          <a:xfrm>
            <a:off x="1501038" y="63268"/>
            <a:ext cx="976160" cy="4428877"/>
          </a:xfrm>
          <a:prstGeom prst="rect">
            <a:avLst/>
          </a:prstGeom>
          <a:solidFill>
            <a:srgbClr val="00B0F0">
              <a:alpha val="6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641178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FBFF4-711E-4C44-8FA5-ACAE406F4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expansion device: Yoked Prisms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84CE4C-1F1D-4379-A756-100051534D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205256"/>
            <a:ext cx="3943350" cy="326350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Neuroplasticity principles</a:t>
            </a:r>
          </a:p>
          <a:p>
            <a:r>
              <a:rPr lang="en-US" dirty="0"/>
              <a:t>Shifts image from impaired processing side into intact area</a:t>
            </a:r>
          </a:p>
          <a:p>
            <a:r>
              <a:rPr lang="en-US" dirty="0"/>
              <a:t>Optometrist fits patient</a:t>
            </a:r>
          </a:p>
          <a:p>
            <a:pPr lvl="1"/>
            <a:r>
              <a:rPr lang="en-US" dirty="0"/>
              <a:t>Diopter, Base, Degrees</a:t>
            </a:r>
          </a:p>
          <a:p>
            <a:r>
              <a:rPr lang="en-US" dirty="0"/>
              <a:t>Can be used as training (remediation) or trial for potential permanent grounding in glasses (compensation)</a:t>
            </a:r>
          </a:p>
          <a:p>
            <a:r>
              <a:rPr lang="en-US" dirty="0"/>
              <a:t>Education and training</a:t>
            </a:r>
          </a:p>
        </p:txBody>
      </p:sp>
      <p:pic>
        <p:nvPicPr>
          <p:cNvPr id="5122" name="Picture 2" descr="Yoked Prisms- How they Help Plus 20 Exercises to Try at Home">
            <a:extLst>
              <a:ext uri="{FF2B5EF4-FFF2-40B4-BE49-F238E27FC236}">
                <a16:creationId xmlns:a16="http://schemas.microsoft.com/office/drawing/2014/main" id="{B0B1FF30-70C2-4791-B3F0-AD16E6918A0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79"/>
          <a:stretch/>
        </p:blipFill>
        <p:spPr bwMode="auto">
          <a:xfrm>
            <a:off x="7185231" y="726114"/>
            <a:ext cx="1487904" cy="228482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Yoked Rotating Prisms (VTE) - Adult Size, : Bernell Corporation">
            <a:extLst>
              <a:ext uri="{FF2B5EF4-FFF2-40B4-BE49-F238E27FC236}">
                <a16:creationId xmlns:a16="http://schemas.microsoft.com/office/drawing/2014/main" id="{9F6D6743-B3FF-453E-8A9D-A9E31BEF38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1" t="32471" r="4011" b="28612"/>
          <a:stretch/>
        </p:blipFill>
        <p:spPr bwMode="auto">
          <a:xfrm>
            <a:off x="4758850" y="1224432"/>
            <a:ext cx="2421236" cy="10530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Yoked Prisms- How they Help Plus 20 Exercises to Try at Home">
            <a:extLst>
              <a:ext uri="{FF2B5EF4-FFF2-40B4-BE49-F238E27FC236}">
                <a16:creationId xmlns:a16="http://schemas.microsoft.com/office/drawing/2014/main" id="{3860F8F0-B5D0-447A-A360-D56D04004B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6" b="27088"/>
          <a:stretch/>
        </p:blipFill>
        <p:spPr bwMode="auto">
          <a:xfrm>
            <a:off x="4893837" y="2445097"/>
            <a:ext cx="2151263" cy="146685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Lesson: &quot;Eyes Right!&quot;">
            <a:extLst>
              <a:ext uri="{FF2B5EF4-FFF2-40B4-BE49-F238E27FC236}">
                <a16:creationId xmlns:a16="http://schemas.microsoft.com/office/drawing/2014/main" id="{4894A92B-5188-459F-B908-DB6B182783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47"/>
          <a:stretch/>
        </p:blipFill>
        <p:spPr bwMode="auto">
          <a:xfrm>
            <a:off x="7100607" y="3178524"/>
            <a:ext cx="1657152" cy="123829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23223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74B8CEA-1D68-4EFD-8ECB-682CE7BD1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540" y="232172"/>
            <a:ext cx="7666920" cy="406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33000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676E4-F1B9-4E07-8442-2607C81CE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Additional treatment considerations for functional vision deficits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6BE1CB-DB09-4B41-8C51-DDE8D10E4B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45791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36DA4-AC39-4D93-971C-C85064673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Environmental Adaptations for Low 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1EC7C7-0CBB-4526-86E6-1BAA40D53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4044089" cy="3263504"/>
          </a:xfrm>
        </p:spPr>
        <p:txBody>
          <a:bodyPr/>
          <a:lstStyle/>
          <a:p>
            <a:r>
              <a:rPr lang="en-US" dirty="0"/>
              <a:t>Lighting</a:t>
            </a:r>
          </a:p>
          <a:p>
            <a:r>
              <a:rPr lang="en-US" dirty="0"/>
              <a:t>Contrast enhancement</a:t>
            </a:r>
          </a:p>
          <a:p>
            <a:r>
              <a:rPr lang="en-US" dirty="0"/>
              <a:t>Glare management</a:t>
            </a:r>
          </a:p>
          <a:p>
            <a:r>
              <a:rPr lang="en-US" dirty="0"/>
              <a:t>Magnification</a:t>
            </a:r>
          </a:p>
          <a:p>
            <a:r>
              <a:rPr lang="en-US" dirty="0"/>
              <a:t>Application of tactile environmental cues</a:t>
            </a:r>
          </a:p>
          <a:p>
            <a:r>
              <a:rPr lang="en-US" dirty="0"/>
              <a:t>Consistent environmental setup</a:t>
            </a:r>
          </a:p>
        </p:txBody>
      </p:sp>
      <p:pic>
        <p:nvPicPr>
          <p:cNvPr id="8194" name="Picture 2" descr="https://securedownload.lww.com/vstappcontent/9781975110550_Dirette8e/image_bank/content/data/image_collection/Figure_8-5.jpg">
            <a:extLst>
              <a:ext uri="{FF2B5EF4-FFF2-40B4-BE49-F238E27FC236}">
                <a16:creationId xmlns:a16="http://schemas.microsoft.com/office/drawing/2014/main" id="{280C177E-34CA-4AEA-8BF6-F6205A7B6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214" y="1127558"/>
            <a:ext cx="1955026" cy="158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ecuredownload.lww.com/vstappcontent/9781975110550_Dirette8e/image_bank/content/data/image_collection/Figure_8-6.jpg">
            <a:extLst>
              <a:ext uri="{FF2B5EF4-FFF2-40B4-BE49-F238E27FC236}">
                <a16:creationId xmlns:a16="http://schemas.microsoft.com/office/drawing/2014/main" id="{F4113491-22D0-4D6E-81B1-084482068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843" y="2809588"/>
            <a:ext cx="1999766" cy="150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The AFB Center on Vision Loss: A Showcase of Accessibility and Independence  in Daily Living | AccessWorld | American Foundation for the Blind">
            <a:extLst>
              <a:ext uri="{FF2B5EF4-FFF2-40B4-BE49-F238E27FC236}">
                <a16:creationId xmlns:a16="http://schemas.microsoft.com/office/drawing/2014/main" id="{76DEF73A-E7F5-48E2-A8DC-C39001805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288" y="1164336"/>
            <a:ext cx="2012695" cy="1509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securedownload.lww.com/vstappcontent/9781975110550_Dirette8e/image_bank/content/data/image_collection/Figure_8-7.jpg">
            <a:extLst>
              <a:ext uri="{FF2B5EF4-FFF2-40B4-BE49-F238E27FC236}">
                <a16:creationId xmlns:a16="http://schemas.microsoft.com/office/drawing/2014/main" id="{FCA7E842-9A22-40A3-8CC2-5801DF138B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31"/>
          <a:stretch/>
        </p:blipFill>
        <p:spPr bwMode="auto">
          <a:xfrm>
            <a:off x="7132740" y="2809588"/>
            <a:ext cx="1661789" cy="182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891017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16144B-29E2-4122-B2AF-671707AC20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01980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dapting Environments for Individuals with Vision Loss | Perkins eLearning">
            <a:extLst>
              <a:ext uri="{FF2B5EF4-FFF2-40B4-BE49-F238E27FC236}">
                <a16:creationId xmlns:a16="http://schemas.microsoft.com/office/drawing/2014/main" id="{057C0E32-43EF-4634-81EC-F5B7B2761C6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592" y="1086145"/>
            <a:ext cx="4456817" cy="2971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EE695C-6D94-4DE7-BA76-B847DDF1BD60}"/>
              </a:ext>
            </a:extLst>
          </p:cNvPr>
          <p:cNvSpPr txBox="1"/>
          <p:nvPr/>
        </p:nvSpPr>
        <p:spPr>
          <a:xfrm>
            <a:off x="286917" y="2179334"/>
            <a:ext cx="183346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rgbClr val="00B050"/>
                </a:solidFill>
              </a:rPr>
              <a:t>What is good?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8C8DB8-A3FC-4CE7-80E6-E8692F8520F3}"/>
              </a:ext>
            </a:extLst>
          </p:cNvPr>
          <p:cNvSpPr txBox="1"/>
          <p:nvPr/>
        </p:nvSpPr>
        <p:spPr>
          <a:xfrm>
            <a:off x="7023618" y="2017751"/>
            <a:ext cx="18334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rgbClr val="FF0000"/>
                </a:solidFill>
              </a:rPr>
              <a:t>What could be better?</a:t>
            </a:r>
          </a:p>
        </p:txBody>
      </p:sp>
    </p:spTree>
    <p:extLst>
      <p:ext uri="{BB962C8B-B14F-4D97-AF65-F5344CB8AC3E}">
        <p14:creationId xmlns:p14="http://schemas.microsoft.com/office/powerpoint/2010/main" val="3220991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909B4-8CE5-4003-8FEB-0838E5DE7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low vision modifications do you see?</a:t>
            </a:r>
          </a:p>
        </p:txBody>
      </p:sp>
      <p:pic>
        <p:nvPicPr>
          <p:cNvPr id="1026" name="Picture 2" descr="Maintaining Independent Living with a Visual Impairment - VisionAware">
            <a:extLst>
              <a:ext uri="{FF2B5EF4-FFF2-40B4-BE49-F238E27FC236}">
                <a16:creationId xmlns:a16="http://schemas.microsoft.com/office/drawing/2014/main" id="{24680729-6D02-4C8A-86F7-224565572CC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357" y="1268016"/>
            <a:ext cx="4787286" cy="3492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214734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48E5C-68F1-493F-A72F-B4DE9C918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Technologies</a:t>
            </a:r>
          </a:p>
        </p:txBody>
      </p:sp>
      <p:pic>
        <p:nvPicPr>
          <p:cNvPr id="4" name="Picture 2" descr="https://securedownload.lww.com/vstappcontent/9781975110550_Dirette8e/image_bank/content/data/image_collection/Figure_8-3A.jpg">
            <a:extLst>
              <a:ext uri="{FF2B5EF4-FFF2-40B4-BE49-F238E27FC236}">
                <a16:creationId xmlns:a16="http://schemas.microsoft.com/office/drawing/2014/main" id="{7F25DAA9-BAED-45AD-8D9E-50652931A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38" y="1268016"/>
            <a:ext cx="2018681" cy="281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securedownload.lww.com/vstappcontent/9781975110550_Dirette8e/image_bank/content/data/image_collection/Figure_8-3B.jpg">
            <a:extLst>
              <a:ext uri="{FF2B5EF4-FFF2-40B4-BE49-F238E27FC236}">
                <a16:creationId xmlns:a16="http://schemas.microsoft.com/office/drawing/2014/main" id="{26DE920F-7296-4308-9BBA-B5112F76D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865" y="1141799"/>
            <a:ext cx="2018681" cy="307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ynavision D2 Vision Training IMG Academy - YouTube">
            <a:extLst>
              <a:ext uri="{FF2B5EF4-FFF2-40B4-BE49-F238E27FC236}">
                <a16:creationId xmlns:a16="http://schemas.microsoft.com/office/drawing/2014/main" id="{7AF3BC46-D663-47B8-B486-A5EABEAD76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9" b="11979"/>
          <a:stretch/>
        </p:blipFill>
        <p:spPr bwMode="auto">
          <a:xfrm>
            <a:off x="4996884" y="365774"/>
            <a:ext cx="3413087" cy="194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rusade grant provides neurological therapy equipment to HMH">
            <a:extLst>
              <a:ext uri="{FF2B5EF4-FFF2-40B4-BE49-F238E27FC236}">
                <a16:creationId xmlns:a16="http://schemas.microsoft.com/office/drawing/2014/main" id="{A8FA23BA-B449-48B0-90DD-19750E1A95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0"/>
          <a:stretch/>
        </p:blipFill>
        <p:spPr bwMode="auto">
          <a:xfrm>
            <a:off x="4917718" y="2404229"/>
            <a:ext cx="3571417" cy="203146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144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F5076-E34C-4923-B352-F95A101F2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Warren Hierarchical Model of Visual Functioning</a:t>
            </a:r>
          </a:p>
        </p:txBody>
      </p:sp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F356EE04-D55E-4231-A387-47ABD74395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90766" y="1129008"/>
            <a:ext cx="4162468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70BA784C-C1F0-4ADD-8A96-AF264A6756A7}"/>
              </a:ext>
            </a:extLst>
          </p:cNvPr>
          <p:cNvSpPr/>
          <p:nvPr/>
        </p:nvSpPr>
        <p:spPr>
          <a:xfrm rot="10800000">
            <a:off x="2105236" y="3994234"/>
            <a:ext cx="527286" cy="22987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0FDAB6-30A0-4782-8CCD-7A73B20AF610}"/>
              </a:ext>
            </a:extLst>
          </p:cNvPr>
          <p:cNvSpPr txBox="1"/>
          <p:nvPr/>
        </p:nvSpPr>
        <p:spPr>
          <a:xfrm>
            <a:off x="508556" y="3939893"/>
            <a:ext cx="1562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Visual function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08944A-1F74-4E75-ABC7-FD596A690A8F}"/>
              </a:ext>
            </a:extLst>
          </p:cNvPr>
          <p:cNvSpPr txBox="1"/>
          <p:nvPr/>
        </p:nvSpPr>
        <p:spPr>
          <a:xfrm>
            <a:off x="664839" y="3076377"/>
            <a:ext cx="16331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Visual perception</a:t>
            </a: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CB692EDE-6AB4-4DF3-A70E-57296B6BCEF8}"/>
              </a:ext>
            </a:extLst>
          </p:cNvPr>
          <p:cNvSpPr/>
          <p:nvPr/>
        </p:nvSpPr>
        <p:spPr>
          <a:xfrm>
            <a:off x="2327745" y="2665228"/>
            <a:ext cx="1431637" cy="1160852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E2CBDC-5CF3-444E-83B6-E7E83AF8236A}"/>
              </a:ext>
            </a:extLst>
          </p:cNvPr>
          <p:cNvSpPr/>
          <p:nvPr/>
        </p:nvSpPr>
        <p:spPr>
          <a:xfrm>
            <a:off x="6653234" y="4259727"/>
            <a:ext cx="239232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900" dirty="0">
                <a:solidFill>
                  <a:srgbClr val="000000"/>
                </a:solidFill>
                <a:latin typeface="Calibri" panose="020F0502020204030204" pitchFamily="34" charset="0"/>
              </a:rPr>
              <a:t>Image source: </a:t>
            </a:r>
            <a:r>
              <a:rPr lang="fr-FR" sz="900" dirty="0" err="1">
                <a:solidFill>
                  <a:srgbClr val="000000"/>
                </a:solidFill>
                <a:latin typeface="Calibri" panose="020F0502020204030204" pitchFamily="34" charset="0"/>
              </a:rPr>
              <a:t>Dirette</a:t>
            </a:r>
            <a:r>
              <a:rPr lang="fr-FR" sz="900" dirty="0">
                <a:solidFill>
                  <a:srgbClr val="000000"/>
                </a:solidFill>
                <a:latin typeface="Calibri" panose="020F0502020204030204" pitchFamily="34" charset="0"/>
              </a:rPr>
              <a:t> &amp; Gutman (2021) pp. 82</a:t>
            </a:r>
            <a:endParaRPr lang="fr-FR" sz="900" dirty="0"/>
          </a:p>
        </p:txBody>
      </p:sp>
    </p:spTree>
    <p:extLst>
      <p:ext uri="{BB962C8B-B14F-4D97-AF65-F5344CB8AC3E}">
        <p14:creationId xmlns:p14="http://schemas.microsoft.com/office/powerpoint/2010/main" val="1236935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  <p:bldP spid="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DC3610-63A5-44AA-A4EA-5AA9DFCFF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General principles to address </a:t>
            </a:r>
            <a:r>
              <a:rPr lang="en-US" u="sng" dirty="0"/>
              <a:t>visual impairments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D97D81A-DDAA-4B39-BFC2-3D15873DDB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Tasks may need to start bottom-up and then gradually become more complex and functional</a:t>
            </a:r>
          </a:p>
          <a:p>
            <a:r>
              <a:rPr lang="en-US" dirty="0"/>
              <a:t>Appropriate gradation with skill acquisition</a:t>
            </a:r>
          </a:p>
          <a:p>
            <a:r>
              <a:rPr lang="en-US" dirty="0"/>
              <a:t>Emphasis on repeated practice, mastery of skills, and reacquisition of confidence</a:t>
            </a:r>
          </a:p>
          <a:p>
            <a:r>
              <a:rPr lang="en-US" dirty="0"/>
              <a:t>Incorporate interventions across various contexts</a:t>
            </a:r>
          </a:p>
          <a:p>
            <a:r>
              <a:rPr lang="en-US" dirty="0"/>
              <a:t>Remediation + compensatory approaches</a:t>
            </a:r>
          </a:p>
        </p:txBody>
      </p:sp>
    </p:spTree>
    <p:extLst>
      <p:ext uri="{BB962C8B-B14F-4D97-AF65-F5344CB8AC3E}">
        <p14:creationId xmlns:p14="http://schemas.microsoft.com/office/powerpoint/2010/main" val="13953487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E0B9C-3398-47A3-BD96-3833AC106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Study: Dave (inpatient admission)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D3CE45-69ED-4798-B756-CE6838632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3719736" cy="3263504"/>
          </a:xfrm>
        </p:spPr>
        <p:txBody>
          <a:bodyPr>
            <a:normAutofit/>
          </a:bodyPr>
          <a:lstStyle/>
          <a:p>
            <a:r>
              <a:rPr lang="en-US" sz="1800" dirty="0"/>
              <a:t>67 y/o M</a:t>
            </a:r>
          </a:p>
          <a:p>
            <a:r>
              <a:rPr lang="en-US" sz="1800" dirty="0"/>
              <a:t>14 days s/p R CVA</a:t>
            </a:r>
          </a:p>
          <a:p>
            <a:r>
              <a:rPr lang="en-US" sz="1800" dirty="0"/>
              <a:t>L hemiparesis</a:t>
            </a:r>
          </a:p>
          <a:p>
            <a:r>
              <a:rPr lang="en-US" sz="1800" dirty="0"/>
              <a:t>Continuous diplopia</a:t>
            </a:r>
          </a:p>
          <a:p>
            <a:r>
              <a:rPr lang="en-US" sz="1800" dirty="0"/>
              <a:t>L </a:t>
            </a:r>
            <a:r>
              <a:rPr lang="en-US" sz="1800" dirty="0" err="1"/>
              <a:t>hemispatial</a:t>
            </a:r>
            <a:r>
              <a:rPr lang="en-US" sz="1800" dirty="0"/>
              <a:t> neglect</a:t>
            </a:r>
          </a:p>
          <a:p>
            <a:r>
              <a:rPr lang="en-US" sz="1800" dirty="0"/>
              <a:t>Postural abnormalities</a:t>
            </a:r>
          </a:p>
          <a:p>
            <a:r>
              <a:rPr lang="en-US" sz="1800" dirty="0"/>
              <a:t>MAX A-DEP for all ADLs and functional mobility </a:t>
            </a:r>
          </a:p>
          <a:p>
            <a:endParaRPr lang="en-US" sz="18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06CD4AE-C8D5-45E7-A1AD-E38D6C586EC8}"/>
              </a:ext>
            </a:extLst>
          </p:cNvPr>
          <p:cNvSpPr/>
          <p:nvPr/>
        </p:nvSpPr>
        <p:spPr>
          <a:xfrm>
            <a:off x="5903651" y="2743200"/>
            <a:ext cx="481038" cy="50602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78765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B96E5-B4E1-45DA-8F68-0D5A97362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So, what?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DB9E8-7671-4320-BADE-C0A29D0CE0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70% of all sensory processing is directly affected by information coming from the eye</a:t>
            </a:r>
          </a:p>
          <a:p>
            <a:r>
              <a:rPr lang="en-US" dirty="0"/>
              <a:t>Vision impacts other person factors and environmental interactions</a:t>
            </a:r>
          </a:p>
          <a:p>
            <a:r>
              <a:rPr lang="en-US" dirty="0"/>
              <a:t>Vision changes are prevalent among individuals after cortical neurological injury</a:t>
            </a:r>
          </a:p>
          <a:p>
            <a:r>
              <a:rPr lang="en-US" dirty="0"/>
              <a:t>Low vision is the third most common cause of impaired function among older adults</a:t>
            </a:r>
          </a:p>
          <a:p>
            <a:pPr lvl="1"/>
            <a:r>
              <a:rPr lang="en-US" dirty="0"/>
              <a:t>Increases risk of depression, social isolation, falls, and general health decline</a:t>
            </a:r>
          </a:p>
          <a:p>
            <a:r>
              <a:rPr lang="en-US" dirty="0"/>
              <a:t>Visual and visual perceptual deficits can significantly impact all aspects of safety, independence, and quality of life</a:t>
            </a:r>
          </a:p>
        </p:txBody>
      </p:sp>
    </p:spTree>
    <p:extLst>
      <p:ext uri="{BB962C8B-B14F-4D97-AF65-F5344CB8AC3E}">
        <p14:creationId xmlns:p14="http://schemas.microsoft.com/office/powerpoint/2010/main" val="143711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CE4044-8E52-45EC-A2E1-2BA03C9224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200150"/>
            <a:ext cx="6858000" cy="853291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000B7AE-F6A1-42CD-BFF5-0C182FDA742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Kelly L. Taylor, OTD, MS, OTR/L, CBIS</a:t>
            </a:r>
          </a:p>
          <a:p>
            <a:r>
              <a:rPr lang="en-US" dirty="0"/>
              <a:t>Murray State University, Occupational Therapy Program</a:t>
            </a:r>
          </a:p>
          <a:p>
            <a:r>
              <a:rPr lang="en-US" dirty="0"/>
              <a:t>Paducah Regional Campus, Suite 205A</a:t>
            </a:r>
          </a:p>
          <a:p>
            <a:r>
              <a:rPr lang="en-US" dirty="0">
                <a:hlinkClick r:id="rId3"/>
              </a:rPr>
              <a:t>ktaylor60@murraystate.edu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0251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A1FB5-1501-472A-AE62-C9DAA64EF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1C351-F12C-48F1-B06C-CAECDAFFE3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88118"/>
            <a:ext cx="7886700" cy="32684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050" dirty="0"/>
              <a:t>American Occupational Therapy Association. (2020). Occupational therapy practice framework: Domain and </a:t>
            </a:r>
            <a:r>
              <a:rPr lang="en-US" sz="1050" dirty="0" err="1"/>
              <a:t>proces</a:t>
            </a:r>
            <a:r>
              <a:rPr lang="en-US" sz="1050" dirty="0"/>
              <a:t> (4</a:t>
            </a:r>
            <a:r>
              <a:rPr lang="en-US" sz="1050" baseline="30000" dirty="0"/>
              <a:t>th</a:t>
            </a:r>
            <a:r>
              <a:rPr lang="en-US" sz="1050" dirty="0"/>
              <a:t> ed.). </a:t>
            </a:r>
            <a:r>
              <a:rPr lang="en-US" sz="1050" i="1" dirty="0"/>
              <a:t>American Journal of Occupational Therapy, 74</a:t>
            </a:r>
            <a:r>
              <a:rPr lang="en-US" sz="1050" dirty="0"/>
              <a:t>(Suppl 2). </a:t>
            </a:r>
            <a:r>
              <a:rPr lang="en-US" sz="1050" dirty="0">
                <a:hlinkClick r:id="rId2"/>
              </a:rPr>
              <a:t>https://doi.org/10.5014/ajot.2020.74S2001</a:t>
            </a:r>
            <a:endParaRPr lang="en-US" sz="1050" dirty="0"/>
          </a:p>
          <a:p>
            <a:pPr marL="0" indent="0">
              <a:buNone/>
            </a:pPr>
            <a:r>
              <a:rPr lang="en-US" sz="1050" dirty="0"/>
              <a:t>American Occupational Therapy Association. (2021). Position Statement: Occupational Therapy Scope of Practice. </a:t>
            </a:r>
            <a:r>
              <a:rPr lang="en-US" sz="1050" i="1" dirty="0"/>
              <a:t>American Journal of Occupational Therapy, 75</a:t>
            </a:r>
            <a:r>
              <a:rPr lang="en-US" sz="1050" dirty="0"/>
              <a:t>(Suppl 3). </a:t>
            </a:r>
            <a:r>
              <a:rPr lang="en-US" sz="1050" dirty="0">
                <a:hlinkClick r:id="rId3"/>
              </a:rPr>
              <a:t>https://doi.org/10.5014/ajot.2021.75S3005</a:t>
            </a:r>
            <a:r>
              <a:rPr lang="en-US" sz="1050" dirty="0"/>
              <a:t> </a:t>
            </a:r>
          </a:p>
          <a:p>
            <a:pPr marL="0" indent="0">
              <a:buNone/>
            </a:pPr>
            <a:r>
              <a:rPr lang="en-US" sz="1050" dirty="0"/>
              <a:t>Bowen M, Edgar DF, Hancock B, et al. (2016). The Prevalence of Visual Impairment in People with Dementia (the </a:t>
            </a:r>
            <a:r>
              <a:rPr lang="en-US" sz="1050" dirty="0" err="1"/>
              <a:t>PrOVIDe</a:t>
            </a:r>
            <a:r>
              <a:rPr lang="en-US" sz="1050" dirty="0"/>
              <a:t> study): A cross-sectional study of people aged 60–89 years with dementia and qualitative exploration of individual, </a:t>
            </a:r>
            <a:r>
              <a:rPr lang="en-US" sz="1050" dirty="0" err="1"/>
              <a:t>carer</a:t>
            </a:r>
            <a:r>
              <a:rPr lang="en-US" sz="1050" dirty="0"/>
              <a:t> and professional perspectives. </a:t>
            </a:r>
            <a:r>
              <a:rPr lang="en-US" sz="1050" i="1" dirty="0"/>
              <a:t>NIHR Journal Library, </a:t>
            </a:r>
            <a:r>
              <a:rPr lang="en-US" sz="1050" dirty="0"/>
              <a:t>Southampton, UK.</a:t>
            </a:r>
          </a:p>
          <a:p>
            <a:pPr marL="0" indent="0">
              <a:buNone/>
            </a:pPr>
            <a:r>
              <a:rPr lang="en-US" sz="1050" dirty="0"/>
              <a:t>Centers for Disease Control and Prevention. (2022). </a:t>
            </a:r>
            <a:r>
              <a:rPr lang="en-US" sz="1050" i="1" dirty="0"/>
              <a:t>Stroke Facts</a:t>
            </a:r>
            <a:r>
              <a:rPr lang="en-US" sz="1050" dirty="0"/>
              <a:t>. </a:t>
            </a:r>
            <a:r>
              <a:rPr lang="en-US" sz="1050" dirty="0">
                <a:hlinkClick r:id="rId4"/>
              </a:rPr>
              <a:t>https://www.cdc.gov/stroke/facts.htm</a:t>
            </a:r>
            <a:r>
              <a:rPr lang="en-US" sz="1050" dirty="0"/>
              <a:t> </a:t>
            </a:r>
          </a:p>
          <a:p>
            <a:pPr marL="0" indent="0">
              <a:buNone/>
            </a:pPr>
            <a:r>
              <a:rPr lang="en-US" sz="1050" dirty="0" err="1"/>
              <a:t>Dirette</a:t>
            </a:r>
            <a:r>
              <a:rPr lang="en-US" sz="1050" dirty="0"/>
              <a:t>, D. &amp; Gutman, S. (2021). </a:t>
            </a:r>
            <a:r>
              <a:rPr lang="en-US" sz="1050" i="1" dirty="0"/>
              <a:t>Occupational therapy for physical dysfunction </a:t>
            </a:r>
            <a:r>
              <a:rPr lang="en-US" sz="1050" dirty="0"/>
              <a:t>(8th ed.). Wolters Kluwer</a:t>
            </a:r>
          </a:p>
          <a:p>
            <a:pPr marL="0" indent="0">
              <a:buNone/>
            </a:pPr>
            <a:r>
              <a:rPr lang="en-US" sz="1050" dirty="0" err="1"/>
              <a:t>Dubow</a:t>
            </a:r>
            <a:r>
              <a:rPr lang="en-US" sz="1050" dirty="0"/>
              <a:t>, B. (2019. June 27). </a:t>
            </a:r>
            <a:r>
              <a:rPr lang="en-US" sz="1050" i="1" dirty="0"/>
              <a:t>Double vision: Diplopia causes and treatments</a:t>
            </a:r>
            <a:r>
              <a:rPr lang="en-US" sz="1050" dirty="0"/>
              <a:t>. All About Vision. </a:t>
            </a:r>
            <a:r>
              <a:rPr lang="en-US" sz="1050" u="sng" dirty="0">
                <a:hlinkClick r:id="rId5"/>
              </a:rPr>
              <a:t>https://www.allaboutvision.com/en-gb/conditions/double-vision/</a:t>
            </a:r>
            <a:endParaRPr lang="en-US" sz="1050" dirty="0"/>
          </a:p>
          <a:p>
            <a:pPr marL="0" indent="0">
              <a:buNone/>
            </a:pPr>
            <a:r>
              <a:rPr lang="en-US" sz="1050" dirty="0"/>
              <a:t>Gallop, S. (1998). A variation on the use of binasal occlusion. </a:t>
            </a:r>
            <a:r>
              <a:rPr lang="en-US" sz="1050" i="1" dirty="0"/>
              <a:t>Journal of Behavioral Optometry, 9</a:t>
            </a:r>
            <a:r>
              <a:rPr lang="en-US" sz="1050" dirty="0"/>
              <a:t>(2), 1-6.</a:t>
            </a:r>
          </a:p>
          <a:p>
            <a:pPr marL="0" indent="0">
              <a:buNone/>
            </a:pPr>
            <a:r>
              <a:rPr lang="en-US" sz="1050" dirty="0" err="1"/>
              <a:t>Gava</a:t>
            </a:r>
            <a:r>
              <a:rPr lang="en-US" sz="1050" dirty="0"/>
              <a:t>, L. (2008). The foundations of numerical knowledge in the first months of life. [Unpublished thesis]. Padua Research Archive. </a:t>
            </a:r>
            <a:r>
              <a:rPr lang="en-US" sz="1050" u="sng" dirty="0">
                <a:hlinkClick r:id="rId6"/>
              </a:rPr>
              <a:t>https://www.research.unipd.it/handle/11577/3425953</a:t>
            </a:r>
            <a:r>
              <a:rPr lang="en-US" sz="1050" dirty="0"/>
              <a:t> </a:t>
            </a:r>
          </a:p>
          <a:p>
            <a:pPr marL="0" indent="0">
              <a:buNone/>
            </a:pPr>
            <a:r>
              <a:rPr lang="en-US" sz="1050" dirty="0"/>
              <a:t>Georges, A., &amp; Das, J.M. (Updated 2022, January 5). Traumatic brain injury. In: </a:t>
            </a:r>
            <a:r>
              <a:rPr lang="en-US" sz="1050" i="1" dirty="0" err="1"/>
              <a:t>StatPearls</a:t>
            </a:r>
            <a:r>
              <a:rPr lang="en-US" sz="1050" i="1" dirty="0"/>
              <a:t> </a:t>
            </a:r>
            <a:r>
              <a:rPr lang="en-US" sz="1050" dirty="0"/>
              <a:t>[Internet]. </a:t>
            </a:r>
            <a:r>
              <a:rPr lang="en-US" sz="1050" dirty="0" err="1"/>
              <a:t>StatPearls</a:t>
            </a:r>
            <a:r>
              <a:rPr lang="en-US" sz="1050" dirty="0"/>
              <a:t> Publishing. Available from: https://www.ncbi.nlm.nih.gov/books/NBK459300/</a:t>
            </a:r>
            <a:br>
              <a:rPr lang="en-US" sz="1050" dirty="0"/>
            </a:b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15651264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2099E-8718-40C2-8CED-53DB76AF8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04006D-2AB0-4805-BCAA-2958230BD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68016"/>
            <a:ext cx="7886700" cy="33647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050" dirty="0"/>
              <a:t>Kapoor, N. &amp; </a:t>
            </a:r>
            <a:r>
              <a:rPr lang="en-US" sz="1050" dirty="0" err="1"/>
              <a:t>Ciruffreda</a:t>
            </a:r>
            <a:r>
              <a:rPr lang="en-US" sz="1050" dirty="0"/>
              <a:t>, KJ. (2002). Vision disturbances following traumatic brain injury. </a:t>
            </a:r>
            <a:r>
              <a:rPr lang="en-US" sz="1050" i="1" dirty="0"/>
              <a:t>Neurologic Ophthalmology and Otology, 4: </a:t>
            </a:r>
            <a:r>
              <a:rPr lang="en-US" sz="1050" dirty="0"/>
              <a:t>271-280</a:t>
            </a:r>
          </a:p>
          <a:p>
            <a:pPr marL="0" indent="0">
              <a:buNone/>
            </a:pPr>
            <a:r>
              <a:rPr lang="en-US" sz="1050" dirty="0" err="1"/>
              <a:t>Kniffin</a:t>
            </a:r>
            <a:r>
              <a:rPr lang="en-US" sz="1050" dirty="0"/>
              <a:t>, D. (2020, April 11). </a:t>
            </a:r>
            <a:r>
              <a:rPr lang="en-US" sz="1050" i="1" dirty="0"/>
              <a:t>Do you have forward head posture? </a:t>
            </a:r>
            <a:r>
              <a:rPr lang="en-US" sz="1050" dirty="0" err="1"/>
              <a:t>Spineology</a:t>
            </a:r>
            <a:r>
              <a:rPr lang="en-US" sz="1050" dirty="0"/>
              <a:t> Chiropractic. </a:t>
            </a:r>
            <a:r>
              <a:rPr lang="en-US" sz="1050" u="sng" dirty="0">
                <a:hlinkClick r:id="rId2"/>
              </a:rPr>
              <a:t>https://spineologychiropractic.com/do-you-have-forward-head-posture/</a:t>
            </a:r>
            <a:r>
              <a:rPr lang="en-US" sz="1050" dirty="0"/>
              <a:t> </a:t>
            </a:r>
          </a:p>
          <a:p>
            <a:pPr marL="0" indent="0">
              <a:buNone/>
            </a:pPr>
            <a:r>
              <a:rPr lang="en-US" sz="1050" dirty="0"/>
              <a:t>Liu, G.T., Volpe, N.J., &amp; </a:t>
            </a:r>
            <a:r>
              <a:rPr lang="en-US" sz="1050" dirty="0" err="1"/>
              <a:t>Galetta</a:t>
            </a:r>
            <a:r>
              <a:rPr lang="en-US" sz="1050" dirty="0"/>
              <a:t>, S.L. (2019). Visual loss: Overview, visual field testing, and topical diagnosis. In G.T. Liu, N.J Volpe, &amp; S.L. </a:t>
            </a:r>
            <a:r>
              <a:rPr lang="en-US" sz="1050" dirty="0" err="1"/>
              <a:t>Galettas</a:t>
            </a:r>
            <a:r>
              <a:rPr lang="en-US" sz="1050" dirty="0"/>
              <a:t> (Eds.), </a:t>
            </a:r>
            <a:r>
              <a:rPr lang="en-US" sz="1050" i="1" dirty="0"/>
              <a:t>Neuro-Ophthalmology: Diagnosis and management.</a:t>
            </a:r>
            <a:r>
              <a:rPr lang="en-US" sz="1050" dirty="0"/>
              <a:t> (3rd ed., pp. 39-52). Elsevier. </a:t>
            </a:r>
            <a:r>
              <a:rPr lang="en-US" sz="1050" u="sng" dirty="0">
                <a:hlinkClick r:id="rId3"/>
              </a:rPr>
              <a:t>https://doi.org/10.1016/C2013-0-12830-9</a:t>
            </a:r>
            <a:r>
              <a:rPr lang="en-US" sz="1050" dirty="0"/>
              <a:t> </a:t>
            </a:r>
          </a:p>
          <a:p>
            <a:pPr marL="0" indent="0">
              <a:buNone/>
            </a:pPr>
            <a:r>
              <a:rPr lang="en-US" sz="1050" dirty="0"/>
              <a:t>Ophthalmology Review. (2015, December 12). </a:t>
            </a:r>
            <a:r>
              <a:rPr lang="en-US" sz="1050" i="1" dirty="0"/>
              <a:t>Visual Fields: Introduction. </a:t>
            </a:r>
            <a:r>
              <a:rPr lang="en-US" sz="1050" u="sng" dirty="0">
                <a:hlinkClick r:id="rId4"/>
              </a:rPr>
              <a:t>https://www.ophthalmologyreview.org/articles/visual-fields-introduction</a:t>
            </a:r>
            <a:endParaRPr lang="en-US" sz="1050" dirty="0"/>
          </a:p>
          <a:p>
            <a:pPr marL="0" indent="0">
              <a:buNone/>
            </a:pPr>
            <a:r>
              <a:rPr lang="en-US" sz="1050" dirty="0"/>
              <a:t>Rowe, F., Brand, D., Jackson, CA., Price, A., et al. (2009). Visual impairment following stroke: Do stroke patients require vision assessment? </a:t>
            </a:r>
            <a:r>
              <a:rPr lang="en-US" sz="1050" i="1" dirty="0"/>
              <a:t>Age Ageing, 38:</a:t>
            </a:r>
            <a:r>
              <a:rPr lang="en-US" sz="1050" dirty="0"/>
              <a:t> 188-193.</a:t>
            </a:r>
          </a:p>
          <a:p>
            <a:pPr marL="0" indent="0">
              <a:buNone/>
            </a:pPr>
            <a:r>
              <a:rPr lang="en-US" sz="1050" dirty="0" err="1"/>
              <a:t>Stabismus</a:t>
            </a:r>
            <a:r>
              <a:rPr lang="en-US" sz="1050" dirty="0"/>
              <a:t> Solutions. (n.d.). </a:t>
            </a:r>
            <a:r>
              <a:rPr lang="en-US" sz="1050" i="1" dirty="0"/>
              <a:t>Yoked prisms - How they help plus 20 exercises to try at home. </a:t>
            </a:r>
            <a:r>
              <a:rPr lang="en-US" sz="1050" i="1" u="sng" dirty="0">
                <a:hlinkClick r:id="rId5"/>
              </a:rPr>
              <a:t>https://strabismussolutions.com/yoked-prisms-and-strabismus-how-they-help-plus-20-exercises/</a:t>
            </a:r>
            <a:r>
              <a:rPr lang="en-US" sz="1050" i="1" dirty="0"/>
              <a:t> </a:t>
            </a:r>
            <a:endParaRPr lang="en-US" sz="1050" dirty="0"/>
          </a:p>
          <a:p>
            <a:pPr marL="0" indent="0">
              <a:buNone/>
            </a:pPr>
            <a:r>
              <a:rPr lang="en-US" sz="1050" dirty="0"/>
              <a:t>Taub, M.B., &amp; Harris, P. (2017). </a:t>
            </a:r>
            <a:r>
              <a:rPr lang="en-US" sz="1050" i="1" dirty="0"/>
              <a:t>Low-tech TBI rehabilitation. </a:t>
            </a:r>
            <a:r>
              <a:rPr lang="en-US" sz="1050" dirty="0"/>
              <a:t>Review of Optometry. </a:t>
            </a:r>
            <a:r>
              <a:rPr lang="en-US" sz="1050" u="sng" dirty="0">
                <a:hlinkClick r:id="rId6"/>
              </a:rPr>
              <a:t>https://www.reviewofoptometry.com/article/lowtech-tbi-rehabilitation</a:t>
            </a:r>
            <a:r>
              <a:rPr lang="en-US" sz="1050" dirty="0"/>
              <a:t> </a:t>
            </a:r>
          </a:p>
          <a:p>
            <a:pPr marL="0" indent="0">
              <a:buNone/>
            </a:pPr>
            <a:r>
              <a:rPr lang="en-US" sz="1050" dirty="0"/>
              <a:t>We laugh. (2020, April 29). </a:t>
            </a:r>
            <a:r>
              <a:rPr lang="en-US" sz="1050" i="1" dirty="0"/>
              <a:t>Funniest baby and cat are best friends - Cute babies and cats videos</a:t>
            </a:r>
            <a:r>
              <a:rPr lang="en-US" sz="1050" dirty="0"/>
              <a:t> [Video]. </a:t>
            </a:r>
            <a:r>
              <a:rPr lang="en-US" sz="1050" u="sng" dirty="0">
                <a:hlinkClick r:id="rId7"/>
              </a:rPr>
              <a:t>https://www.youtube.com/watch?v=G8jM2Lo4Kuw</a:t>
            </a:r>
            <a:r>
              <a:rPr lang="en-US" sz="105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713181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84FB7-3596-4843-9FA3-C4DDAF828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Prevalence and incidence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E6658-097A-4536-8032-0C1ED70731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Stroke</a:t>
            </a:r>
          </a:p>
          <a:p>
            <a:pPr lvl="1"/>
            <a:r>
              <a:rPr lang="en-US" dirty="0"/>
              <a:t>3.4 million Americans living with stroke </a:t>
            </a:r>
          </a:p>
          <a:p>
            <a:pPr lvl="1"/>
            <a:r>
              <a:rPr lang="en-US" dirty="0"/>
              <a:t>795,000 new survivors in U.S. per year</a:t>
            </a:r>
          </a:p>
          <a:p>
            <a:pPr lvl="1"/>
            <a:r>
              <a:rPr lang="en-US" dirty="0"/>
              <a:t>2030 → additional 3.4 million American ≥ 18y (20.5% increase since 2012)</a:t>
            </a:r>
          </a:p>
          <a:p>
            <a:r>
              <a:rPr lang="en-US" dirty="0"/>
              <a:t>Traumatic brain injury</a:t>
            </a:r>
          </a:p>
          <a:p>
            <a:pPr lvl="1"/>
            <a:r>
              <a:rPr lang="en-US" dirty="0"/>
              <a:t>1.5 million new injuries per year in the U.S. </a:t>
            </a:r>
          </a:p>
          <a:p>
            <a:pPr lvl="1"/>
            <a:endParaRPr lang="en-US" dirty="0"/>
          </a:p>
          <a:p>
            <a:pPr marL="342900" lvl="1" indent="0" algn="ctr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1FCBC0-6398-4B6E-B181-BE69C657945A}"/>
              </a:ext>
            </a:extLst>
          </p:cNvPr>
          <p:cNvSpPr/>
          <p:nvPr/>
        </p:nvSpPr>
        <p:spPr>
          <a:xfrm>
            <a:off x="6653234" y="4163471"/>
            <a:ext cx="239232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900" dirty="0">
                <a:solidFill>
                  <a:srgbClr val="000000"/>
                </a:solidFill>
                <a:latin typeface="Calibri" panose="020F0502020204030204" pitchFamily="34" charset="0"/>
              </a:rPr>
              <a:t>CDC (2020); </a:t>
            </a:r>
            <a:r>
              <a:rPr lang="fr-FR" sz="900" dirty="0" err="1">
                <a:solidFill>
                  <a:srgbClr val="000000"/>
                </a:solidFill>
                <a:latin typeface="Calibri" panose="020F0502020204030204" pitchFamily="34" charset="0"/>
              </a:rPr>
              <a:t>Dirette</a:t>
            </a:r>
            <a:r>
              <a:rPr lang="fr-FR" sz="900" dirty="0">
                <a:solidFill>
                  <a:srgbClr val="000000"/>
                </a:solidFill>
                <a:latin typeface="Calibri" panose="020F0502020204030204" pitchFamily="34" charset="0"/>
              </a:rPr>
              <a:t> &amp; Gutman (2021)</a:t>
            </a:r>
            <a:endParaRPr lang="fr-FR" sz="900" dirty="0"/>
          </a:p>
        </p:txBody>
      </p:sp>
    </p:spTree>
    <p:extLst>
      <p:ext uri="{BB962C8B-B14F-4D97-AF65-F5344CB8AC3E}">
        <p14:creationId xmlns:p14="http://schemas.microsoft.com/office/powerpoint/2010/main" val="3379618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E81E5-A013-4454-8B85-BBDC91AA9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Acuity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EF650F-F844-408C-ACAD-01892AAE42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4251960" cy="3500438"/>
          </a:xfrm>
        </p:spPr>
        <p:txBody>
          <a:bodyPr>
            <a:normAutofit/>
          </a:bodyPr>
          <a:lstStyle/>
          <a:p>
            <a:r>
              <a:rPr lang="en-US" dirty="0"/>
              <a:t>Ability to see near and far clearly</a:t>
            </a:r>
          </a:p>
          <a:p>
            <a:pPr lvl="1"/>
            <a:r>
              <a:rPr lang="en-US" dirty="0"/>
              <a:t>Power of the eye</a:t>
            </a:r>
          </a:p>
          <a:p>
            <a:pPr lvl="1"/>
            <a:r>
              <a:rPr lang="en-US" dirty="0"/>
              <a:t>Focal point on retina</a:t>
            </a:r>
          </a:p>
          <a:p>
            <a:pPr lvl="1"/>
            <a:r>
              <a:rPr lang="en-US" dirty="0"/>
              <a:t>Clarity of the visual field</a:t>
            </a:r>
          </a:p>
          <a:p>
            <a:pPr lvl="1"/>
            <a:endParaRPr lang="en-US" dirty="0"/>
          </a:p>
        </p:txBody>
      </p:sp>
      <p:pic>
        <p:nvPicPr>
          <p:cNvPr id="1026" name="Picture 2" descr="Amazon.com: Snellen Type Plastic Eye Chart - 10' : Industrial &amp; Scientific">
            <a:extLst>
              <a:ext uri="{FF2B5EF4-FFF2-40B4-BE49-F238E27FC236}">
                <a16:creationId xmlns:a16="http://schemas.microsoft.com/office/drawing/2014/main" id="{6A96531C-81BF-43DD-B6D9-EDA3DB243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415" y="506027"/>
            <a:ext cx="2286216" cy="360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0D23558-93B1-4636-B9D5-1C47D5537445}"/>
              </a:ext>
            </a:extLst>
          </p:cNvPr>
          <p:cNvSpPr/>
          <p:nvPr/>
        </p:nvSpPr>
        <p:spPr>
          <a:xfrm>
            <a:off x="6653234" y="4259727"/>
            <a:ext cx="239232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900" dirty="0">
                <a:solidFill>
                  <a:srgbClr val="000000"/>
                </a:solidFill>
                <a:latin typeface="Calibri" panose="020F0502020204030204" pitchFamily="34" charset="0"/>
              </a:rPr>
              <a:t>Image source: Google images (Amazon)</a:t>
            </a:r>
            <a:endParaRPr lang="fr-FR" sz="900" dirty="0"/>
          </a:p>
        </p:txBody>
      </p:sp>
    </p:spTree>
    <p:extLst>
      <p:ext uri="{BB962C8B-B14F-4D97-AF65-F5344CB8AC3E}">
        <p14:creationId xmlns:p14="http://schemas.microsoft.com/office/powerpoint/2010/main" val="2398246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.9_WeareRacers_ppt_template" id="{5428FB01-23B4-524E-AEB0-4B287FF60CB4}" vid="{F8515E1E-EB3C-A748-A551-32585A3EF83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5722</TotalTime>
  <Words>2542</Words>
  <Application>Microsoft Office PowerPoint</Application>
  <PresentationFormat>On-screen Show (16:9)</PresentationFormat>
  <Paragraphs>407</Paragraphs>
  <Slides>75</Slides>
  <Notes>63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2" baseType="lpstr">
      <vt:lpstr>Arial</vt:lpstr>
      <vt:lpstr>Arial Narrow</vt:lpstr>
      <vt:lpstr>Calibri</vt:lpstr>
      <vt:lpstr>Calibri Light</vt:lpstr>
      <vt:lpstr>Century Gothic</vt:lpstr>
      <vt:lpstr>Wingdings</vt:lpstr>
      <vt:lpstr>Office Theme</vt:lpstr>
      <vt:lpstr>Addressing visual deficits in adults after acquired brain injury</vt:lpstr>
      <vt:lpstr>Learning Objectives</vt:lpstr>
      <vt:lpstr>Presentation Agenda</vt:lpstr>
      <vt:lpstr>PowerPoint Presentation</vt:lpstr>
      <vt:lpstr>What is vision?</vt:lpstr>
      <vt:lpstr>What is vision?</vt:lpstr>
      <vt:lpstr>Warren Hierarchical Model of Visual Functioning</vt:lpstr>
      <vt:lpstr>Prevalence and incidence</vt:lpstr>
      <vt:lpstr>Visual Acuity</vt:lpstr>
      <vt:lpstr>Decreased visual acuity</vt:lpstr>
      <vt:lpstr>PowerPoint Presentation</vt:lpstr>
      <vt:lpstr>PowerPoint Presentation</vt:lpstr>
      <vt:lpstr>Decreased contrast sensitivity</vt:lpstr>
      <vt:lpstr>Oculomotor function: Alignment &amp; ROM</vt:lpstr>
      <vt:lpstr>Oculomotor function: Convergence &amp; divergence</vt:lpstr>
      <vt:lpstr>Oculomotor misalignment</vt:lpstr>
      <vt:lpstr>Extra-ocular paresis</vt:lpstr>
      <vt:lpstr>Basic mechanism of single-vision (fusion)</vt:lpstr>
      <vt:lpstr>Diplopia (aka double-vision)</vt:lpstr>
      <vt:lpstr>Visual Fields</vt:lpstr>
      <vt:lpstr>Visual field deficits Lesion location is important</vt:lpstr>
      <vt:lpstr>Hemianopia/hemianopsia Vision loss to half of a visual field (bilaterally)</vt:lpstr>
      <vt:lpstr>Visual scotomas</vt:lpstr>
      <vt:lpstr>Visual Attention &amp; Perception</vt:lpstr>
      <vt:lpstr>Visual Attention &amp; Perception deficits</vt:lpstr>
      <vt:lpstr>Visuospatial inattention or neglect Phenomenon resulting in significant difficulty to orient and respond to a side of environmental information </vt:lpstr>
      <vt:lpstr>Visual Agnosia</vt:lpstr>
      <vt:lpstr>Vision &amp; Posture</vt:lpstr>
      <vt:lpstr>Occupational Therapy &amp; Vision</vt:lpstr>
      <vt:lpstr>Occupational Therapy &amp; Vision</vt:lpstr>
      <vt:lpstr>Evaluation and interventions to address functional vision</vt:lpstr>
      <vt:lpstr>Functional vision screen</vt:lpstr>
      <vt:lpstr>Screening visual acuity</vt:lpstr>
      <vt:lpstr>PowerPoint Presentation</vt:lpstr>
      <vt:lpstr>Visual Acuity: Treatment options</vt:lpstr>
      <vt:lpstr>Assessing oculomotor skills</vt:lpstr>
      <vt:lpstr>Assessing oculomotor skills: Saccades</vt:lpstr>
      <vt:lpstr>Assessing oculomotor skills: Cover Tests</vt:lpstr>
      <vt:lpstr>Assessing oculomotor skills: Convergence</vt:lpstr>
      <vt:lpstr>Oculomotor dysfunction: Interventions Occlusion devices</vt:lpstr>
      <vt:lpstr>Oculomotor dysfunction: Interventions Functional vision exercises</vt:lpstr>
      <vt:lpstr>Oculomotor dysfunction: Interventions Fusion exercises: Pencil pushups</vt:lpstr>
      <vt:lpstr>Oculomotor dysfunction: Interventions Fusion exercises: Brock String</vt:lpstr>
      <vt:lpstr>Assessing visual fields</vt:lpstr>
      <vt:lpstr>Visual field deficits: Treatment options</vt:lpstr>
      <vt:lpstr>Fresnel Prisms</vt:lpstr>
      <vt:lpstr>Assessing visual perception: Visual attention</vt:lpstr>
      <vt:lpstr>Visual Perception Assessment</vt:lpstr>
      <vt:lpstr>Line Bisection Test</vt:lpstr>
      <vt:lpstr>Cancellation Tests</vt:lpstr>
      <vt:lpstr>Clock drawing</vt:lpstr>
      <vt:lpstr>Design Copy</vt:lpstr>
      <vt:lpstr>Cancellation Tests</vt:lpstr>
      <vt:lpstr>Catherine Bergego Scale</vt:lpstr>
      <vt:lpstr>Trail Making Test (A &amp; B)</vt:lpstr>
      <vt:lpstr>Motor-Free Visual Perceptual Test</vt:lpstr>
      <vt:lpstr>General principles visual perception intervention</vt:lpstr>
      <vt:lpstr>Visual perception intervention: Visual attention</vt:lpstr>
      <vt:lpstr>Visual perception intervention:  Visuospatial inattention/neglect</vt:lpstr>
      <vt:lpstr>Scanning strategies</vt:lpstr>
      <vt:lpstr>PowerPoint Presentation</vt:lpstr>
      <vt:lpstr>Field expansion device: Yoked Prisms</vt:lpstr>
      <vt:lpstr>PowerPoint Presentation</vt:lpstr>
      <vt:lpstr>Additional treatment considerations for functional vision deficits</vt:lpstr>
      <vt:lpstr>Environmental Adaptations for Low Vision</vt:lpstr>
      <vt:lpstr>PowerPoint Presentation</vt:lpstr>
      <vt:lpstr>PowerPoint Presentation</vt:lpstr>
      <vt:lpstr>What low vision modifications do you see?</vt:lpstr>
      <vt:lpstr>Technologies</vt:lpstr>
      <vt:lpstr>General principles to address visual impairments</vt:lpstr>
      <vt:lpstr>Case Study: Dave (inpatient admission)</vt:lpstr>
      <vt:lpstr>So, what?</vt:lpstr>
      <vt:lpstr>Thank you!</vt:lpstr>
      <vt:lpstr>References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Lauren Roberson</dc:creator>
  <cp:lastModifiedBy>Busching, Katie</cp:lastModifiedBy>
  <cp:revision>162</cp:revision>
  <dcterms:created xsi:type="dcterms:W3CDTF">2022-12-02T15:24:39Z</dcterms:created>
  <dcterms:modified xsi:type="dcterms:W3CDTF">2024-03-24T21:27:06Z</dcterms:modified>
</cp:coreProperties>
</file>