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73" r:id="rId10"/>
    <p:sldId id="264" r:id="rId11"/>
    <p:sldId id="265" r:id="rId12"/>
    <p:sldId id="266" r:id="rId13"/>
    <p:sldId id="267" r:id="rId14"/>
    <p:sldId id="268" r:id="rId15"/>
    <p:sldId id="269" r:id="rId16"/>
    <p:sldId id="274" r:id="rId17"/>
    <p:sldId id="276" r:id="rId18"/>
    <p:sldId id="277" r:id="rId19"/>
    <p:sldId id="275" r:id="rId20"/>
    <p:sldId id="279" r:id="rId21"/>
    <p:sldId id="271" r:id="rId22"/>
    <p:sldId id="272"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hBS2+cJwUfa8CXMUt3zWo8Ya02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21" autoAdjust="0"/>
  </p:normalViewPr>
  <p:slideViewPr>
    <p:cSldViewPr snapToGrid="0">
      <p:cViewPr varScale="1">
        <p:scale>
          <a:sx n="121" d="100"/>
          <a:sy n="121" d="100"/>
        </p:scale>
        <p:origin x="131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76A4C5-661D-49BD-9F21-D064F61C12EC}"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36D853-1863-4EFF-AFAC-B3C6F0FC1F3E}">
      <dgm:prSet/>
      <dgm:spPr/>
      <dgm:t>
        <a:bodyPr/>
        <a:lstStyle/>
        <a:p>
          <a:pPr>
            <a:defRPr cap="all"/>
          </a:pPr>
          <a:r>
            <a:rPr lang="en-US" dirty="0"/>
            <a:t>Help them develop </a:t>
          </a:r>
          <a:r>
            <a:rPr lang="en-US" dirty="0">
              <a:solidFill>
                <a:schemeClr val="accent1"/>
              </a:solidFill>
            </a:rPr>
            <a:t>strategies</a:t>
          </a:r>
          <a:r>
            <a:rPr lang="en-US" dirty="0"/>
            <a:t> to improve awareness of strengths and challenges </a:t>
          </a:r>
        </a:p>
      </dgm:t>
    </dgm:pt>
    <dgm:pt modelId="{CD354FAD-E38B-479A-8E6A-208615C75D13}" type="parTrans" cxnId="{CBBE0943-CDD2-4103-A323-9511EBFE40B0}">
      <dgm:prSet/>
      <dgm:spPr/>
      <dgm:t>
        <a:bodyPr/>
        <a:lstStyle/>
        <a:p>
          <a:endParaRPr lang="en-US"/>
        </a:p>
      </dgm:t>
    </dgm:pt>
    <dgm:pt modelId="{93518AD3-9F80-49BC-A097-24BCF6BB0046}" type="sibTrans" cxnId="{CBBE0943-CDD2-4103-A323-9511EBFE40B0}">
      <dgm:prSet/>
      <dgm:spPr/>
      <dgm:t>
        <a:bodyPr/>
        <a:lstStyle/>
        <a:p>
          <a:endParaRPr lang="en-US"/>
        </a:p>
      </dgm:t>
    </dgm:pt>
    <dgm:pt modelId="{AC100A34-D204-423E-97E1-3B2397DA6837}">
      <dgm:prSet/>
      <dgm:spPr/>
      <dgm:t>
        <a:bodyPr/>
        <a:lstStyle/>
        <a:p>
          <a:pPr>
            <a:defRPr cap="all"/>
          </a:pPr>
          <a:r>
            <a:rPr lang="en-US" dirty="0"/>
            <a:t>Develop </a:t>
          </a:r>
          <a:r>
            <a:rPr lang="en-US" dirty="0">
              <a:solidFill>
                <a:schemeClr val="accent1"/>
              </a:solidFill>
            </a:rPr>
            <a:t>strategies</a:t>
          </a:r>
          <a:r>
            <a:rPr lang="en-US" dirty="0"/>
            <a:t> to help them improve performance with their everyday activity </a:t>
          </a:r>
        </a:p>
      </dgm:t>
    </dgm:pt>
    <dgm:pt modelId="{01F0A316-93E6-4252-BFE0-D32BD39799F9}" type="parTrans" cxnId="{EAF23BED-6ABB-45BA-8098-A1A25149C9AA}">
      <dgm:prSet/>
      <dgm:spPr/>
      <dgm:t>
        <a:bodyPr/>
        <a:lstStyle/>
        <a:p>
          <a:endParaRPr lang="en-US"/>
        </a:p>
      </dgm:t>
    </dgm:pt>
    <dgm:pt modelId="{4A2F1F0F-6674-4415-A7E5-6F80E13DDEAA}" type="sibTrans" cxnId="{EAF23BED-6ABB-45BA-8098-A1A25149C9AA}">
      <dgm:prSet/>
      <dgm:spPr/>
      <dgm:t>
        <a:bodyPr/>
        <a:lstStyle/>
        <a:p>
          <a:endParaRPr lang="en-US"/>
        </a:p>
      </dgm:t>
    </dgm:pt>
    <dgm:pt modelId="{4611FFD0-33E1-4C19-9945-1CBC31F62DC4}">
      <dgm:prSet/>
      <dgm:spPr/>
      <dgm:t>
        <a:bodyPr/>
        <a:lstStyle/>
        <a:p>
          <a:pPr>
            <a:defRPr cap="all"/>
          </a:pPr>
          <a:r>
            <a:rPr lang="en-US" dirty="0"/>
            <a:t>Develop </a:t>
          </a:r>
          <a:r>
            <a:rPr lang="en-US" dirty="0">
              <a:solidFill>
                <a:schemeClr val="accent1"/>
              </a:solidFill>
            </a:rPr>
            <a:t>strategies</a:t>
          </a:r>
          <a:r>
            <a:rPr lang="en-US" dirty="0"/>
            <a:t> that foster growth toward the person’s goals. </a:t>
          </a:r>
        </a:p>
      </dgm:t>
    </dgm:pt>
    <dgm:pt modelId="{C7947753-1100-45E4-9EE0-0224F55AF81B}" type="parTrans" cxnId="{25AF02BE-CD63-47E9-8846-78EA7B3CE754}">
      <dgm:prSet/>
      <dgm:spPr/>
      <dgm:t>
        <a:bodyPr/>
        <a:lstStyle/>
        <a:p>
          <a:endParaRPr lang="en-US"/>
        </a:p>
      </dgm:t>
    </dgm:pt>
    <dgm:pt modelId="{16E3E17D-6703-4FD6-8118-E486BC3A8E6A}" type="sibTrans" cxnId="{25AF02BE-CD63-47E9-8846-78EA7B3CE754}">
      <dgm:prSet/>
      <dgm:spPr/>
      <dgm:t>
        <a:bodyPr/>
        <a:lstStyle/>
        <a:p>
          <a:endParaRPr lang="en-US"/>
        </a:p>
      </dgm:t>
    </dgm:pt>
    <dgm:pt modelId="{6CEA258D-1D2E-4793-93DD-065F8D344976}" type="pres">
      <dgm:prSet presAssocID="{3576A4C5-661D-49BD-9F21-D064F61C12EC}" presName="root" presStyleCnt="0">
        <dgm:presLayoutVars>
          <dgm:dir/>
          <dgm:resizeHandles val="exact"/>
        </dgm:presLayoutVars>
      </dgm:prSet>
      <dgm:spPr/>
    </dgm:pt>
    <dgm:pt modelId="{56E61DB9-6F42-4BFA-8DDF-303C49839872}" type="pres">
      <dgm:prSet presAssocID="{3836D853-1863-4EFF-AFAC-B3C6F0FC1F3E}" presName="compNode" presStyleCnt="0"/>
      <dgm:spPr/>
    </dgm:pt>
    <dgm:pt modelId="{26A45A1B-1A40-47C6-A158-96B612B8D8EA}" type="pres">
      <dgm:prSet presAssocID="{3836D853-1863-4EFF-AFAC-B3C6F0FC1F3E}" presName="iconBgRect" presStyleLbl="bgShp" presStyleIdx="0" presStyleCnt="3"/>
      <dgm:spPr/>
    </dgm:pt>
    <dgm:pt modelId="{72C36BFC-7D40-4F07-9F16-AE0D13E75575}" type="pres">
      <dgm:prSet presAssocID="{3836D853-1863-4EFF-AFAC-B3C6F0FC1F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97C28A1A-60D1-4636-8EF9-4497758B1C7E}" type="pres">
      <dgm:prSet presAssocID="{3836D853-1863-4EFF-AFAC-B3C6F0FC1F3E}" presName="spaceRect" presStyleCnt="0"/>
      <dgm:spPr/>
    </dgm:pt>
    <dgm:pt modelId="{76C6B7BB-5D95-4904-A062-C68395D236A2}" type="pres">
      <dgm:prSet presAssocID="{3836D853-1863-4EFF-AFAC-B3C6F0FC1F3E}" presName="textRect" presStyleLbl="revTx" presStyleIdx="0" presStyleCnt="3">
        <dgm:presLayoutVars>
          <dgm:chMax val="1"/>
          <dgm:chPref val="1"/>
        </dgm:presLayoutVars>
      </dgm:prSet>
      <dgm:spPr/>
    </dgm:pt>
    <dgm:pt modelId="{B1B0E382-6ABF-43D6-A2DC-0A2DEF19BA25}" type="pres">
      <dgm:prSet presAssocID="{93518AD3-9F80-49BC-A097-24BCF6BB0046}" presName="sibTrans" presStyleCnt="0"/>
      <dgm:spPr/>
    </dgm:pt>
    <dgm:pt modelId="{F82B5CC5-D649-45A3-BCD6-3F0E45360DC7}" type="pres">
      <dgm:prSet presAssocID="{AC100A34-D204-423E-97E1-3B2397DA6837}" presName="compNode" presStyleCnt="0"/>
      <dgm:spPr/>
    </dgm:pt>
    <dgm:pt modelId="{CA9DDDEA-52A6-4A18-A959-EA8EA7E1E80A}" type="pres">
      <dgm:prSet presAssocID="{AC100A34-D204-423E-97E1-3B2397DA6837}" presName="iconBgRect" presStyleLbl="bgShp" presStyleIdx="1" presStyleCnt="3"/>
      <dgm:spPr/>
    </dgm:pt>
    <dgm:pt modelId="{57862D86-F627-40DC-8C7E-8887E840D9F1}" type="pres">
      <dgm:prSet presAssocID="{AC100A34-D204-423E-97E1-3B2397DA68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920CD4C2-8F25-405B-A06D-E587573767B1}" type="pres">
      <dgm:prSet presAssocID="{AC100A34-D204-423E-97E1-3B2397DA6837}" presName="spaceRect" presStyleCnt="0"/>
      <dgm:spPr/>
    </dgm:pt>
    <dgm:pt modelId="{5540A22B-0B7D-4EA8-A031-2D894AA11DD3}" type="pres">
      <dgm:prSet presAssocID="{AC100A34-D204-423E-97E1-3B2397DA6837}" presName="textRect" presStyleLbl="revTx" presStyleIdx="1" presStyleCnt="3">
        <dgm:presLayoutVars>
          <dgm:chMax val="1"/>
          <dgm:chPref val="1"/>
        </dgm:presLayoutVars>
      </dgm:prSet>
      <dgm:spPr/>
    </dgm:pt>
    <dgm:pt modelId="{29A82BB1-CE43-4A00-8AA5-5567BA0CDA7C}" type="pres">
      <dgm:prSet presAssocID="{4A2F1F0F-6674-4415-A7E5-6F80E13DDEAA}" presName="sibTrans" presStyleCnt="0"/>
      <dgm:spPr/>
    </dgm:pt>
    <dgm:pt modelId="{FBF422AD-C951-46D8-9A91-DAA7941CA951}" type="pres">
      <dgm:prSet presAssocID="{4611FFD0-33E1-4C19-9945-1CBC31F62DC4}" presName="compNode" presStyleCnt="0"/>
      <dgm:spPr/>
    </dgm:pt>
    <dgm:pt modelId="{D333315A-BF21-4279-92FC-BF3660FE2EF0}" type="pres">
      <dgm:prSet presAssocID="{4611FFD0-33E1-4C19-9945-1CBC31F62DC4}" presName="iconBgRect" presStyleLbl="bgShp" presStyleIdx="2" presStyleCnt="3"/>
      <dgm:spPr/>
    </dgm:pt>
    <dgm:pt modelId="{AB663901-25C4-4D55-A855-2E51DE50CC41}" type="pres">
      <dgm:prSet presAssocID="{4611FFD0-33E1-4C19-9945-1CBC31F62DC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0E925868-B841-41BD-860A-07D671BD850F}" type="pres">
      <dgm:prSet presAssocID="{4611FFD0-33E1-4C19-9945-1CBC31F62DC4}" presName="spaceRect" presStyleCnt="0"/>
      <dgm:spPr/>
    </dgm:pt>
    <dgm:pt modelId="{BF0F84BC-63C6-4C78-A18B-737364255E4A}" type="pres">
      <dgm:prSet presAssocID="{4611FFD0-33E1-4C19-9945-1CBC31F62DC4}" presName="textRect" presStyleLbl="revTx" presStyleIdx="2" presStyleCnt="3">
        <dgm:presLayoutVars>
          <dgm:chMax val="1"/>
          <dgm:chPref val="1"/>
        </dgm:presLayoutVars>
      </dgm:prSet>
      <dgm:spPr/>
    </dgm:pt>
  </dgm:ptLst>
  <dgm:cxnLst>
    <dgm:cxn modelId="{725D9127-C21A-4EA9-ADBD-F658D83B6D9A}" type="presOf" srcId="{3836D853-1863-4EFF-AFAC-B3C6F0FC1F3E}" destId="{76C6B7BB-5D95-4904-A062-C68395D236A2}" srcOrd="0" destOrd="0" presId="urn:microsoft.com/office/officeart/2018/5/layout/IconCircleLabelList"/>
    <dgm:cxn modelId="{CBBE0943-CDD2-4103-A323-9511EBFE40B0}" srcId="{3576A4C5-661D-49BD-9F21-D064F61C12EC}" destId="{3836D853-1863-4EFF-AFAC-B3C6F0FC1F3E}" srcOrd="0" destOrd="0" parTransId="{CD354FAD-E38B-479A-8E6A-208615C75D13}" sibTransId="{93518AD3-9F80-49BC-A097-24BCF6BB0046}"/>
    <dgm:cxn modelId="{AD10B467-9F6F-49CD-9D0B-433161BF1551}" type="presOf" srcId="{3576A4C5-661D-49BD-9F21-D064F61C12EC}" destId="{6CEA258D-1D2E-4793-93DD-065F8D344976}" srcOrd="0" destOrd="0" presId="urn:microsoft.com/office/officeart/2018/5/layout/IconCircleLabelList"/>
    <dgm:cxn modelId="{3739AD9E-D003-4E2B-BE20-377F92FAF3DB}" type="presOf" srcId="{4611FFD0-33E1-4C19-9945-1CBC31F62DC4}" destId="{BF0F84BC-63C6-4C78-A18B-737364255E4A}" srcOrd="0" destOrd="0" presId="urn:microsoft.com/office/officeart/2018/5/layout/IconCircleLabelList"/>
    <dgm:cxn modelId="{25AF02BE-CD63-47E9-8846-78EA7B3CE754}" srcId="{3576A4C5-661D-49BD-9F21-D064F61C12EC}" destId="{4611FFD0-33E1-4C19-9945-1CBC31F62DC4}" srcOrd="2" destOrd="0" parTransId="{C7947753-1100-45E4-9EE0-0224F55AF81B}" sibTransId="{16E3E17D-6703-4FD6-8118-E486BC3A8E6A}"/>
    <dgm:cxn modelId="{03F573E8-AFD3-44E3-B035-D0F37BC38DDA}" type="presOf" srcId="{AC100A34-D204-423E-97E1-3B2397DA6837}" destId="{5540A22B-0B7D-4EA8-A031-2D894AA11DD3}" srcOrd="0" destOrd="0" presId="urn:microsoft.com/office/officeart/2018/5/layout/IconCircleLabelList"/>
    <dgm:cxn modelId="{EAF23BED-6ABB-45BA-8098-A1A25149C9AA}" srcId="{3576A4C5-661D-49BD-9F21-D064F61C12EC}" destId="{AC100A34-D204-423E-97E1-3B2397DA6837}" srcOrd="1" destOrd="0" parTransId="{01F0A316-93E6-4252-BFE0-D32BD39799F9}" sibTransId="{4A2F1F0F-6674-4415-A7E5-6F80E13DDEAA}"/>
    <dgm:cxn modelId="{02D35016-B2E9-4987-AD9A-874C50055827}" type="presParOf" srcId="{6CEA258D-1D2E-4793-93DD-065F8D344976}" destId="{56E61DB9-6F42-4BFA-8DDF-303C49839872}" srcOrd="0" destOrd="0" presId="urn:microsoft.com/office/officeart/2018/5/layout/IconCircleLabelList"/>
    <dgm:cxn modelId="{0533E390-6463-43C3-B727-75358CF44714}" type="presParOf" srcId="{56E61DB9-6F42-4BFA-8DDF-303C49839872}" destId="{26A45A1B-1A40-47C6-A158-96B612B8D8EA}" srcOrd="0" destOrd="0" presId="urn:microsoft.com/office/officeart/2018/5/layout/IconCircleLabelList"/>
    <dgm:cxn modelId="{D1F6116D-FF9F-4BF9-924A-7E6C6E708620}" type="presParOf" srcId="{56E61DB9-6F42-4BFA-8DDF-303C49839872}" destId="{72C36BFC-7D40-4F07-9F16-AE0D13E75575}" srcOrd="1" destOrd="0" presId="urn:microsoft.com/office/officeart/2018/5/layout/IconCircleLabelList"/>
    <dgm:cxn modelId="{E8DD20CE-D5FB-4991-AB36-8C299F7F7F23}" type="presParOf" srcId="{56E61DB9-6F42-4BFA-8DDF-303C49839872}" destId="{97C28A1A-60D1-4636-8EF9-4497758B1C7E}" srcOrd="2" destOrd="0" presId="urn:microsoft.com/office/officeart/2018/5/layout/IconCircleLabelList"/>
    <dgm:cxn modelId="{3D5107A6-EB19-4188-8853-9A29939A1592}" type="presParOf" srcId="{56E61DB9-6F42-4BFA-8DDF-303C49839872}" destId="{76C6B7BB-5D95-4904-A062-C68395D236A2}" srcOrd="3" destOrd="0" presId="urn:microsoft.com/office/officeart/2018/5/layout/IconCircleLabelList"/>
    <dgm:cxn modelId="{6BCC62CB-0CD4-4104-B28F-8F5695453252}" type="presParOf" srcId="{6CEA258D-1D2E-4793-93DD-065F8D344976}" destId="{B1B0E382-6ABF-43D6-A2DC-0A2DEF19BA25}" srcOrd="1" destOrd="0" presId="urn:microsoft.com/office/officeart/2018/5/layout/IconCircleLabelList"/>
    <dgm:cxn modelId="{0292E4AE-D020-4198-BF60-98C9FA7E7CB5}" type="presParOf" srcId="{6CEA258D-1D2E-4793-93DD-065F8D344976}" destId="{F82B5CC5-D649-45A3-BCD6-3F0E45360DC7}" srcOrd="2" destOrd="0" presId="urn:microsoft.com/office/officeart/2018/5/layout/IconCircleLabelList"/>
    <dgm:cxn modelId="{4C7E301E-4948-4DB8-A75A-BAED0B5253EF}" type="presParOf" srcId="{F82B5CC5-D649-45A3-BCD6-3F0E45360DC7}" destId="{CA9DDDEA-52A6-4A18-A959-EA8EA7E1E80A}" srcOrd="0" destOrd="0" presId="urn:microsoft.com/office/officeart/2018/5/layout/IconCircleLabelList"/>
    <dgm:cxn modelId="{7A937CD6-2860-45A7-9C71-270148B47498}" type="presParOf" srcId="{F82B5CC5-D649-45A3-BCD6-3F0E45360DC7}" destId="{57862D86-F627-40DC-8C7E-8887E840D9F1}" srcOrd="1" destOrd="0" presId="urn:microsoft.com/office/officeart/2018/5/layout/IconCircleLabelList"/>
    <dgm:cxn modelId="{876B4F2B-96E3-4FCF-8C76-D21A0B2409A5}" type="presParOf" srcId="{F82B5CC5-D649-45A3-BCD6-3F0E45360DC7}" destId="{920CD4C2-8F25-405B-A06D-E587573767B1}" srcOrd="2" destOrd="0" presId="urn:microsoft.com/office/officeart/2018/5/layout/IconCircleLabelList"/>
    <dgm:cxn modelId="{6AF57094-5225-4DE1-8B1E-9AAA5E70D838}" type="presParOf" srcId="{F82B5CC5-D649-45A3-BCD6-3F0E45360DC7}" destId="{5540A22B-0B7D-4EA8-A031-2D894AA11DD3}" srcOrd="3" destOrd="0" presId="urn:microsoft.com/office/officeart/2018/5/layout/IconCircleLabelList"/>
    <dgm:cxn modelId="{7F02D0AD-DC30-4DA2-93CD-FF15073004B7}" type="presParOf" srcId="{6CEA258D-1D2E-4793-93DD-065F8D344976}" destId="{29A82BB1-CE43-4A00-8AA5-5567BA0CDA7C}" srcOrd="3" destOrd="0" presId="urn:microsoft.com/office/officeart/2018/5/layout/IconCircleLabelList"/>
    <dgm:cxn modelId="{0B0A17BF-DE01-4FFA-98C0-72FF8763DC52}" type="presParOf" srcId="{6CEA258D-1D2E-4793-93DD-065F8D344976}" destId="{FBF422AD-C951-46D8-9A91-DAA7941CA951}" srcOrd="4" destOrd="0" presId="urn:microsoft.com/office/officeart/2018/5/layout/IconCircleLabelList"/>
    <dgm:cxn modelId="{28937563-8342-419C-A781-4298F2F9D869}" type="presParOf" srcId="{FBF422AD-C951-46D8-9A91-DAA7941CA951}" destId="{D333315A-BF21-4279-92FC-BF3660FE2EF0}" srcOrd="0" destOrd="0" presId="urn:microsoft.com/office/officeart/2018/5/layout/IconCircleLabelList"/>
    <dgm:cxn modelId="{2CA300F4-B3FB-4390-B70D-C913A1061F20}" type="presParOf" srcId="{FBF422AD-C951-46D8-9A91-DAA7941CA951}" destId="{AB663901-25C4-4D55-A855-2E51DE50CC41}" srcOrd="1" destOrd="0" presId="urn:microsoft.com/office/officeart/2018/5/layout/IconCircleLabelList"/>
    <dgm:cxn modelId="{EB38DF64-CCF1-40A6-8AA0-897A46679DA8}" type="presParOf" srcId="{FBF422AD-C951-46D8-9A91-DAA7941CA951}" destId="{0E925868-B841-41BD-860A-07D671BD850F}" srcOrd="2" destOrd="0" presId="urn:microsoft.com/office/officeart/2018/5/layout/IconCircleLabelList"/>
    <dgm:cxn modelId="{FE6BE623-53B2-425E-B607-465AC8744307}" type="presParOf" srcId="{FBF422AD-C951-46D8-9A91-DAA7941CA951}" destId="{BF0F84BC-63C6-4C78-A18B-737364255E4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45A1B-1A40-47C6-A158-96B612B8D8EA}">
      <dsp:nvSpPr>
        <dsp:cNvPr id="0" name=""/>
        <dsp:cNvSpPr/>
      </dsp:nvSpPr>
      <dsp:spPr>
        <a:xfrm>
          <a:off x="497043" y="209123"/>
          <a:ext cx="1509750" cy="15097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C36BFC-7D40-4F07-9F16-AE0D13E75575}">
      <dsp:nvSpPr>
        <dsp:cNvPr id="0" name=""/>
        <dsp:cNvSpPr/>
      </dsp:nvSpPr>
      <dsp:spPr>
        <a:xfrm>
          <a:off x="818793" y="530874"/>
          <a:ext cx="866250" cy="866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C6B7BB-5D95-4904-A062-C68395D236A2}">
      <dsp:nvSpPr>
        <dsp:cNvPr id="0" name=""/>
        <dsp:cNvSpPr/>
      </dsp:nvSpPr>
      <dsp:spPr>
        <a:xfrm>
          <a:off x="14418" y="2189124"/>
          <a:ext cx="24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Help them develop </a:t>
          </a:r>
          <a:r>
            <a:rPr lang="en-US" sz="1300" kern="1200" dirty="0">
              <a:solidFill>
                <a:schemeClr val="accent1"/>
              </a:solidFill>
            </a:rPr>
            <a:t>strategies</a:t>
          </a:r>
          <a:r>
            <a:rPr lang="en-US" sz="1300" kern="1200" dirty="0"/>
            <a:t> to improve awareness of strengths and challenges </a:t>
          </a:r>
        </a:p>
      </dsp:txBody>
      <dsp:txXfrm>
        <a:off x="14418" y="2189124"/>
        <a:ext cx="2475000" cy="720000"/>
      </dsp:txXfrm>
    </dsp:sp>
    <dsp:sp modelId="{CA9DDDEA-52A6-4A18-A959-EA8EA7E1E80A}">
      <dsp:nvSpPr>
        <dsp:cNvPr id="0" name=""/>
        <dsp:cNvSpPr/>
      </dsp:nvSpPr>
      <dsp:spPr>
        <a:xfrm>
          <a:off x="3405168" y="209123"/>
          <a:ext cx="1509750" cy="15097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862D86-F627-40DC-8C7E-8887E840D9F1}">
      <dsp:nvSpPr>
        <dsp:cNvPr id="0" name=""/>
        <dsp:cNvSpPr/>
      </dsp:nvSpPr>
      <dsp:spPr>
        <a:xfrm>
          <a:off x="3726918" y="530874"/>
          <a:ext cx="866250" cy="866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40A22B-0B7D-4EA8-A031-2D894AA11DD3}">
      <dsp:nvSpPr>
        <dsp:cNvPr id="0" name=""/>
        <dsp:cNvSpPr/>
      </dsp:nvSpPr>
      <dsp:spPr>
        <a:xfrm>
          <a:off x="2922543" y="2189124"/>
          <a:ext cx="24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Develop </a:t>
          </a:r>
          <a:r>
            <a:rPr lang="en-US" sz="1300" kern="1200" dirty="0">
              <a:solidFill>
                <a:schemeClr val="accent1"/>
              </a:solidFill>
            </a:rPr>
            <a:t>strategies</a:t>
          </a:r>
          <a:r>
            <a:rPr lang="en-US" sz="1300" kern="1200" dirty="0"/>
            <a:t> to help them improve performance with their everyday activity </a:t>
          </a:r>
        </a:p>
      </dsp:txBody>
      <dsp:txXfrm>
        <a:off x="2922543" y="2189124"/>
        <a:ext cx="2475000" cy="720000"/>
      </dsp:txXfrm>
    </dsp:sp>
    <dsp:sp modelId="{D333315A-BF21-4279-92FC-BF3660FE2EF0}">
      <dsp:nvSpPr>
        <dsp:cNvPr id="0" name=""/>
        <dsp:cNvSpPr/>
      </dsp:nvSpPr>
      <dsp:spPr>
        <a:xfrm>
          <a:off x="6313293" y="209123"/>
          <a:ext cx="1509750" cy="15097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63901-25C4-4D55-A855-2E51DE50CC41}">
      <dsp:nvSpPr>
        <dsp:cNvPr id="0" name=""/>
        <dsp:cNvSpPr/>
      </dsp:nvSpPr>
      <dsp:spPr>
        <a:xfrm>
          <a:off x="6635043" y="530874"/>
          <a:ext cx="866250" cy="866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0F84BC-63C6-4C78-A18B-737364255E4A}">
      <dsp:nvSpPr>
        <dsp:cNvPr id="0" name=""/>
        <dsp:cNvSpPr/>
      </dsp:nvSpPr>
      <dsp:spPr>
        <a:xfrm>
          <a:off x="5830668" y="2189124"/>
          <a:ext cx="24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Develop </a:t>
          </a:r>
          <a:r>
            <a:rPr lang="en-US" sz="1300" kern="1200" dirty="0">
              <a:solidFill>
                <a:schemeClr val="accent1"/>
              </a:solidFill>
            </a:rPr>
            <a:t>strategies</a:t>
          </a:r>
          <a:r>
            <a:rPr lang="en-US" sz="1300" kern="1200" dirty="0"/>
            <a:t> that foster growth toward the person’s goals. </a:t>
          </a:r>
        </a:p>
      </dsp:txBody>
      <dsp:txXfrm>
        <a:off x="5830668" y="2189124"/>
        <a:ext cx="2475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 name="Google Shape;8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c29979a69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c29979a69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c29979a69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c29979a69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c29979a69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c29979a69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c29979a695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c29979a69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066371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2736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9778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c29979a69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c29979a69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c29979a69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c29979a69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c29979a69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c29979a69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c29979a69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c29979a69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c29979a69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c29979a69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c29979a69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c29979a69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c29979a695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c29979a69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9" name="Google Shape;69;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20" name="Google Shape;2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4" name="Google Shape;24;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27"/>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 name="Google Shape;31;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28"/>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7" name="Google Shape;37;p28"/>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28"/>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28"/>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3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1"/>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5" name="Google Shape;55;p31"/>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6" name="Google Shape;56;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3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2"/>
          <p:cNvSpPr>
            <a:spLocks noGrp="1"/>
          </p:cNvSpPr>
          <p:nvPr>
            <p:ph type="pic" idx="2"/>
          </p:nvPr>
        </p:nvSpPr>
        <p:spPr>
          <a:xfrm>
            <a:off x="3887391" y="740569"/>
            <a:ext cx="4629150" cy="3655219"/>
          </a:xfrm>
          <a:prstGeom prst="rect">
            <a:avLst/>
          </a:prstGeom>
          <a:noFill/>
          <a:ln>
            <a:noFill/>
          </a:ln>
        </p:spPr>
      </p:sp>
      <p:sp>
        <p:nvSpPr>
          <p:cNvPr id="62" name="Google Shape;62;p32"/>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3" name="Google Shape;63;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1WJSqNB_WT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openpsyc.blogspot.kr/p/cognition-intelligence-memory.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pngall.com/learning-png/download/46897"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new-educ.com/%D8%A7%D8%B3%D8%AA%D8%B1%D8%A7%D8%AA%D9%8A%D8%AC%D9%8A%D8%A7%D8%AA-%D8%A7%D9%84%D8%AA%D8%B9%D9%84%D9%85-%D8%A7%D9%84%D8%AA%D8%B4%D8%A7%D8%B1%D9%83%D9%8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multicontext.ne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books/NBK55604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courses.lumenlearning.com/suny-hccc-social-psychology/chapter/affect-behavior-and-cognitio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ctrTitle"/>
          </p:nvPr>
        </p:nvSpPr>
        <p:spPr>
          <a:xfrm>
            <a:off x="661034" y="440455"/>
            <a:ext cx="5199834" cy="242821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700"/>
              <a:buFont typeface="Times New Roman"/>
              <a:buNone/>
            </a:pPr>
            <a:r>
              <a:rPr lang="en-US" sz="2700" b="1">
                <a:latin typeface="Times New Roman"/>
                <a:ea typeface="Times New Roman"/>
                <a:cs typeface="Times New Roman"/>
                <a:sym typeface="Times New Roman"/>
              </a:rPr>
              <a:t>Functional Cognition: Optimizing Performance With Selective Strategy Use</a:t>
            </a:r>
            <a:br>
              <a:rPr lang="en-US" sz="2700"/>
            </a:br>
            <a:br>
              <a:rPr lang="en-US" sz="2700"/>
            </a:br>
            <a:endParaRPr sz="2700"/>
          </a:p>
        </p:txBody>
      </p:sp>
      <p:sp>
        <p:nvSpPr>
          <p:cNvPr id="83" name="Google Shape;83;p1"/>
          <p:cNvSpPr txBox="1">
            <a:spLocks noGrp="1"/>
          </p:cNvSpPr>
          <p:nvPr>
            <p:ph type="subTitle" idx="1"/>
          </p:nvPr>
        </p:nvSpPr>
        <p:spPr>
          <a:xfrm>
            <a:off x="512546" y="2246760"/>
            <a:ext cx="5848550" cy="2172840"/>
          </a:xfrm>
          <a:prstGeom prst="rect">
            <a:avLst/>
          </a:prstGeom>
          <a:noFill/>
          <a:ln>
            <a:noFill/>
          </a:ln>
        </p:spPr>
        <p:txBody>
          <a:bodyPr spcFirstLastPara="1" wrap="square" lIns="91425" tIns="45700" rIns="91425" bIns="45700" anchor="t" anchorCtr="0">
            <a:normAutofit fontScale="40000" lnSpcReduction="20000"/>
          </a:bodyPr>
          <a:lstStyle/>
          <a:p>
            <a:pPr marL="0" lvl="0" indent="0" algn="ctr" rtl="0">
              <a:lnSpc>
                <a:spcPct val="110000"/>
              </a:lnSpc>
              <a:spcBef>
                <a:spcPts val="0"/>
              </a:spcBef>
              <a:spcAft>
                <a:spcPts val="0"/>
              </a:spcAft>
              <a:buClr>
                <a:schemeClr val="dk1"/>
              </a:buClr>
              <a:buSzPct val="100000"/>
              <a:buNone/>
            </a:pPr>
            <a:r>
              <a:rPr lang="en-US" sz="4200">
                <a:latin typeface="Times New Roman"/>
                <a:ea typeface="Times New Roman"/>
                <a:cs typeface="Times New Roman"/>
                <a:sym typeface="Times New Roman"/>
              </a:rPr>
              <a:t>Amanda Balser OTD, MS, OTR/L, BCPR, ATP/SMS</a:t>
            </a:r>
            <a:endParaRPr sz="4200"/>
          </a:p>
          <a:p>
            <a:pPr marL="0" lvl="0" indent="0" algn="ctr" rtl="0">
              <a:lnSpc>
                <a:spcPct val="110000"/>
              </a:lnSpc>
              <a:spcBef>
                <a:spcPts val="750"/>
              </a:spcBef>
              <a:spcAft>
                <a:spcPts val="0"/>
              </a:spcAft>
              <a:buClr>
                <a:schemeClr val="dk1"/>
              </a:buClr>
              <a:buSzPct val="100000"/>
              <a:buNone/>
            </a:pPr>
            <a:r>
              <a:rPr lang="en-US" sz="4200">
                <a:latin typeface="Times New Roman"/>
                <a:ea typeface="Times New Roman"/>
                <a:cs typeface="Times New Roman"/>
                <a:sym typeface="Times New Roman"/>
              </a:rPr>
              <a:t>Cassandra Ginn, OTD, MS, OTR/L, CBIS</a:t>
            </a:r>
            <a:endParaRPr/>
          </a:p>
          <a:p>
            <a:pPr marL="0" lvl="0" indent="0" algn="ctr" rtl="0">
              <a:lnSpc>
                <a:spcPct val="110000"/>
              </a:lnSpc>
              <a:spcBef>
                <a:spcPts val="750"/>
              </a:spcBef>
              <a:spcAft>
                <a:spcPts val="0"/>
              </a:spcAft>
              <a:buClr>
                <a:srgbClr val="C00000"/>
              </a:buClr>
              <a:buSzPct val="100000"/>
              <a:buNone/>
            </a:pPr>
            <a:r>
              <a:rPr lang="en-US" sz="4200">
                <a:solidFill>
                  <a:srgbClr val="C00000"/>
                </a:solidFill>
              </a:rPr>
              <a:t>Eastern Kentucky University</a:t>
            </a:r>
            <a:endParaRPr sz="4200"/>
          </a:p>
          <a:p>
            <a:pPr marL="0" lvl="0" indent="0" algn="ctr" rtl="0">
              <a:lnSpc>
                <a:spcPct val="110000"/>
              </a:lnSpc>
              <a:spcBef>
                <a:spcPts val="750"/>
              </a:spcBef>
              <a:spcAft>
                <a:spcPts val="0"/>
              </a:spcAft>
              <a:buClr>
                <a:srgbClr val="C00000"/>
              </a:buClr>
              <a:buSzPct val="100000"/>
              <a:buNone/>
            </a:pPr>
            <a:r>
              <a:rPr lang="en-US" sz="4200">
                <a:solidFill>
                  <a:srgbClr val="C00000"/>
                </a:solidFill>
              </a:rPr>
              <a:t>Department of Occupational Science &amp; Occupational Therapy</a:t>
            </a:r>
            <a:endParaRPr sz="4200"/>
          </a:p>
          <a:p>
            <a:pPr marL="0" lvl="0" indent="0" algn="ctr" rtl="0">
              <a:lnSpc>
                <a:spcPct val="110000"/>
              </a:lnSpc>
              <a:spcBef>
                <a:spcPts val="750"/>
              </a:spcBef>
              <a:spcAft>
                <a:spcPts val="0"/>
              </a:spcAft>
              <a:buClr>
                <a:schemeClr val="dk1"/>
              </a:buClr>
              <a:buSzPct val="100000"/>
              <a:buNone/>
            </a:pPr>
            <a:endParaRPr sz="1700"/>
          </a:p>
          <a:p>
            <a:pPr marL="0" lvl="0" indent="0" algn="l" rtl="0">
              <a:lnSpc>
                <a:spcPct val="110000"/>
              </a:lnSpc>
              <a:spcBef>
                <a:spcPts val="750"/>
              </a:spcBef>
              <a:spcAft>
                <a:spcPts val="0"/>
              </a:spcAft>
              <a:buClr>
                <a:schemeClr val="dk1"/>
              </a:buClr>
              <a:buSzPct val="100000"/>
              <a:buNone/>
            </a:pPr>
            <a:br>
              <a:rPr lang="en-US" sz="750"/>
            </a:br>
            <a:br>
              <a:rPr lang="en-US" sz="750"/>
            </a:br>
            <a:endParaRPr sz="750"/>
          </a:p>
        </p:txBody>
      </p:sp>
      <p:pic>
        <p:nvPicPr>
          <p:cNvPr id="84" name="Google Shape;84;p1"/>
          <p:cNvPicPr preferRelativeResize="0"/>
          <p:nvPr/>
        </p:nvPicPr>
        <p:blipFill rotWithShape="1">
          <a:blip r:embed="rId3">
            <a:alphaModFix/>
          </a:blip>
          <a:srcRect l="24955" r="40711" b="2"/>
          <a:stretch/>
        </p:blipFill>
        <p:spPr>
          <a:xfrm>
            <a:off x="6493670" y="-3571"/>
            <a:ext cx="2656393" cy="5164559"/>
          </a:xfrm>
          <a:custGeom>
            <a:avLst/>
            <a:gdLst/>
            <a:ahLst/>
            <a:cxnLst/>
            <a:rect l="l" t="t" r="r" b="b"/>
            <a:pathLst>
              <a:path w="3541857" h="6886079" extrusionOk="0">
                <a:moveTo>
                  <a:pt x="1248072" y="0"/>
                </a:moveTo>
                <a:lnTo>
                  <a:pt x="3541857" y="0"/>
                </a:lnTo>
                <a:lnTo>
                  <a:pt x="3541857" y="6886079"/>
                </a:lnTo>
                <a:lnTo>
                  <a:pt x="0" y="6864521"/>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3"/>
        <p:cNvGrpSpPr/>
        <p:nvPr/>
      </p:nvGrpSpPr>
      <p:grpSpPr>
        <a:xfrm>
          <a:off x="0" y="0"/>
          <a:ext cx="0" cy="0"/>
          <a:chOff x="0" y="0"/>
          <a:chExt cx="0" cy="0"/>
        </a:xfrm>
      </p:grpSpPr>
      <p:sp useBgFill="1">
        <p:nvSpPr>
          <p:cNvPr id="148" name="Rectangle 147">
            <a:extLst>
              <a:ext uri="{FF2B5EF4-FFF2-40B4-BE49-F238E27FC236}">
                <a16:creationId xmlns:a16="http://schemas.microsoft.com/office/drawing/2014/main" id="{6DB60271-CC36-038E-7174-CCC14F968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0" cy="1272309"/>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Google Shape;134;g2c29979a695_0_72"/>
          <p:cNvSpPr txBox="1">
            <a:spLocks noGrp="1"/>
          </p:cNvSpPr>
          <p:nvPr>
            <p:ph type="title"/>
          </p:nvPr>
        </p:nvSpPr>
        <p:spPr>
          <a:xfrm>
            <a:off x="569214" y="250122"/>
            <a:ext cx="7945494" cy="772065"/>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pPr>
            <a:r>
              <a:rPr lang="en-US" sz="2300" kern="1200" dirty="0">
                <a:solidFill>
                  <a:schemeClr val="tx1"/>
                </a:solidFill>
                <a:latin typeface="+mj-lt"/>
                <a:ea typeface="+mj-ea"/>
                <a:cs typeface="+mj-cs"/>
              </a:rPr>
              <a:t>Identifying Executive Function (Strengths) </a:t>
            </a:r>
            <a:br>
              <a:rPr lang="en-US" sz="2300" kern="1200" dirty="0">
                <a:solidFill>
                  <a:schemeClr val="tx1"/>
                </a:solidFill>
                <a:latin typeface="+mj-lt"/>
                <a:ea typeface="+mj-ea"/>
                <a:cs typeface="+mj-cs"/>
              </a:rPr>
            </a:br>
            <a:r>
              <a:rPr lang="en-US" sz="2300" kern="1200" dirty="0">
                <a:solidFill>
                  <a:schemeClr val="tx1"/>
                </a:solidFill>
                <a:latin typeface="+mj-lt"/>
                <a:ea typeface="+mj-ea"/>
                <a:cs typeface="+mj-cs"/>
              </a:rPr>
              <a:t>&amp; Executive Dysfunction (Challenges) </a:t>
            </a:r>
          </a:p>
        </p:txBody>
      </p:sp>
      <p:sp>
        <p:nvSpPr>
          <p:cNvPr id="135" name="Google Shape;135;g2c29979a695_0_72"/>
          <p:cNvSpPr txBox="1">
            <a:spLocks noGrp="1"/>
          </p:cNvSpPr>
          <p:nvPr>
            <p:ph type="body" idx="1"/>
          </p:nvPr>
        </p:nvSpPr>
        <p:spPr>
          <a:xfrm>
            <a:off x="157656" y="1537138"/>
            <a:ext cx="3310758" cy="3263462"/>
          </a:xfrm>
          <a:prstGeom prst="rect">
            <a:avLst/>
          </a:prstGeom>
        </p:spPr>
        <p:txBody>
          <a:bodyPr spcFirstLastPara="1" vert="horz" lIns="91440" tIns="45720" rIns="91440" bIns="45720" rtlCol="0" anchor="b" anchorCtr="0">
            <a:normAutofit fontScale="62500" lnSpcReduction="20000"/>
          </a:bodyPr>
          <a:lstStyle/>
          <a:p>
            <a:pPr marL="342900">
              <a:spcBef>
                <a:spcPts val="1000"/>
              </a:spcBef>
              <a:spcAft>
                <a:spcPts val="600"/>
              </a:spcAft>
            </a:pPr>
            <a:r>
              <a:rPr lang="en-US" sz="2200" kern="1200" dirty="0">
                <a:solidFill>
                  <a:schemeClr val="tx1"/>
                </a:solidFill>
                <a:latin typeface="+mn-lt"/>
                <a:ea typeface="+mn-ea"/>
                <a:cs typeface="+mn-cs"/>
              </a:rPr>
              <a:t>Scott Rider shares his morning routine.</a:t>
            </a:r>
          </a:p>
          <a:p>
            <a:pPr marL="342900">
              <a:spcBef>
                <a:spcPts val="1000"/>
              </a:spcBef>
              <a:spcAft>
                <a:spcPts val="600"/>
              </a:spcAft>
            </a:pPr>
            <a:r>
              <a:rPr lang="en-US" sz="2200" kern="1200" dirty="0">
                <a:solidFill>
                  <a:schemeClr val="tx1"/>
                </a:solidFill>
                <a:latin typeface="+mn-lt"/>
                <a:ea typeface="+mn-ea"/>
                <a:cs typeface="+mn-cs"/>
              </a:rPr>
              <a:t>What are his executive function strengths and challenges? Consider (but not limited to): </a:t>
            </a:r>
          </a:p>
          <a:p>
            <a:pPr marL="800100" lvl="1">
              <a:spcBef>
                <a:spcPts val="1000"/>
              </a:spcBef>
              <a:spcAft>
                <a:spcPts val="600"/>
              </a:spcAft>
            </a:pPr>
            <a:r>
              <a:rPr lang="en-US" sz="1900" kern="1200" dirty="0">
                <a:solidFill>
                  <a:schemeClr val="tx1"/>
                </a:solidFill>
                <a:latin typeface="+mn-lt"/>
                <a:ea typeface="+mn-ea"/>
                <a:cs typeface="+mn-cs"/>
              </a:rPr>
              <a:t>Initiation</a:t>
            </a:r>
          </a:p>
          <a:p>
            <a:pPr marL="800100" lvl="1">
              <a:spcBef>
                <a:spcPts val="1000"/>
              </a:spcBef>
              <a:spcAft>
                <a:spcPts val="600"/>
              </a:spcAft>
            </a:pPr>
            <a:r>
              <a:rPr lang="en-US" sz="1900" kern="1200" dirty="0">
                <a:solidFill>
                  <a:schemeClr val="tx1"/>
                </a:solidFill>
                <a:latin typeface="+mn-lt"/>
                <a:ea typeface="+mn-ea"/>
                <a:cs typeface="+mn-cs"/>
              </a:rPr>
              <a:t>Working memory</a:t>
            </a:r>
          </a:p>
          <a:p>
            <a:pPr marL="800100" lvl="1">
              <a:spcBef>
                <a:spcPts val="1000"/>
              </a:spcBef>
              <a:spcAft>
                <a:spcPts val="600"/>
              </a:spcAft>
            </a:pPr>
            <a:r>
              <a:rPr lang="en-US" sz="1900" kern="1200" dirty="0">
                <a:solidFill>
                  <a:schemeClr val="tx1"/>
                </a:solidFill>
                <a:latin typeface="+mn-lt"/>
                <a:ea typeface="+mn-ea"/>
                <a:cs typeface="+mn-cs"/>
              </a:rPr>
              <a:t>Attention</a:t>
            </a:r>
          </a:p>
          <a:p>
            <a:pPr marL="800100" lvl="1">
              <a:spcBef>
                <a:spcPts val="1000"/>
              </a:spcBef>
              <a:spcAft>
                <a:spcPts val="600"/>
              </a:spcAft>
            </a:pPr>
            <a:r>
              <a:rPr lang="en-US" sz="1900" kern="1200" dirty="0">
                <a:solidFill>
                  <a:schemeClr val="tx1"/>
                </a:solidFill>
                <a:latin typeface="+mn-lt"/>
                <a:ea typeface="+mn-ea"/>
                <a:cs typeface="+mn-cs"/>
              </a:rPr>
              <a:t>Planning/organization</a:t>
            </a:r>
          </a:p>
          <a:p>
            <a:pPr marL="800100" lvl="1">
              <a:spcBef>
                <a:spcPts val="1000"/>
              </a:spcBef>
              <a:spcAft>
                <a:spcPts val="600"/>
              </a:spcAft>
            </a:pPr>
            <a:r>
              <a:rPr lang="en-US" sz="1900" kern="1200" dirty="0">
                <a:solidFill>
                  <a:schemeClr val="tx1"/>
                </a:solidFill>
                <a:latin typeface="+mn-lt"/>
                <a:ea typeface="+mn-ea"/>
                <a:cs typeface="+mn-cs"/>
              </a:rPr>
              <a:t>Inhibitory Control</a:t>
            </a:r>
          </a:p>
          <a:p>
            <a:pPr marL="800100" lvl="1">
              <a:spcBef>
                <a:spcPts val="1000"/>
              </a:spcBef>
              <a:spcAft>
                <a:spcPts val="600"/>
              </a:spcAft>
            </a:pPr>
            <a:r>
              <a:rPr lang="en-US" sz="1900" kern="1200" dirty="0">
                <a:solidFill>
                  <a:schemeClr val="tx1"/>
                </a:solidFill>
                <a:latin typeface="+mn-lt"/>
                <a:ea typeface="+mn-ea"/>
                <a:cs typeface="+mn-cs"/>
              </a:rPr>
              <a:t>Metacognition</a:t>
            </a:r>
          </a:p>
          <a:p>
            <a:pPr marL="0" lvl="0" indent="0">
              <a:spcBef>
                <a:spcPts val="1000"/>
              </a:spcBef>
              <a:spcAft>
                <a:spcPts val="600"/>
              </a:spcAft>
              <a:buNone/>
            </a:pPr>
            <a:endParaRPr lang="en-US" sz="2200" kern="1200" dirty="0">
              <a:solidFill>
                <a:schemeClr val="tx1"/>
              </a:solidFill>
              <a:latin typeface="+mn-lt"/>
              <a:ea typeface="+mn-ea"/>
              <a:cs typeface="+mn-cs"/>
            </a:endParaRPr>
          </a:p>
        </p:txBody>
      </p:sp>
      <p:pic>
        <p:nvPicPr>
          <p:cNvPr id="136" name="Google Shape;136;g2c29979a695_0_72" descr="You need to break a few eggs to make an omelet.  I am just scrambling mine." title="#16 - My Morning Routine with Parkinson's">
            <a:hlinkClick r:id="rId3"/>
          </p:cNvPr>
          <p:cNvPicPr preferRelativeResize="0"/>
          <p:nvPr/>
        </p:nvPicPr>
        <p:blipFill>
          <a:blip r:embed="rId4"/>
          <a:stretch>
            <a:fillRect/>
          </a:stretch>
        </p:blipFill>
        <p:spPr>
          <a:xfrm>
            <a:off x="3579963" y="1703570"/>
            <a:ext cx="5033514" cy="2831351"/>
          </a:xfrm>
          <a:prstGeom prst="rect">
            <a:avLst/>
          </a:prstGeom>
          <a:noFill/>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0"/>
        <p:cNvGrpSpPr/>
        <p:nvPr/>
      </p:nvGrpSpPr>
      <p:grpSpPr>
        <a:xfrm>
          <a:off x="0" y="0"/>
          <a:ext cx="0" cy="0"/>
          <a:chOff x="0" y="0"/>
          <a:chExt cx="0" cy="0"/>
        </a:xfrm>
      </p:grpSpPr>
      <p:sp useBgFill="1">
        <p:nvSpPr>
          <p:cNvPr id="156" name="Rectangle 15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Google Shape;141;g2c29979a695_0_10"/>
          <p:cNvSpPr txBox="1">
            <a:spLocks noGrp="1"/>
          </p:cNvSpPr>
          <p:nvPr>
            <p:ph type="title"/>
          </p:nvPr>
        </p:nvSpPr>
        <p:spPr>
          <a:xfrm>
            <a:off x="595246" y="290197"/>
            <a:ext cx="7549592" cy="973836"/>
          </a:xfrm>
          <a:prstGeom prst="rect">
            <a:avLst/>
          </a:prstGeom>
        </p:spPr>
        <p:txBody>
          <a:bodyPr spcFirstLastPara="1" vert="horz" lIns="91440" tIns="45720" rIns="91440" bIns="45720" rtlCol="0" anchor="b" anchorCtr="0">
            <a:normAutofit/>
          </a:bodyPr>
          <a:lstStyle/>
          <a:p>
            <a:pPr marL="0" lvl="0" indent="0">
              <a:spcBef>
                <a:spcPct val="0"/>
              </a:spcBef>
              <a:spcAft>
                <a:spcPts val="0"/>
              </a:spcAft>
            </a:pPr>
            <a:r>
              <a:rPr lang="en-US" sz="3600" kern="1200">
                <a:solidFill>
                  <a:schemeClr val="tx1"/>
                </a:solidFill>
                <a:latin typeface="+mj-lt"/>
                <a:ea typeface="+mj-ea"/>
                <a:cs typeface="+mj-cs"/>
              </a:rPr>
              <a:t>Awareness &amp; Executive Dysfunction </a:t>
            </a:r>
          </a:p>
        </p:txBody>
      </p:sp>
      <p:sp>
        <p:nvSpPr>
          <p:cNvPr id="158" name="Rectangle 15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499133"/>
            <a:ext cx="8590945" cy="5862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20099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Google Shape;142;g2c29979a695_0_10"/>
          <p:cNvSpPr txBox="1">
            <a:spLocks noGrp="1"/>
          </p:cNvSpPr>
          <p:nvPr>
            <p:ph type="body" idx="1"/>
          </p:nvPr>
        </p:nvSpPr>
        <p:spPr>
          <a:xfrm>
            <a:off x="149772" y="1876097"/>
            <a:ext cx="4154214" cy="2790496"/>
          </a:xfrm>
          <a:prstGeom prst="rect">
            <a:avLst/>
          </a:prstGeom>
        </p:spPr>
        <p:txBody>
          <a:bodyPr spcFirstLastPara="1" vert="horz" lIns="91440" tIns="45720" rIns="91440" bIns="45720" rtlCol="0" anchor="ctr" anchorCtr="0">
            <a:normAutofit/>
          </a:bodyPr>
          <a:lstStyle/>
          <a:p>
            <a:pPr marL="0" lvl="0" indent="0">
              <a:spcBef>
                <a:spcPts val="0"/>
              </a:spcBef>
              <a:spcAft>
                <a:spcPts val="600"/>
              </a:spcAft>
              <a:buNone/>
            </a:pPr>
            <a:r>
              <a:rPr lang="en-US" sz="1200" b="1" kern="1200" dirty="0">
                <a:solidFill>
                  <a:schemeClr val="tx1"/>
                </a:solidFill>
                <a:latin typeface="+mn-lt"/>
                <a:ea typeface="+mn-ea"/>
                <a:cs typeface="+mn-cs"/>
              </a:rPr>
              <a:t>Awareness:  </a:t>
            </a:r>
            <a:r>
              <a:rPr lang="en-US" sz="1200" kern="1200" dirty="0">
                <a:solidFill>
                  <a:schemeClr val="tx1"/>
                </a:solidFill>
                <a:latin typeface="+mn-lt"/>
                <a:ea typeface="+mn-ea"/>
                <a:cs typeface="+mn-cs"/>
              </a:rPr>
              <a:t>the knowledge of one's own strengths and challenges of the cognitive system (</a:t>
            </a:r>
            <a:r>
              <a:rPr lang="en-US" sz="1200" kern="1200" dirty="0" err="1">
                <a:solidFill>
                  <a:schemeClr val="tx1"/>
                </a:solidFill>
                <a:latin typeface="+mn-lt"/>
                <a:ea typeface="+mn-ea"/>
                <a:cs typeface="+mn-cs"/>
              </a:rPr>
              <a:t>Huitt</a:t>
            </a:r>
            <a:r>
              <a:rPr lang="en-US" sz="1200" kern="1200" dirty="0">
                <a:solidFill>
                  <a:schemeClr val="tx1"/>
                </a:solidFill>
                <a:latin typeface="+mn-lt"/>
                <a:ea typeface="+mn-ea"/>
                <a:cs typeface="+mn-cs"/>
              </a:rPr>
              <a:t>, 1997)</a:t>
            </a:r>
          </a:p>
          <a:p>
            <a:pPr marL="0" lvl="0" indent="-228600">
              <a:spcBef>
                <a:spcPts val="0"/>
              </a:spcBef>
              <a:spcAft>
                <a:spcPts val="600"/>
              </a:spcAft>
              <a:buFont typeface="Arial" panose="020B0604020202020204" pitchFamily="34" charset="0"/>
              <a:buChar char="•"/>
            </a:pPr>
            <a:endParaRPr lang="en-US" sz="1200" kern="1200" dirty="0">
              <a:solidFill>
                <a:schemeClr val="tx1"/>
              </a:solidFill>
              <a:latin typeface="+mn-lt"/>
              <a:ea typeface="+mn-ea"/>
              <a:cs typeface="+mn-cs"/>
            </a:endParaRPr>
          </a:p>
          <a:p>
            <a:pPr marL="457200" lvl="0" indent="-228600">
              <a:spcBef>
                <a:spcPts val="0"/>
              </a:spcBef>
              <a:spcAft>
                <a:spcPts val="600"/>
              </a:spcAft>
              <a:buSzPts val="1800"/>
              <a:buFont typeface="Arial" panose="020B0604020202020204" pitchFamily="34" charset="0"/>
              <a:buChar char="•"/>
            </a:pPr>
            <a:r>
              <a:rPr lang="en-US" sz="1200" kern="1200" dirty="0">
                <a:solidFill>
                  <a:schemeClr val="tx1"/>
                </a:solidFill>
                <a:latin typeface="+mn-lt"/>
                <a:ea typeface="+mn-ea"/>
                <a:cs typeface="+mn-cs"/>
              </a:rPr>
              <a:t>Individuals with impaired awareness and executive dysfunction are more likely to have impairments with functional performance in everyday life </a:t>
            </a:r>
          </a:p>
          <a:p>
            <a:pPr marL="457200" lvl="0" indent="-228600">
              <a:spcBef>
                <a:spcPts val="0"/>
              </a:spcBef>
              <a:spcAft>
                <a:spcPts val="600"/>
              </a:spcAft>
              <a:buSzPts val="1800"/>
              <a:buFont typeface="Arial" panose="020B0604020202020204" pitchFamily="34" charset="0"/>
              <a:buChar char="•"/>
            </a:pPr>
            <a:r>
              <a:rPr lang="en-US" sz="1200" kern="1200" dirty="0">
                <a:solidFill>
                  <a:schemeClr val="tx1"/>
                </a:solidFill>
                <a:latin typeface="+mn-lt"/>
                <a:ea typeface="+mn-ea"/>
                <a:cs typeface="+mn-cs"/>
              </a:rPr>
              <a:t>Individuals with or without executive dysfunction who have with stronger awareness are likely to have better problem-solving for complex tasks. </a:t>
            </a:r>
          </a:p>
          <a:p>
            <a:pPr marL="0" lvl="0" indent="-228600">
              <a:spcBef>
                <a:spcPts val="0"/>
              </a:spcBef>
              <a:spcAft>
                <a:spcPts val="600"/>
              </a:spcAft>
              <a:buFont typeface="Arial" panose="020B0604020202020204" pitchFamily="34" charset="0"/>
              <a:buChar char="•"/>
            </a:pPr>
            <a:endParaRPr lang="en-US" sz="900" kern="1200" dirty="0">
              <a:solidFill>
                <a:schemeClr val="tx1"/>
              </a:solidFill>
              <a:latin typeface="+mn-lt"/>
              <a:ea typeface="+mn-ea"/>
              <a:cs typeface="+mn-cs"/>
            </a:endParaRPr>
          </a:p>
          <a:p>
            <a:pPr marL="0" lvl="0" indent="-228600">
              <a:spcBef>
                <a:spcPts val="0"/>
              </a:spcBef>
              <a:spcAft>
                <a:spcPts val="600"/>
              </a:spcAft>
              <a:buFont typeface="Arial" panose="020B0604020202020204" pitchFamily="34" charset="0"/>
              <a:buChar char="•"/>
            </a:pPr>
            <a:endParaRPr lang="en-US" sz="900" kern="1200" dirty="0">
              <a:solidFill>
                <a:schemeClr val="tx1"/>
              </a:solidFill>
              <a:latin typeface="+mn-lt"/>
              <a:ea typeface="+mn-ea"/>
              <a:cs typeface="+mn-cs"/>
            </a:endParaRPr>
          </a:p>
          <a:p>
            <a:pPr marL="0" lvl="0" indent="-228600">
              <a:spcBef>
                <a:spcPts val="0"/>
              </a:spcBef>
              <a:spcAft>
                <a:spcPts val="600"/>
              </a:spcAft>
              <a:buFont typeface="Arial" panose="020B0604020202020204" pitchFamily="34" charset="0"/>
              <a:buChar char="•"/>
            </a:pPr>
            <a:endParaRPr lang="en-US" sz="900" kern="1200" dirty="0">
              <a:solidFill>
                <a:schemeClr val="tx1"/>
              </a:solidFill>
              <a:latin typeface="+mn-lt"/>
              <a:ea typeface="+mn-ea"/>
              <a:cs typeface="+mn-cs"/>
            </a:endParaRPr>
          </a:p>
          <a:p>
            <a:pPr marL="0" lvl="0" indent="0" algn="r">
              <a:spcBef>
                <a:spcPts val="0"/>
              </a:spcBef>
              <a:spcAft>
                <a:spcPts val="600"/>
              </a:spcAft>
              <a:buNone/>
            </a:pPr>
            <a:r>
              <a:rPr lang="en-US" sz="900" kern="1200" dirty="0">
                <a:solidFill>
                  <a:schemeClr val="tx1"/>
                </a:solidFill>
                <a:latin typeface="+mn-lt"/>
                <a:ea typeface="+mn-ea"/>
                <a:cs typeface="+mn-cs"/>
              </a:rPr>
              <a:t>(Katz &amp; Maeir, 2011)</a:t>
            </a:r>
          </a:p>
        </p:txBody>
      </p:sp>
      <p:pic>
        <p:nvPicPr>
          <p:cNvPr id="3" name="Picture 2" descr="A silhouette of a person's head with gears inside&#10;&#10;Description automatically generated">
            <a:extLst>
              <a:ext uri="{FF2B5EF4-FFF2-40B4-BE49-F238E27FC236}">
                <a16:creationId xmlns:a16="http://schemas.microsoft.com/office/drawing/2014/main" id="{FE02E889-BC6F-8FA3-7B98-D78A9965837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433649" y="2242072"/>
            <a:ext cx="3862707" cy="2027921"/>
          </a:xfrm>
          <a:prstGeom prst="rect">
            <a:avLst/>
          </a:prstGeom>
        </p:spPr>
      </p:pic>
      <p:sp>
        <p:nvSpPr>
          <p:cNvPr id="162" name="Rectangle 16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1030" y="1734770"/>
            <a:ext cx="586275"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E6150B4-35FA-133E-CCD8-C03345759BD0}"/>
              </a:ext>
            </a:extLst>
          </p:cNvPr>
          <p:cNvSpPr txBox="1"/>
          <p:nvPr/>
        </p:nvSpPr>
        <p:spPr>
          <a:xfrm>
            <a:off x="5572533" y="4069938"/>
            <a:ext cx="2723823" cy="200055"/>
          </a:xfrm>
          <a:prstGeom prst="rect">
            <a:avLst/>
          </a:prstGeom>
          <a:solidFill>
            <a:srgbClr val="000000"/>
          </a:solidFill>
        </p:spPr>
        <p:txBody>
          <a:bodyPr wrap="none" rtlCol="0">
            <a:spAutoFit/>
          </a:bodyPr>
          <a:lstStyle/>
          <a:p>
            <a:pPr algn="r">
              <a:spcAft>
                <a:spcPts val="600"/>
              </a:spcAft>
            </a:pPr>
            <a:r>
              <a:rPr lang="en-US" sz="700">
                <a:solidFill>
                  <a:srgbClr val="FFFFFF"/>
                </a:solidFill>
                <a:latin typeface="+mn-lt"/>
                <a:ea typeface="+mn-ea"/>
                <a:cs typeface="+mn-cs"/>
                <a:hlinkClick r:id="rId4" tooltip="http://openpsyc.blogspot.kr/p/cognition-intelligence-memory.html">
                  <a:extLst>
                    <a:ext uri="{A12FA001-AC4F-418D-AE19-62706E023703}">
                      <ahyp:hlinkClr xmlns:ahyp="http://schemas.microsoft.com/office/drawing/2018/hyperlinkcolor" val="tx"/>
                    </a:ext>
                  </a:extLst>
                </a:hlinkClick>
              </a:rPr>
              <a:t>This Photo</a:t>
            </a:r>
            <a:r>
              <a:rPr lang="en-US" sz="700">
                <a:solidFill>
                  <a:srgbClr val="FFFFFF"/>
                </a:solidFill>
                <a:latin typeface="+mn-lt"/>
                <a:ea typeface="+mn-ea"/>
                <a:cs typeface="+mn-cs"/>
              </a:rPr>
              <a:t> by Unknown Author is licensed under </a:t>
            </a:r>
            <a:r>
              <a:rPr lang="en-US" sz="700">
                <a:solidFill>
                  <a:srgbClr val="FFFFFF"/>
                </a:solidFill>
                <a:latin typeface="+mn-lt"/>
                <a:ea typeface="+mn-ea"/>
                <a:cs typeface="+mn-cs"/>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6"/>
        <p:cNvGrpSpPr/>
        <p:nvPr/>
      </p:nvGrpSpPr>
      <p:grpSpPr>
        <a:xfrm>
          <a:off x="0" y="0"/>
          <a:ext cx="0" cy="0"/>
          <a:chOff x="0" y="0"/>
          <a:chExt cx="0" cy="0"/>
        </a:xfrm>
      </p:grpSpPr>
      <p:sp useBgFill="1">
        <p:nvSpPr>
          <p:cNvPr id="162" name="Rectangle 16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Google Shape;147;g2c29979a695_0_57"/>
          <p:cNvSpPr txBox="1">
            <a:spLocks noGrp="1"/>
          </p:cNvSpPr>
          <p:nvPr>
            <p:ph type="title"/>
          </p:nvPr>
        </p:nvSpPr>
        <p:spPr>
          <a:xfrm>
            <a:off x="354725" y="299545"/>
            <a:ext cx="5037082" cy="1309197"/>
          </a:xfrm>
          <a:prstGeom prst="rect">
            <a:avLst/>
          </a:prstGeom>
        </p:spPr>
        <p:txBody>
          <a:bodyPr spcFirstLastPara="1" vert="horz" lIns="91440" tIns="45720" rIns="91440" bIns="45720" rtlCol="0" anchor="b" anchorCtr="0">
            <a:normAutofit/>
          </a:bodyPr>
          <a:lstStyle/>
          <a:p>
            <a:pPr marL="0" lvl="0" indent="0" algn="ctr">
              <a:spcBef>
                <a:spcPct val="0"/>
              </a:spcBef>
              <a:spcAft>
                <a:spcPts val="0"/>
              </a:spcAft>
            </a:pPr>
            <a:r>
              <a:rPr lang="en-US" sz="3000" kern="1200" dirty="0">
                <a:solidFill>
                  <a:schemeClr val="tx1"/>
                </a:solidFill>
                <a:latin typeface="+mj-lt"/>
                <a:ea typeface="+mj-ea"/>
                <a:cs typeface="+mj-cs"/>
              </a:rPr>
              <a:t>Awareness &amp; Functional Cognition</a:t>
            </a:r>
          </a:p>
        </p:txBody>
      </p:sp>
      <p:sp>
        <p:nvSpPr>
          <p:cNvPr id="148" name="Google Shape;148;g2c29979a695_0_57"/>
          <p:cNvSpPr txBox="1">
            <a:spLocks noGrp="1"/>
          </p:cNvSpPr>
          <p:nvPr>
            <p:ph type="body" idx="1"/>
          </p:nvPr>
        </p:nvSpPr>
        <p:spPr>
          <a:xfrm>
            <a:off x="858692" y="1804420"/>
            <a:ext cx="3986392" cy="2651312"/>
          </a:xfrm>
          <a:prstGeom prst="rect">
            <a:avLst/>
          </a:prstGeom>
        </p:spPr>
        <p:txBody>
          <a:bodyPr spcFirstLastPara="1" vert="horz" lIns="91440" tIns="45720" rIns="91440" bIns="45720" rtlCol="0" anchor="t" anchorCtr="0">
            <a:normAutofit/>
          </a:bodyPr>
          <a:lstStyle/>
          <a:p>
            <a:pPr marL="0" lvl="0" indent="-228600">
              <a:spcBef>
                <a:spcPts val="0"/>
              </a:spcBef>
              <a:spcAft>
                <a:spcPts val="600"/>
              </a:spcAft>
              <a:buFont typeface="Arial" panose="020B0604020202020204" pitchFamily="34" charset="0"/>
              <a:buChar char="•"/>
            </a:pPr>
            <a:r>
              <a:rPr lang="en-US" sz="1100" kern="1200" dirty="0">
                <a:solidFill>
                  <a:schemeClr val="tx1"/>
                </a:solidFill>
                <a:latin typeface="+mn-lt"/>
                <a:ea typeface="+mn-ea"/>
                <a:cs typeface="+mn-cs"/>
              </a:rPr>
              <a:t>Understanding one's own cognitive processes is necessary in achieving the desired performance in everyday activity </a:t>
            </a:r>
          </a:p>
          <a:p>
            <a:pPr marL="0" lvl="0" indent="-228600">
              <a:spcBef>
                <a:spcPts val="0"/>
              </a:spcBef>
              <a:spcAft>
                <a:spcPts val="600"/>
              </a:spcAft>
              <a:buClr>
                <a:schemeClr val="dk1"/>
              </a:buClr>
              <a:buSzPts val="1100"/>
              <a:buFont typeface="Arial" panose="020B0604020202020204" pitchFamily="34" charset="0"/>
              <a:buChar char="•"/>
            </a:pPr>
            <a:endParaRPr lang="en-US" sz="1100" kern="1200" dirty="0">
              <a:solidFill>
                <a:schemeClr val="tx1"/>
              </a:solidFill>
              <a:latin typeface="+mn-lt"/>
              <a:ea typeface="+mn-ea"/>
              <a:cs typeface="+mn-cs"/>
            </a:endParaRPr>
          </a:p>
          <a:p>
            <a:pPr marL="0" lvl="0" indent="-228600">
              <a:spcBef>
                <a:spcPts val="0"/>
              </a:spcBef>
              <a:spcAft>
                <a:spcPts val="600"/>
              </a:spcAft>
              <a:buFont typeface="Arial" panose="020B0604020202020204" pitchFamily="34" charset="0"/>
              <a:buChar char="•"/>
            </a:pPr>
            <a:r>
              <a:rPr lang="en-US" sz="1100" kern="1200" dirty="0">
                <a:solidFill>
                  <a:schemeClr val="tx1"/>
                </a:solidFill>
                <a:latin typeface="+mn-lt"/>
                <a:ea typeface="+mn-ea"/>
                <a:cs typeface="+mn-cs"/>
              </a:rPr>
              <a:t>Awareness might be lacking for various reasons, including but not limited to: Neurological condition, cognitive bias, stress, substance use and more. Everyone is susceptible to experiencing occasional lapses in awareness, however some persons may have more difficulty with this skill than others</a:t>
            </a:r>
          </a:p>
          <a:p>
            <a:pPr marL="0" lvl="0" indent="-228600">
              <a:spcBef>
                <a:spcPts val="0"/>
              </a:spcBef>
              <a:spcAft>
                <a:spcPts val="600"/>
              </a:spcAft>
              <a:buFont typeface="Arial" panose="020B0604020202020204" pitchFamily="34" charset="0"/>
              <a:buChar char="•"/>
            </a:pPr>
            <a:endParaRPr lang="en-US" sz="1100" kern="1200" dirty="0">
              <a:solidFill>
                <a:schemeClr val="tx1"/>
              </a:solidFill>
              <a:latin typeface="+mn-lt"/>
              <a:ea typeface="+mn-ea"/>
              <a:cs typeface="+mn-cs"/>
            </a:endParaRPr>
          </a:p>
          <a:p>
            <a:pPr marL="0" lvl="0" indent="-228600">
              <a:spcBef>
                <a:spcPts val="0"/>
              </a:spcBef>
              <a:spcAft>
                <a:spcPts val="600"/>
              </a:spcAft>
              <a:buFont typeface="Arial" panose="020B0604020202020204" pitchFamily="34" charset="0"/>
              <a:buChar char="•"/>
            </a:pPr>
            <a:endParaRPr lang="en-US" sz="1100" kern="1200" dirty="0">
              <a:solidFill>
                <a:schemeClr val="tx1"/>
              </a:solidFill>
              <a:latin typeface="+mn-lt"/>
              <a:ea typeface="+mn-ea"/>
              <a:cs typeface="+mn-cs"/>
            </a:endParaRPr>
          </a:p>
          <a:p>
            <a:pPr marL="0" lvl="0" indent="0" algn="r">
              <a:spcBef>
                <a:spcPts val="0"/>
              </a:spcBef>
              <a:spcAft>
                <a:spcPts val="600"/>
              </a:spcAft>
              <a:buClr>
                <a:schemeClr val="dk1"/>
              </a:buClr>
              <a:buSzPts val="1100"/>
              <a:buNone/>
            </a:pPr>
            <a:r>
              <a:rPr lang="en-US" sz="1100" kern="1200" dirty="0">
                <a:solidFill>
                  <a:schemeClr val="tx1"/>
                </a:solidFill>
                <a:latin typeface="+mn-lt"/>
                <a:ea typeface="+mn-ea"/>
                <a:cs typeface="+mn-cs"/>
              </a:rPr>
              <a:t>(Katz &amp; Maeir, 2011)</a:t>
            </a:r>
          </a:p>
        </p:txBody>
      </p:sp>
      <p:sp>
        <p:nvSpPr>
          <p:cNvPr id="164" name="Rectangle 16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3"/>
            <a:ext cx="3069391" cy="5143499"/>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
            <a:ext cx="3069391" cy="4800276"/>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6"/>
            <a:ext cx="3051501" cy="4800291"/>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7"/>
            <a:ext cx="2708601" cy="51434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yellow light bulb with a brain inside&#10;&#10;Description automatically generated">
            <a:extLst>
              <a:ext uri="{FF2B5EF4-FFF2-40B4-BE49-F238E27FC236}">
                <a16:creationId xmlns:a16="http://schemas.microsoft.com/office/drawing/2014/main" id="{A58597A6-7288-A27F-CC37-EE56754240D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06975" y="780887"/>
            <a:ext cx="3127897" cy="3605644"/>
          </a:xfrm>
          <a:prstGeom prst="rect">
            <a:avLst/>
          </a:prstGeom>
        </p:spPr>
      </p:pic>
      <p:sp>
        <p:nvSpPr>
          <p:cNvPr id="4" name="TextBox 3">
            <a:extLst>
              <a:ext uri="{FF2B5EF4-FFF2-40B4-BE49-F238E27FC236}">
                <a16:creationId xmlns:a16="http://schemas.microsoft.com/office/drawing/2014/main" id="{1B114AE2-3867-0195-3605-F1CAA243D9F0}"/>
              </a:ext>
            </a:extLst>
          </p:cNvPr>
          <p:cNvSpPr txBox="1"/>
          <p:nvPr/>
        </p:nvSpPr>
        <p:spPr>
          <a:xfrm>
            <a:off x="5860128" y="4186476"/>
            <a:ext cx="2574744" cy="200055"/>
          </a:xfrm>
          <a:prstGeom prst="rect">
            <a:avLst/>
          </a:prstGeom>
          <a:solidFill>
            <a:srgbClr val="000000"/>
          </a:solidFill>
        </p:spPr>
        <p:txBody>
          <a:bodyPr wrap="none" rtlCol="0">
            <a:spAutoFit/>
          </a:bodyPr>
          <a:lstStyle/>
          <a:p>
            <a:pPr algn="r">
              <a:spcAft>
                <a:spcPts val="600"/>
              </a:spcAft>
            </a:pPr>
            <a:r>
              <a:rPr lang="en-US" sz="700">
                <a:solidFill>
                  <a:srgbClr val="FFFFFF"/>
                </a:solidFill>
                <a:latin typeface="+mn-lt"/>
                <a:ea typeface="+mn-ea"/>
                <a:cs typeface="+mn-cs"/>
                <a:hlinkClick r:id="rId4" tooltip="https://www.pngall.com/learning-png/download/46897">
                  <a:extLst>
                    <a:ext uri="{A12FA001-AC4F-418D-AE19-62706E023703}">
                      <ahyp:hlinkClr xmlns:ahyp="http://schemas.microsoft.com/office/drawing/2018/hyperlinkcolor" val="tx"/>
                    </a:ext>
                  </a:extLst>
                </a:hlinkClick>
              </a:rPr>
              <a:t>This Photo</a:t>
            </a:r>
            <a:r>
              <a:rPr lang="en-US" sz="700">
                <a:solidFill>
                  <a:srgbClr val="FFFFFF"/>
                </a:solidFill>
                <a:latin typeface="+mn-lt"/>
                <a:ea typeface="+mn-ea"/>
                <a:cs typeface="+mn-cs"/>
              </a:rPr>
              <a:t> by Unknown Author is licensed under </a:t>
            </a:r>
            <a:r>
              <a:rPr lang="en-US" sz="700">
                <a:solidFill>
                  <a:srgbClr val="FFFFFF"/>
                </a:solidFill>
                <a:latin typeface="+mn-lt"/>
                <a:ea typeface="+mn-ea"/>
                <a:cs typeface="+mn-cs"/>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2"/>
        <p:cNvGrpSpPr/>
        <p:nvPr/>
      </p:nvGrpSpPr>
      <p:grpSpPr>
        <a:xfrm>
          <a:off x="0" y="0"/>
          <a:ext cx="0" cy="0"/>
          <a:chOff x="0" y="0"/>
          <a:chExt cx="0" cy="0"/>
        </a:xfrm>
      </p:grpSpPr>
      <p:sp useBgFill="1">
        <p:nvSpPr>
          <p:cNvPr id="169" name="Rectangle 168">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170">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72" name="Rectangle 171">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Google Shape;153;g2c29979a695_0_62"/>
          <p:cNvSpPr txBox="1">
            <a:spLocks noGrp="1"/>
          </p:cNvSpPr>
          <p:nvPr>
            <p:ph type="title"/>
          </p:nvPr>
        </p:nvSpPr>
        <p:spPr>
          <a:xfrm>
            <a:off x="413147" y="273843"/>
            <a:ext cx="8317705" cy="994173"/>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pPr>
            <a:r>
              <a:rPr lang="en-US" sz="3000" kern="1200" dirty="0">
                <a:solidFill>
                  <a:schemeClr val="tx1"/>
                </a:solidFill>
                <a:latin typeface="+mj-lt"/>
                <a:ea typeface="+mj-ea"/>
                <a:cs typeface="+mj-cs"/>
              </a:rPr>
              <a:t>Solution for Persons with Impairments of Executive Function and/or Awareness? </a:t>
            </a:r>
          </a:p>
        </p:txBody>
      </p:sp>
      <p:graphicFrame>
        <p:nvGraphicFramePr>
          <p:cNvPr id="165" name="Google Shape;154;g2c29979a695_0_62">
            <a:extLst>
              <a:ext uri="{FF2B5EF4-FFF2-40B4-BE49-F238E27FC236}">
                <a16:creationId xmlns:a16="http://schemas.microsoft.com/office/drawing/2014/main" id="{14CA2796-7E4C-AD54-784F-43250FBB5AC7}"/>
              </a:ext>
            </a:extLst>
          </p:cNvPr>
          <p:cNvGraphicFramePr/>
          <p:nvPr>
            <p:extLst>
              <p:ext uri="{D42A27DB-BD31-4B8C-83A1-F6EECF244321}">
                <p14:modId xmlns:p14="http://schemas.microsoft.com/office/powerpoint/2010/main" val="3903065719"/>
              </p:ext>
            </p:extLst>
          </p:nvPr>
        </p:nvGraphicFramePr>
        <p:xfrm>
          <a:off x="410766" y="1600200"/>
          <a:ext cx="8320087" cy="3118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8"/>
        <p:cNvGrpSpPr/>
        <p:nvPr/>
      </p:nvGrpSpPr>
      <p:grpSpPr>
        <a:xfrm>
          <a:off x="0" y="0"/>
          <a:ext cx="0" cy="0"/>
          <a:chOff x="0" y="0"/>
          <a:chExt cx="0" cy="0"/>
        </a:xfrm>
      </p:grpSpPr>
      <p:sp>
        <p:nvSpPr>
          <p:cNvPr id="165" name="Rectangle 16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9" name="Google Shape;159;p15"/>
          <p:cNvSpPr txBox="1">
            <a:spLocks noGrp="1"/>
          </p:cNvSpPr>
          <p:nvPr>
            <p:ph type="title"/>
          </p:nvPr>
        </p:nvSpPr>
        <p:spPr>
          <a:xfrm>
            <a:off x="760605" y="1087991"/>
            <a:ext cx="2949023" cy="2967517"/>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dk1"/>
              </a:buClr>
              <a:buSzPct val="84848"/>
            </a:pPr>
            <a:r>
              <a:rPr lang="en-US" sz="4700" kern="1200">
                <a:solidFill>
                  <a:schemeClr val="bg1"/>
                </a:solidFill>
                <a:latin typeface="+mj-lt"/>
                <a:ea typeface="+mj-ea"/>
                <a:cs typeface="+mj-cs"/>
              </a:rPr>
              <a:t>Strategies for Functional Cognition</a:t>
            </a:r>
          </a:p>
        </p:txBody>
      </p:sp>
      <p:cxnSp>
        <p:nvCxnSpPr>
          <p:cNvPr id="167" name="Straight Connector 166">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08799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4056428"/>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0" name="Google Shape;160;p15"/>
          <p:cNvSpPr txBox="1">
            <a:spLocks noGrp="1"/>
          </p:cNvSpPr>
          <p:nvPr>
            <p:ph type="body" idx="1"/>
          </p:nvPr>
        </p:nvSpPr>
        <p:spPr>
          <a:xfrm>
            <a:off x="4099034" y="386255"/>
            <a:ext cx="4690242" cy="4351283"/>
          </a:xfrm>
          <a:prstGeom prst="rect">
            <a:avLst/>
          </a:prstGeom>
        </p:spPr>
        <p:txBody>
          <a:bodyPr spcFirstLastPara="1" vert="horz" lIns="91440" tIns="45720" rIns="91440" bIns="45720" rtlCol="0" anchor="ctr" anchorCtr="0">
            <a:normAutofit/>
          </a:bodyPr>
          <a:lstStyle/>
          <a:p>
            <a:pPr marL="457200" lvl="0" indent="-228600">
              <a:spcBef>
                <a:spcPts val="0"/>
              </a:spcBef>
              <a:spcAft>
                <a:spcPts val="600"/>
              </a:spcAft>
              <a:buClr>
                <a:srgbClr val="374151"/>
              </a:buClr>
              <a:buSzPct val="85714"/>
              <a:buFont typeface="Arial" panose="020B0604020202020204" pitchFamily="34" charset="0"/>
              <a:buChar char="•"/>
            </a:pPr>
            <a:r>
              <a:rPr lang="en-US" sz="1200" kern="1200" dirty="0">
                <a:solidFill>
                  <a:schemeClr val="bg1"/>
                </a:solidFill>
                <a:latin typeface="+mn-lt"/>
                <a:ea typeface="+mn-ea"/>
                <a:cs typeface="+mn-cs"/>
                <a:sym typeface="Arial"/>
              </a:rPr>
              <a:t>Examples of Strategies Used in Everyday Life (Normal Part of Cognitive Functioning)</a:t>
            </a:r>
          </a:p>
          <a:p>
            <a:pPr marL="914400" lvl="1" indent="-228600">
              <a:spcBef>
                <a:spcPts val="0"/>
              </a:spcBef>
              <a:spcAft>
                <a:spcPts val="600"/>
              </a:spcAft>
              <a:buClr>
                <a:srgbClr val="374151"/>
              </a:buClr>
              <a:buSzPct val="77777"/>
              <a:buFont typeface="Arial" panose="020B0604020202020204" pitchFamily="34" charset="0"/>
              <a:buChar char="•"/>
            </a:pPr>
            <a:r>
              <a:rPr lang="en-US" sz="1200" kern="1200" dirty="0">
                <a:solidFill>
                  <a:schemeClr val="bg1"/>
                </a:solidFill>
                <a:latin typeface="+mn-lt"/>
                <a:ea typeface="+mn-ea"/>
                <a:cs typeface="+mn-cs"/>
                <a:sym typeface="Arial"/>
              </a:rPr>
              <a:t>Using alarms or other reminders for medication</a:t>
            </a:r>
          </a:p>
          <a:p>
            <a:pPr marL="914400" lvl="1" indent="-228600">
              <a:spcBef>
                <a:spcPts val="0"/>
              </a:spcBef>
              <a:spcAft>
                <a:spcPts val="600"/>
              </a:spcAft>
              <a:buClr>
                <a:srgbClr val="374151"/>
              </a:buClr>
              <a:buSzPct val="77777"/>
              <a:buFont typeface="Arial" panose="020B0604020202020204" pitchFamily="34" charset="0"/>
              <a:buChar char="•"/>
            </a:pPr>
            <a:r>
              <a:rPr lang="en-US" sz="1200" kern="1200" dirty="0">
                <a:solidFill>
                  <a:schemeClr val="bg1"/>
                </a:solidFill>
                <a:latin typeface="+mn-lt"/>
                <a:ea typeface="+mn-ea"/>
                <a:cs typeface="+mn-cs"/>
                <a:sym typeface="Arial"/>
              </a:rPr>
              <a:t>To do lists for errands or other tasks </a:t>
            </a:r>
          </a:p>
          <a:p>
            <a:pPr marL="914400" lvl="1" indent="-228600">
              <a:spcBef>
                <a:spcPts val="0"/>
              </a:spcBef>
              <a:spcAft>
                <a:spcPts val="600"/>
              </a:spcAft>
              <a:buClr>
                <a:srgbClr val="374151"/>
              </a:buClr>
              <a:buSzPct val="77777"/>
              <a:buFont typeface="Arial" panose="020B0604020202020204" pitchFamily="34" charset="0"/>
              <a:buChar char="•"/>
            </a:pPr>
            <a:r>
              <a:rPr lang="en-US" sz="1200" kern="1200" dirty="0">
                <a:solidFill>
                  <a:schemeClr val="bg1"/>
                </a:solidFill>
                <a:latin typeface="+mn-lt"/>
                <a:ea typeface="+mn-ea"/>
                <a:cs typeface="+mn-cs"/>
                <a:sym typeface="Arial"/>
              </a:rPr>
              <a:t>Brainstorming ideas</a:t>
            </a:r>
          </a:p>
          <a:p>
            <a:pPr marL="914400" lvl="1" indent="-228600">
              <a:spcBef>
                <a:spcPts val="0"/>
              </a:spcBef>
              <a:spcAft>
                <a:spcPts val="600"/>
              </a:spcAft>
              <a:buClr>
                <a:srgbClr val="374151"/>
              </a:buClr>
              <a:buSzPct val="77777"/>
              <a:buFont typeface="Arial" panose="020B0604020202020204" pitchFamily="34" charset="0"/>
              <a:buChar char="•"/>
            </a:pPr>
            <a:r>
              <a:rPr lang="en-US" sz="1200" kern="1200" dirty="0">
                <a:solidFill>
                  <a:schemeClr val="bg1"/>
                </a:solidFill>
                <a:latin typeface="+mn-lt"/>
                <a:ea typeface="+mn-ea"/>
                <a:cs typeface="+mn-cs"/>
                <a:sym typeface="Arial"/>
              </a:rPr>
              <a:t>Following directions or steps for a new task </a:t>
            </a:r>
          </a:p>
          <a:p>
            <a:pPr marL="914400" lvl="1" indent="-228600">
              <a:spcBef>
                <a:spcPts val="0"/>
              </a:spcBef>
              <a:spcAft>
                <a:spcPts val="600"/>
              </a:spcAft>
              <a:buClr>
                <a:srgbClr val="374151"/>
              </a:buClr>
              <a:buSzPct val="77777"/>
              <a:buFont typeface="Arial" panose="020B0604020202020204" pitchFamily="34" charset="0"/>
              <a:buChar char="•"/>
            </a:pPr>
            <a:r>
              <a:rPr lang="en-US" sz="1200" kern="1200" dirty="0">
                <a:solidFill>
                  <a:schemeClr val="bg1"/>
                </a:solidFill>
                <a:latin typeface="+mn-lt"/>
                <a:ea typeface="+mn-ea"/>
                <a:cs typeface="+mn-cs"/>
                <a:sym typeface="Arial"/>
              </a:rPr>
              <a:t>Creating a list of things (internal or external lists) </a:t>
            </a:r>
          </a:p>
          <a:p>
            <a:pPr marL="914400" lvl="1" indent="-228600">
              <a:spcBef>
                <a:spcPts val="0"/>
              </a:spcBef>
              <a:spcAft>
                <a:spcPts val="600"/>
              </a:spcAft>
              <a:buClr>
                <a:srgbClr val="374151"/>
              </a:buClr>
              <a:buSzPct val="77777"/>
              <a:buFont typeface="Arial" panose="020B0604020202020204" pitchFamily="34" charset="0"/>
              <a:buChar char="•"/>
            </a:pPr>
            <a:r>
              <a:rPr lang="en-US" sz="1200" kern="1200" dirty="0">
                <a:solidFill>
                  <a:schemeClr val="bg1"/>
                </a:solidFill>
                <a:latin typeface="+mn-lt"/>
                <a:ea typeface="+mn-ea"/>
                <a:cs typeface="+mn-cs"/>
                <a:sym typeface="Arial"/>
              </a:rPr>
              <a:t>Using an agenda </a:t>
            </a:r>
          </a:p>
          <a:p>
            <a:pPr marL="914400" lvl="1" indent="-228600">
              <a:spcBef>
                <a:spcPts val="0"/>
              </a:spcBef>
              <a:spcAft>
                <a:spcPts val="600"/>
              </a:spcAft>
              <a:buClr>
                <a:srgbClr val="374151"/>
              </a:buClr>
              <a:buSzPct val="77777"/>
              <a:buFont typeface="Arial" panose="020B0604020202020204" pitchFamily="34" charset="0"/>
              <a:buChar char="•"/>
            </a:pPr>
            <a:r>
              <a:rPr lang="en-US" sz="1200" kern="1200" dirty="0">
                <a:solidFill>
                  <a:schemeClr val="bg1"/>
                </a:solidFill>
                <a:latin typeface="+mn-lt"/>
                <a:ea typeface="+mn-ea"/>
                <a:cs typeface="+mn-cs"/>
                <a:sym typeface="Arial"/>
              </a:rPr>
              <a:t>Checking, verification or comparison of task components </a:t>
            </a:r>
          </a:p>
          <a:p>
            <a:pPr marL="914400" lvl="1" indent="-228600">
              <a:spcBef>
                <a:spcPts val="0"/>
              </a:spcBef>
              <a:spcAft>
                <a:spcPts val="600"/>
              </a:spcAft>
              <a:buClr>
                <a:srgbClr val="374151"/>
              </a:buClr>
              <a:buSzPct val="77777"/>
              <a:buFont typeface="Arial" panose="020B0604020202020204" pitchFamily="34" charset="0"/>
              <a:buChar char="•"/>
            </a:pPr>
            <a:r>
              <a:rPr lang="en-US" sz="1200" kern="1200" dirty="0">
                <a:solidFill>
                  <a:schemeClr val="bg1"/>
                </a:solidFill>
                <a:latin typeface="+mn-lt"/>
                <a:ea typeface="+mn-ea"/>
                <a:cs typeface="+mn-cs"/>
                <a:sym typeface="Arial"/>
              </a:rPr>
              <a:t>Copy information from lists</a:t>
            </a:r>
          </a:p>
          <a:p>
            <a:pPr marL="914400" lvl="1" indent="-228600">
              <a:spcBef>
                <a:spcPts val="0"/>
              </a:spcBef>
              <a:spcAft>
                <a:spcPts val="600"/>
              </a:spcAft>
              <a:buClr>
                <a:srgbClr val="374151"/>
              </a:buClr>
              <a:buSzPct val="77777"/>
              <a:buFont typeface="Arial" panose="020B0604020202020204" pitchFamily="34" charset="0"/>
              <a:buChar char="•"/>
            </a:pPr>
            <a:r>
              <a:rPr lang="en-US" sz="1200" kern="1200" dirty="0">
                <a:solidFill>
                  <a:schemeClr val="bg1"/>
                </a:solidFill>
                <a:latin typeface="+mn-lt"/>
                <a:ea typeface="+mn-ea"/>
                <a:cs typeface="+mn-cs"/>
                <a:sym typeface="Arial"/>
              </a:rPr>
              <a:t>List of information for reference</a:t>
            </a:r>
          </a:p>
          <a:p>
            <a:pPr marL="914400" lvl="1" indent="-228600">
              <a:spcBef>
                <a:spcPts val="0"/>
              </a:spcBef>
              <a:spcAft>
                <a:spcPts val="600"/>
              </a:spcAft>
              <a:buClr>
                <a:srgbClr val="374151"/>
              </a:buClr>
              <a:buSzPct val="77777"/>
              <a:buFont typeface="Arial" panose="020B0604020202020204" pitchFamily="34" charset="0"/>
              <a:buChar char="•"/>
            </a:pPr>
            <a:r>
              <a:rPr lang="en-US" sz="1200" kern="1200" dirty="0">
                <a:solidFill>
                  <a:schemeClr val="bg1"/>
                </a:solidFill>
                <a:latin typeface="+mn-lt"/>
                <a:ea typeface="+mn-ea"/>
                <a:cs typeface="+mn-cs"/>
                <a:sym typeface="Arial"/>
              </a:rPr>
              <a:t>Self-verbalization (inner self talk) - the primary vehicle for metacognition)</a:t>
            </a:r>
          </a:p>
          <a:p>
            <a:pPr marL="457200" lvl="0" indent="-228600">
              <a:spcBef>
                <a:spcPts val="0"/>
              </a:spcBef>
              <a:spcAft>
                <a:spcPts val="600"/>
              </a:spcAft>
              <a:buFont typeface="Arial" panose="020B0604020202020204" pitchFamily="34" charset="0"/>
              <a:buChar char="•"/>
            </a:pPr>
            <a:endParaRPr lang="en-US" sz="1200" kern="1200" dirty="0">
              <a:solidFill>
                <a:schemeClr val="bg1"/>
              </a:solidFill>
              <a:latin typeface="+mn-lt"/>
              <a:ea typeface="+mn-ea"/>
              <a:cs typeface="+mn-cs"/>
              <a:sym typeface="Arial"/>
            </a:endParaRPr>
          </a:p>
          <a:p>
            <a:pPr marL="457200" lvl="0" indent="-228600" algn="r">
              <a:spcBef>
                <a:spcPts val="0"/>
              </a:spcBef>
              <a:spcAft>
                <a:spcPts val="600"/>
              </a:spcAft>
              <a:buFont typeface="Arial" panose="020B0604020202020204" pitchFamily="34" charset="0"/>
              <a:buChar char="•"/>
            </a:pPr>
            <a:r>
              <a:rPr lang="en-US" sz="1200" kern="1200" dirty="0">
                <a:solidFill>
                  <a:schemeClr val="bg1"/>
                </a:solidFill>
                <a:latin typeface="+mn-lt"/>
                <a:ea typeface="+mn-ea"/>
                <a:cs typeface="+mn-cs"/>
                <a:sym typeface="Arial"/>
              </a:rPr>
              <a:t>(The </a:t>
            </a:r>
            <a:r>
              <a:rPr lang="en-US" sz="1200" kern="1200" dirty="0" err="1">
                <a:solidFill>
                  <a:schemeClr val="bg1"/>
                </a:solidFill>
                <a:latin typeface="+mn-lt"/>
                <a:ea typeface="+mn-ea"/>
                <a:cs typeface="+mn-cs"/>
                <a:sym typeface="Arial"/>
              </a:rPr>
              <a:t>Multicontext</a:t>
            </a:r>
            <a:r>
              <a:rPr lang="en-US" sz="1200" kern="1200" dirty="0">
                <a:solidFill>
                  <a:schemeClr val="bg1"/>
                </a:solidFill>
                <a:latin typeface="+mn-lt"/>
                <a:ea typeface="+mn-ea"/>
                <a:cs typeface="+mn-cs"/>
                <a:sym typeface="Arial"/>
              </a:rPr>
              <a:t> Approach, 2023) </a:t>
            </a:r>
          </a:p>
          <a:p>
            <a:pPr marL="457200" lvl="0" indent="-228600">
              <a:spcBef>
                <a:spcPts val="0"/>
              </a:spcBef>
              <a:spcAft>
                <a:spcPts val="600"/>
              </a:spcAft>
              <a:buFont typeface="Arial" panose="020B0604020202020204" pitchFamily="34" charset="0"/>
              <a:buChar char="•"/>
            </a:pPr>
            <a:endParaRPr lang="en-US" sz="800" kern="1200" dirty="0">
              <a:solidFill>
                <a:schemeClr val="bg1"/>
              </a:solidFill>
              <a:latin typeface="+mn-lt"/>
              <a:ea typeface="+mn-ea"/>
              <a:cs typeface="+mn-cs"/>
              <a:sym typeface="Arial"/>
            </a:endParaRPr>
          </a:p>
        </p:txBody>
      </p:sp>
      <p:sp>
        <p:nvSpPr>
          <p:cNvPr id="3" name="TextBox 2">
            <a:extLst>
              <a:ext uri="{FF2B5EF4-FFF2-40B4-BE49-F238E27FC236}">
                <a16:creationId xmlns:a16="http://schemas.microsoft.com/office/drawing/2014/main" id="{8F65866A-38FD-721A-6317-1F49E1FFF153}"/>
              </a:ext>
            </a:extLst>
          </p:cNvPr>
          <p:cNvSpPr txBox="1"/>
          <p:nvPr/>
        </p:nvSpPr>
        <p:spPr>
          <a:xfrm>
            <a:off x="1316421" y="4458856"/>
            <a:ext cx="6755524" cy="523220"/>
          </a:xfrm>
          <a:prstGeom prst="rect">
            <a:avLst/>
          </a:prstGeom>
          <a:noFill/>
        </p:spPr>
        <p:txBody>
          <a:bodyPr wrap="square">
            <a:spAutoFit/>
          </a:bodyPr>
          <a:lstStyle/>
          <a:p>
            <a:pPr marL="457200" lvl="0" indent="-228600" algn="ctr">
              <a:spcBef>
                <a:spcPts val="0"/>
              </a:spcBef>
              <a:spcAft>
                <a:spcPts val="600"/>
              </a:spcAft>
              <a:buClr>
                <a:schemeClr val="dk1"/>
              </a:buClr>
              <a:buSzPct val="85714"/>
              <a:buFont typeface="Arial" panose="020B0604020202020204" pitchFamily="34" charset="0"/>
              <a:buChar char="•"/>
            </a:pPr>
            <a:r>
              <a:rPr lang="en-US" sz="1400" kern="1200" dirty="0">
                <a:solidFill>
                  <a:srgbClr val="FFFF00"/>
                </a:solidFill>
                <a:latin typeface="+mn-lt"/>
                <a:ea typeface="+mn-ea"/>
                <a:cs typeface="+mn-cs"/>
                <a:sym typeface="Arial"/>
              </a:rPr>
              <a:t>Strategy use</a:t>
            </a:r>
            <a:r>
              <a:rPr lang="en-US" sz="1400" b="0" i="0" kern="1200" dirty="0">
                <a:solidFill>
                  <a:srgbClr val="FFFF00"/>
                </a:solidFill>
                <a:latin typeface="+mn-lt"/>
                <a:ea typeface="+mn-ea"/>
                <a:cs typeface="+mn-cs"/>
                <a:sym typeface="Arial"/>
              </a:rPr>
              <a:t> is relevant to all individuals, regardless of ability, as it plays a crucial role in daily living and adapting to one's environment. </a:t>
            </a:r>
            <a:endParaRPr lang="en-US" sz="1400" kern="1200" dirty="0">
              <a:solidFill>
                <a:srgbClr val="FFFF00"/>
              </a:solidFill>
              <a:latin typeface="+mn-lt"/>
              <a:ea typeface="+mn-ea"/>
              <a:cs typeface="+mn-cs"/>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4"/>
        <p:cNvGrpSpPr/>
        <p:nvPr/>
      </p:nvGrpSpPr>
      <p:grpSpPr>
        <a:xfrm>
          <a:off x="0" y="0"/>
          <a:ext cx="0" cy="0"/>
          <a:chOff x="0" y="0"/>
          <a:chExt cx="0" cy="0"/>
        </a:xfrm>
      </p:grpSpPr>
      <p:sp useBgFill="1">
        <p:nvSpPr>
          <p:cNvPr id="17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Google Shape;165;g2c29979a695_0_67"/>
          <p:cNvSpPr txBox="1">
            <a:spLocks noGrp="1"/>
          </p:cNvSpPr>
          <p:nvPr>
            <p:ph type="title"/>
          </p:nvPr>
        </p:nvSpPr>
        <p:spPr>
          <a:xfrm>
            <a:off x="122033" y="106417"/>
            <a:ext cx="4000647" cy="792217"/>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pPr>
            <a:r>
              <a:rPr lang="en-US" sz="3000" kern="1200" dirty="0">
                <a:solidFill>
                  <a:schemeClr val="tx1"/>
                </a:solidFill>
                <a:latin typeface="+mj-lt"/>
                <a:ea typeface="+mj-ea"/>
                <a:cs typeface="+mj-cs"/>
              </a:rPr>
              <a:t>Strategy Types</a:t>
            </a:r>
          </a:p>
        </p:txBody>
      </p:sp>
      <p:sp>
        <p:nvSpPr>
          <p:cNvPr id="166" name="Google Shape;166;g2c29979a695_0_67"/>
          <p:cNvSpPr txBox="1">
            <a:spLocks noGrp="1"/>
          </p:cNvSpPr>
          <p:nvPr>
            <p:ph type="body" idx="1"/>
          </p:nvPr>
        </p:nvSpPr>
        <p:spPr>
          <a:xfrm>
            <a:off x="55180" y="1001110"/>
            <a:ext cx="4887310" cy="4012324"/>
          </a:xfrm>
          <a:prstGeom prst="rect">
            <a:avLst/>
          </a:prstGeom>
        </p:spPr>
        <p:txBody>
          <a:bodyPr spcFirstLastPara="1" vert="horz" lIns="91440" tIns="45720" rIns="91440" bIns="45720" rtlCol="0" anchor="ctr" anchorCtr="0">
            <a:normAutofit fontScale="92500" lnSpcReduction="10000"/>
          </a:bodyPr>
          <a:lstStyle/>
          <a:p>
            <a:pPr marL="457200" lvl="0" indent="-228600">
              <a:spcBef>
                <a:spcPts val="0"/>
              </a:spcBef>
              <a:spcAft>
                <a:spcPts val="600"/>
              </a:spcAft>
              <a:buClr>
                <a:srgbClr val="374151"/>
              </a:buClr>
              <a:buSzPts val="1800"/>
              <a:buFont typeface="Arial" panose="020B0604020202020204" pitchFamily="34" charset="0"/>
              <a:buChar char="•"/>
            </a:pPr>
            <a:r>
              <a:rPr lang="en-US" sz="1200" b="1" kern="1200" dirty="0">
                <a:solidFill>
                  <a:schemeClr val="tx1"/>
                </a:solidFill>
                <a:latin typeface="+mn-lt"/>
                <a:ea typeface="+mn-ea"/>
                <a:cs typeface="+mn-cs"/>
                <a:sym typeface="Arial"/>
              </a:rPr>
              <a:t>External vs. Internal</a:t>
            </a:r>
          </a:p>
          <a:p>
            <a:pPr lvl="1" indent="-228600">
              <a:spcAft>
                <a:spcPts val="600"/>
              </a:spcAft>
              <a:buClr>
                <a:srgbClr val="374151"/>
              </a:buClr>
              <a:buSzPts val="1800"/>
              <a:buFont typeface="Arial" panose="020B0604020202020204" pitchFamily="34" charset="0"/>
              <a:buChar char="•"/>
            </a:pPr>
            <a:r>
              <a:rPr lang="en-US" sz="1200" b="1" kern="1200" dirty="0">
                <a:solidFill>
                  <a:schemeClr val="tx1"/>
                </a:solidFill>
                <a:latin typeface="+mn-lt"/>
                <a:ea typeface="+mn-ea"/>
                <a:cs typeface="+mn-cs"/>
                <a:sym typeface="Arial"/>
              </a:rPr>
              <a:t>External: </a:t>
            </a:r>
            <a:r>
              <a:rPr lang="en-US" sz="1200" b="0" i="0" kern="1200" dirty="0">
                <a:solidFill>
                  <a:schemeClr val="tx1"/>
                </a:solidFill>
                <a:effectLst/>
                <a:latin typeface="+mn-lt"/>
                <a:ea typeface="+mn-ea"/>
                <a:cs typeface="+mn-cs"/>
              </a:rPr>
              <a:t>strategies that involve modifying the environment or using external tools or resources to aid in task completion</a:t>
            </a:r>
            <a:endParaRPr lang="en-US" sz="1200" b="0" i="0" kern="1200" dirty="0">
              <a:solidFill>
                <a:schemeClr val="tx1"/>
              </a:solidFill>
              <a:effectLst/>
              <a:latin typeface="+mn-lt"/>
              <a:ea typeface="+mn-ea"/>
              <a:cs typeface="+mn-cs"/>
              <a:sym typeface="Arial"/>
            </a:endParaRPr>
          </a:p>
          <a:p>
            <a:pPr lvl="1" indent="-228600">
              <a:spcAft>
                <a:spcPts val="600"/>
              </a:spcAft>
              <a:buClr>
                <a:srgbClr val="374151"/>
              </a:buClr>
              <a:buSzPts val="1800"/>
              <a:buFont typeface="Arial" panose="020B0604020202020204" pitchFamily="34" charset="0"/>
              <a:buChar char="•"/>
            </a:pPr>
            <a:r>
              <a:rPr lang="en-US" sz="1200" b="1" kern="1200" dirty="0">
                <a:solidFill>
                  <a:schemeClr val="tx1"/>
                </a:solidFill>
                <a:latin typeface="+mn-lt"/>
                <a:ea typeface="+mn-ea"/>
                <a:cs typeface="+mn-cs"/>
                <a:sym typeface="Arial"/>
              </a:rPr>
              <a:t>Internal: </a:t>
            </a:r>
            <a:r>
              <a:rPr lang="en-US" sz="1200" b="0" i="0" kern="1200" dirty="0">
                <a:solidFill>
                  <a:schemeClr val="tx1"/>
                </a:solidFill>
                <a:effectLst/>
                <a:latin typeface="+mn-lt"/>
                <a:ea typeface="+mn-ea"/>
                <a:cs typeface="+mn-cs"/>
              </a:rPr>
              <a:t>cognitive processes or mental techniques to manage tasks or regulate emotions. Examples include self-talk, visualization</a:t>
            </a:r>
            <a:endParaRPr lang="en-US" sz="1200" kern="1200" dirty="0">
              <a:solidFill>
                <a:schemeClr val="tx1"/>
              </a:solidFill>
              <a:latin typeface="+mn-lt"/>
              <a:ea typeface="+mn-ea"/>
              <a:cs typeface="+mn-cs"/>
              <a:sym typeface="Arial"/>
            </a:endParaRPr>
          </a:p>
          <a:p>
            <a:pPr marL="457200" lvl="0" indent="-228600">
              <a:spcBef>
                <a:spcPts val="0"/>
              </a:spcBef>
              <a:spcAft>
                <a:spcPts val="600"/>
              </a:spcAft>
              <a:buClr>
                <a:srgbClr val="374151"/>
              </a:buClr>
              <a:buSzPts val="1800"/>
              <a:buFont typeface="Arial" panose="020B0604020202020204" pitchFamily="34" charset="0"/>
              <a:buChar char="•"/>
            </a:pPr>
            <a:r>
              <a:rPr lang="en-US" sz="1200" b="1" kern="1200" dirty="0">
                <a:solidFill>
                  <a:schemeClr val="tx1"/>
                </a:solidFill>
                <a:latin typeface="+mn-lt"/>
                <a:ea typeface="+mn-ea"/>
                <a:cs typeface="+mn-cs"/>
                <a:sym typeface="Arial"/>
              </a:rPr>
              <a:t>Task-specific Strategies</a:t>
            </a:r>
            <a:r>
              <a:rPr lang="en-US" sz="1200" kern="1200" dirty="0">
                <a:solidFill>
                  <a:schemeClr val="tx1"/>
                </a:solidFill>
                <a:latin typeface="+mn-lt"/>
                <a:ea typeface="+mn-ea"/>
                <a:cs typeface="+mn-cs"/>
                <a:sym typeface="Arial"/>
              </a:rPr>
              <a:t>: A specific problem-solving technique tailored to meet the demands of a specific task or goal (unique to the challenges of a particular activity)</a:t>
            </a:r>
          </a:p>
          <a:p>
            <a:pPr marL="457200" lvl="0" indent="-228600">
              <a:spcBef>
                <a:spcPts val="0"/>
              </a:spcBef>
              <a:spcAft>
                <a:spcPts val="600"/>
              </a:spcAft>
              <a:buClr>
                <a:srgbClr val="374151"/>
              </a:buClr>
              <a:buSzPts val="1800"/>
              <a:buFont typeface="Arial" panose="020B0604020202020204" pitchFamily="34" charset="0"/>
              <a:buChar char="•"/>
            </a:pPr>
            <a:r>
              <a:rPr lang="en-US" sz="1200" b="1" kern="1200" dirty="0">
                <a:solidFill>
                  <a:schemeClr val="tx1"/>
                </a:solidFill>
                <a:latin typeface="+mn-lt"/>
                <a:ea typeface="+mn-ea"/>
                <a:cs typeface="+mn-cs"/>
                <a:sym typeface="Arial"/>
              </a:rPr>
              <a:t>Non-specific strategies: </a:t>
            </a:r>
            <a:r>
              <a:rPr lang="en-US" sz="1200" kern="1200" dirty="0">
                <a:solidFill>
                  <a:schemeClr val="tx1"/>
                </a:solidFill>
                <a:latin typeface="+mn-lt"/>
                <a:ea typeface="+mn-ea"/>
                <a:cs typeface="+mn-cs"/>
                <a:sym typeface="Arial"/>
              </a:rPr>
              <a:t>Can be applied across various tasks or situations </a:t>
            </a:r>
          </a:p>
          <a:p>
            <a:pPr marL="457200" lvl="0" indent="-228600">
              <a:spcBef>
                <a:spcPts val="0"/>
              </a:spcBef>
              <a:spcAft>
                <a:spcPts val="600"/>
              </a:spcAft>
              <a:buClr>
                <a:srgbClr val="374151"/>
              </a:buClr>
              <a:buSzPts val="1800"/>
              <a:buFont typeface="Arial" panose="020B0604020202020204" pitchFamily="34" charset="0"/>
              <a:buChar char="•"/>
            </a:pPr>
            <a:r>
              <a:rPr lang="en-US" sz="1200" b="1" kern="1200" dirty="0">
                <a:solidFill>
                  <a:schemeClr val="tx1"/>
                </a:solidFill>
                <a:latin typeface="+mn-lt"/>
                <a:ea typeface="+mn-ea"/>
                <a:cs typeface="+mn-cs"/>
                <a:sym typeface="Arial"/>
              </a:rPr>
              <a:t>Emotional Regulation Strategies: </a:t>
            </a:r>
            <a:r>
              <a:rPr lang="en-US" sz="1200" kern="1200" dirty="0">
                <a:solidFill>
                  <a:schemeClr val="tx1"/>
                </a:solidFill>
                <a:latin typeface="+mn-lt"/>
                <a:ea typeface="+mn-ea"/>
                <a:cs typeface="+mn-cs"/>
                <a:sym typeface="Arial"/>
              </a:rPr>
              <a:t>Strategies used to manage one's emotions: Examples: coping for stress, anxiety and other negative emotions (mindfulness meditation, engaging in enjoyable activities, etc.)</a:t>
            </a:r>
          </a:p>
          <a:p>
            <a:pPr marL="457200" lvl="0" indent="-228600">
              <a:spcBef>
                <a:spcPts val="0"/>
              </a:spcBef>
              <a:spcAft>
                <a:spcPts val="600"/>
              </a:spcAft>
              <a:buClr>
                <a:srgbClr val="374151"/>
              </a:buClr>
              <a:buSzPts val="1800"/>
              <a:buFont typeface="Arial" panose="020B0604020202020204" pitchFamily="34" charset="0"/>
              <a:buChar char="•"/>
            </a:pPr>
            <a:r>
              <a:rPr lang="en-US" sz="1200" b="1" kern="1200" dirty="0">
                <a:solidFill>
                  <a:schemeClr val="tx1"/>
                </a:solidFill>
                <a:latin typeface="+mn-lt"/>
                <a:ea typeface="+mn-ea"/>
                <a:cs typeface="+mn-cs"/>
                <a:sym typeface="Arial"/>
              </a:rPr>
              <a:t>Activity Management Strategies</a:t>
            </a:r>
            <a:r>
              <a:rPr lang="en-US" sz="1200" kern="1200" dirty="0">
                <a:solidFill>
                  <a:schemeClr val="tx1"/>
                </a:solidFill>
                <a:latin typeface="+mn-lt"/>
                <a:ea typeface="+mn-ea"/>
                <a:cs typeface="+mn-cs"/>
                <a:sym typeface="Arial"/>
              </a:rPr>
              <a:t>: </a:t>
            </a:r>
            <a:r>
              <a:rPr lang="en-US" sz="1200" b="0" i="0" dirty="0">
                <a:solidFill>
                  <a:srgbClr val="0D0D0D"/>
                </a:solidFill>
                <a:effectLst/>
                <a:latin typeface="+mn-lt"/>
              </a:rPr>
              <a:t>These are strategies used to effectively manage and organize one's activities and tasks. They may involve planning, prioritizing, and scheduling activities to optimize time and resources. Examples include creating daily or weekly schedules, setting goals, and establishing routines to increase productivity and efficiency.</a:t>
            </a:r>
          </a:p>
          <a:p>
            <a:pPr marL="457200" lvl="0" indent="-228600">
              <a:spcBef>
                <a:spcPts val="0"/>
              </a:spcBef>
              <a:spcAft>
                <a:spcPts val="600"/>
              </a:spcAft>
              <a:buClr>
                <a:srgbClr val="374151"/>
              </a:buClr>
              <a:buSzPts val="1800"/>
              <a:buFont typeface="Arial" panose="020B0604020202020204" pitchFamily="34" charset="0"/>
              <a:buChar char="•"/>
            </a:pPr>
            <a:endParaRPr lang="en-US" sz="1200" kern="1200" dirty="0">
              <a:solidFill>
                <a:srgbClr val="0D0D0D"/>
              </a:solidFill>
              <a:latin typeface="+mn-lt"/>
              <a:ea typeface="+mn-ea"/>
              <a:cs typeface="+mn-cs"/>
              <a:sym typeface="Arial"/>
            </a:endParaRPr>
          </a:p>
          <a:p>
            <a:pPr marL="228600" lvl="0" indent="0" algn="r">
              <a:spcBef>
                <a:spcPts val="0"/>
              </a:spcBef>
              <a:spcAft>
                <a:spcPts val="600"/>
              </a:spcAft>
              <a:buClr>
                <a:srgbClr val="374151"/>
              </a:buClr>
              <a:buSzPts val="1800"/>
              <a:buNone/>
            </a:pPr>
            <a:r>
              <a:rPr lang="en-US" sz="1200" kern="1200" dirty="0">
                <a:solidFill>
                  <a:srgbClr val="0D0D0D"/>
                </a:solidFill>
                <a:latin typeface="+mn-lt"/>
                <a:ea typeface="+mn-ea"/>
                <a:cs typeface="+mn-cs"/>
                <a:sym typeface="Arial"/>
              </a:rPr>
              <a:t>(</a:t>
            </a:r>
            <a:r>
              <a:rPr lang="en-US" sz="1200" kern="1200" dirty="0" err="1">
                <a:solidFill>
                  <a:srgbClr val="0D0D0D"/>
                </a:solidFill>
                <a:latin typeface="+mn-lt"/>
                <a:ea typeface="+mn-ea"/>
                <a:cs typeface="+mn-cs"/>
                <a:sym typeface="Arial"/>
              </a:rPr>
              <a:t>Multicontext</a:t>
            </a:r>
            <a:r>
              <a:rPr lang="en-US" sz="1200" kern="1200" dirty="0">
                <a:solidFill>
                  <a:srgbClr val="0D0D0D"/>
                </a:solidFill>
                <a:latin typeface="+mn-lt"/>
                <a:ea typeface="+mn-ea"/>
                <a:cs typeface="+mn-cs"/>
                <a:sym typeface="Arial"/>
              </a:rPr>
              <a:t>, 2023)</a:t>
            </a:r>
            <a:endParaRPr lang="en-US" sz="1200" kern="1200" dirty="0">
              <a:solidFill>
                <a:schemeClr val="tx1"/>
              </a:solidFill>
              <a:latin typeface="+mn-lt"/>
              <a:ea typeface="+mn-ea"/>
              <a:cs typeface="+mn-cs"/>
              <a:sym typeface="Arial"/>
            </a:endParaRPr>
          </a:p>
          <a:p>
            <a:pPr marL="342900" lvl="1" indent="-228600">
              <a:spcAft>
                <a:spcPts val="600"/>
              </a:spcAft>
              <a:buClr>
                <a:srgbClr val="374151"/>
              </a:buClr>
              <a:buSzPts val="1800"/>
              <a:buFont typeface="Arial" panose="020B0604020202020204" pitchFamily="34" charset="0"/>
              <a:buChar char="•"/>
            </a:pPr>
            <a:endParaRPr lang="en-US" sz="800" b="1" kern="1200" dirty="0">
              <a:solidFill>
                <a:schemeClr val="tx1"/>
              </a:solidFill>
              <a:latin typeface="+mn-lt"/>
              <a:ea typeface="+mn-ea"/>
              <a:cs typeface="+mn-cs"/>
              <a:sym typeface="Arial"/>
            </a:endParaRPr>
          </a:p>
        </p:txBody>
      </p:sp>
      <p:pic>
        <p:nvPicPr>
          <p:cNvPr id="168" name="Picture 167" descr="People at the meeting desk">
            <a:extLst>
              <a:ext uri="{FF2B5EF4-FFF2-40B4-BE49-F238E27FC236}">
                <a16:creationId xmlns:a16="http://schemas.microsoft.com/office/drawing/2014/main" id="{6E507112-97D2-E58B-F1B3-B03B8ECF3977}"/>
              </a:ext>
            </a:extLst>
          </p:cNvPr>
          <p:cNvPicPr>
            <a:picLocks noChangeAspect="1"/>
          </p:cNvPicPr>
          <p:nvPr/>
        </p:nvPicPr>
        <p:blipFill rotWithShape="1">
          <a:blip r:embed="rId3"/>
          <a:srcRect l="23458" r="32859" b="-1"/>
          <a:stretch/>
        </p:blipFill>
        <p:spPr>
          <a:xfrm>
            <a:off x="5143347" y="-8164"/>
            <a:ext cx="4000653" cy="5151664"/>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562310" cy="51435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FBCFCF-286C-0814-6E52-4892CB02ECDC}"/>
              </a:ext>
            </a:extLst>
          </p:cNvPr>
          <p:cNvSpPr>
            <a:spLocks noGrp="1"/>
          </p:cNvSpPr>
          <p:nvPr>
            <p:ph type="title"/>
          </p:nvPr>
        </p:nvSpPr>
        <p:spPr>
          <a:xfrm>
            <a:off x="3153103" y="0"/>
            <a:ext cx="5407573" cy="867103"/>
          </a:xfrm>
        </p:spPr>
        <p:txBody>
          <a:bodyPr vert="horz" lIns="91440" tIns="45720" rIns="91440" bIns="45720" rtlCol="0" anchor="ctr">
            <a:normAutofit/>
          </a:bodyPr>
          <a:lstStyle/>
          <a:p>
            <a:pPr algn="ctr">
              <a:spcBef>
                <a:spcPct val="0"/>
              </a:spcBef>
            </a:pPr>
            <a:r>
              <a:rPr lang="en-US" sz="2800" kern="1200" dirty="0">
                <a:solidFill>
                  <a:schemeClr val="tx1"/>
                </a:solidFill>
                <a:latin typeface="+mj-lt"/>
                <a:ea typeface="+mj-ea"/>
                <a:cs typeface="+mj-cs"/>
              </a:rPr>
              <a:t>Principles of Strategy Development</a:t>
            </a:r>
          </a:p>
        </p:txBody>
      </p:sp>
      <p:pic>
        <p:nvPicPr>
          <p:cNvPr id="5" name="Picture 4" descr="Light bulb on yellow background with sketched light beams and cord">
            <a:extLst>
              <a:ext uri="{FF2B5EF4-FFF2-40B4-BE49-F238E27FC236}">
                <a16:creationId xmlns:a16="http://schemas.microsoft.com/office/drawing/2014/main" id="{391AEC25-EC44-D7A8-12F1-51FBE859BCA4}"/>
              </a:ext>
            </a:extLst>
          </p:cNvPr>
          <p:cNvPicPr>
            <a:picLocks noChangeAspect="1"/>
          </p:cNvPicPr>
          <p:nvPr/>
        </p:nvPicPr>
        <p:blipFill rotWithShape="1">
          <a:blip r:embed="rId3"/>
          <a:srcRect l="44795" r="540" b="2"/>
          <a:stretch/>
        </p:blipFill>
        <p:spPr>
          <a:xfrm>
            <a:off x="20" y="-1"/>
            <a:ext cx="3097904" cy="5143501"/>
          </a:xfrm>
          <a:prstGeom prst="rect">
            <a:avLst/>
          </a:prstGeom>
        </p:spPr>
      </p:pic>
      <p:sp>
        <p:nvSpPr>
          <p:cNvPr id="3" name="Text Placeholder 2">
            <a:extLst>
              <a:ext uri="{FF2B5EF4-FFF2-40B4-BE49-F238E27FC236}">
                <a16:creationId xmlns:a16="http://schemas.microsoft.com/office/drawing/2014/main" id="{DAC3D5DD-8C1B-AC83-AE4F-7052E4473706}"/>
              </a:ext>
            </a:extLst>
          </p:cNvPr>
          <p:cNvSpPr>
            <a:spLocks noGrp="1"/>
          </p:cNvSpPr>
          <p:nvPr>
            <p:ph type="body" idx="1"/>
          </p:nvPr>
        </p:nvSpPr>
        <p:spPr>
          <a:xfrm>
            <a:off x="3231931" y="874986"/>
            <a:ext cx="5691352" cy="4268514"/>
          </a:xfrm>
        </p:spPr>
        <p:txBody>
          <a:bodyPr vert="horz" lIns="91440" tIns="45720" rIns="91440" bIns="45720" rtlCol="0" anchor="ctr">
            <a:normAutofit fontScale="40000" lnSpcReduction="20000"/>
          </a:bodyPr>
          <a:lstStyle/>
          <a:p>
            <a:pPr marL="0" indent="0">
              <a:spcAft>
                <a:spcPts val="600"/>
              </a:spcAft>
              <a:buNone/>
            </a:pPr>
            <a:r>
              <a:rPr lang="en-US" kern="1200" dirty="0">
                <a:solidFill>
                  <a:schemeClr val="tx1"/>
                </a:solidFill>
                <a:latin typeface="+mn-lt"/>
                <a:ea typeface="+mn-ea"/>
                <a:cs typeface="+mn-cs"/>
              </a:rPr>
              <a:t>Developing strategies is a complex and interactive process</a:t>
            </a:r>
          </a:p>
          <a:p>
            <a:pPr indent="-228600">
              <a:spcAft>
                <a:spcPts val="600"/>
              </a:spcAft>
              <a:buFont typeface="Arial" panose="020B0604020202020204" pitchFamily="34" charset="0"/>
              <a:buChar char="•"/>
            </a:pPr>
            <a:r>
              <a:rPr lang="en-US" b="1" kern="1200" dirty="0">
                <a:solidFill>
                  <a:schemeClr val="tx1"/>
                </a:solidFill>
                <a:latin typeface="+mn-lt"/>
                <a:ea typeface="+mn-ea"/>
                <a:cs typeface="+mn-cs"/>
              </a:rPr>
              <a:t>Goal oriented </a:t>
            </a:r>
          </a:p>
          <a:p>
            <a:pPr lvl="1" indent="-228600">
              <a:spcAft>
                <a:spcPts val="600"/>
              </a:spcAft>
              <a:buFont typeface="Arial" panose="020B0604020202020204" pitchFamily="34" charset="0"/>
              <a:buChar char="•"/>
            </a:pPr>
            <a:r>
              <a:rPr lang="en-US" sz="2100" kern="1200" dirty="0">
                <a:solidFill>
                  <a:schemeClr val="tx1"/>
                </a:solidFill>
                <a:latin typeface="+mn-lt"/>
                <a:ea typeface="+mn-ea"/>
                <a:cs typeface="+mn-cs"/>
              </a:rPr>
              <a:t>Client-centered, Mutually agreed upon goals</a:t>
            </a:r>
          </a:p>
          <a:p>
            <a:pPr lvl="1" indent="-228600">
              <a:spcAft>
                <a:spcPts val="600"/>
              </a:spcAft>
              <a:buFont typeface="Arial" panose="020B0604020202020204" pitchFamily="34" charset="0"/>
              <a:buChar char="•"/>
            </a:pPr>
            <a:r>
              <a:rPr lang="en-US" sz="2100" kern="1200" dirty="0">
                <a:solidFill>
                  <a:schemeClr val="tx1"/>
                </a:solidFill>
                <a:latin typeface="+mn-lt"/>
                <a:ea typeface="+mn-ea"/>
                <a:cs typeface="+mn-cs"/>
              </a:rPr>
              <a:t>The person must be motivated to address the task and issue</a:t>
            </a:r>
          </a:p>
          <a:p>
            <a:pPr indent="-228600">
              <a:spcAft>
                <a:spcPts val="600"/>
              </a:spcAft>
              <a:buFont typeface="Arial" panose="020B0604020202020204" pitchFamily="34" charset="0"/>
              <a:buChar char="•"/>
            </a:pPr>
            <a:r>
              <a:rPr lang="en-US" b="1" kern="1200" dirty="0">
                <a:solidFill>
                  <a:schemeClr val="tx1"/>
                </a:solidFill>
                <a:latin typeface="+mn-lt"/>
                <a:ea typeface="+mn-ea"/>
                <a:cs typeface="+mn-cs"/>
              </a:rPr>
              <a:t>Collaborative</a:t>
            </a:r>
          </a:p>
          <a:p>
            <a:pPr lvl="1" indent="-228600">
              <a:spcAft>
                <a:spcPts val="600"/>
              </a:spcAft>
              <a:buFont typeface="Arial" panose="020B0604020202020204" pitchFamily="34" charset="0"/>
              <a:buChar char="•"/>
            </a:pPr>
            <a:r>
              <a:rPr lang="en-US" sz="2100" kern="1200" dirty="0">
                <a:solidFill>
                  <a:schemeClr val="tx1"/>
                </a:solidFill>
                <a:latin typeface="+mn-lt"/>
                <a:ea typeface="+mn-ea"/>
                <a:cs typeface="+mn-cs"/>
              </a:rPr>
              <a:t>Don’t assume the strategy is working, ask the individual: </a:t>
            </a:r>
          </a:p>
          <a:p>
            <a:pPr lvl="2" indent="-228600">
              <a:spcAft>
                <a:spcPts val="600"/>
              </a:spcAft>
              <a:buFont typeface="Arial" panose="020B0604020202020204" pitchFamily="34" charset="0"/>
              <a:buChar char="•"/>
            </a:pPr>
            <a:r>
              <a:rPr lang="en-US" sz="2100" b="1" kern="1200" dirty="0">
                <a:solidFill>
                  <a:schemeClr val="tx1"/>
                </a:solidFill>
                <a:latin typeface="+mn-lt"/>
                <a:ea typeface="+mn-ea"/>
                <a:cs typeface="+mn-cs"/>
              </a:rPr>
              <a:t>Is the strategy helping you achieved the desired outcome?</a:t>
            </a:r>
          </a:p>
          <a:p>
            <a:pPr lvl="2" indent="-228600">
              <a:spcAft>
                <a:spcPts val="600"/>
              </a:spcAft>
              <a:buFont typeface="Arial" panose="020B0604020202020204" pitchFamily="34" charset="0"/>
              <a:buChar char="•"/>
            </a:pPr>
            <a:r>
              <a:rPr lang="en-US" sz="2100" b="1" kern="1200" dirty="0">
                <a:solidFill>
                  <a:schemeClr val="tx1"/>
                </a:solidFill>
                <a:latin typeface="+mn-lt"/>
                <a:ea typeface="+mn-ea"/>
                <a:cs typeface="+mn-cs"/>
              </a:rPr>
              <a:t>Are you able to shift and use other strategies when needed? </a:t>
            </a:r>
          </a:p>
          <a:p>
            <a:pPr lvl="2" indent="-228600">
              <a:spcAft>
                <a:spcPts val="600"/>
              </a:spcAft>
              <a:buFont typeface="Arial" panose="020B0604020202020204" pitchFamily="34" charset="0"/>
              <a:buChar char="•"/>
            </a:pPr>
            <a:r>
              <a:rPr lang="en-US" sz="2100" kern="1200" dirty="0">
                <a:solidFill>
                  <a:schemeClr val="accent1"/>
                </a:solidFill>
                <a:latin typeface="+mn-lt"/>
                <a:ea typeface="+mn-ea"/>
                <a:cs typeface="+mn-cs"/>
              </a:rPr>
              <a:t>The helper and the individual should be working together to problem-solve</a:t>
            </a:r>
          </a:p>
          <a:p>
            <a:pPr lvl="1" indent="-228600">
              <a:spcAft>
                <a:spcPts val="600"/>
              </a:spcAft>
              <a:buFont typeface="Arial" panose="020B0604020202020204" pitchFamily="34" charset="0"/>
              <a:buChar char="•"/>
            </a:pPr>
            <a:r>
              <a:rPr lang="en-US" sz="2100" kern="1200" dirty="0">
                <a:solidFill>
                  <a:schemeClr val="tx1"/>
                </a:solidFill>
                <a:latin typeface="+mn-lt"/>
                <a:ea typeface="+mn-ea"/>
                <a:cs typeface="+mn-cs"/>
              </a:rPr>
              <a:t>Therapeutic Rapport or Alliance: </a:t>
            </a:r>
            <a:r>
              <a:rPr lang="en-US" sz="2100" kern="1200" dirty="0">
                <a:solidFill>
                  <a:srgbClr val="FF0000"/>
                </a:solidFill>
                <a:latin typeface="+mn-lt"/>
                <a:ea typeface="+mn-ea"/>
                <a:cs typeface="+mn-cs"/>
              </a:rPr>
              <a:t>A healthy collaborative relationship with trust is associated with more positive outcomes!</a:t>
            </a:r>
          </a:p>
          <a:p>
            <a:pPr indent="-228600">
              <a:spcAft>
                <a:spcPts val="600"/>
              </a:spcAft>
              <a:buFont typeface="Arial" panose="020B0604020202020204" pitchFamily="34" charset="0"/>
              <a:buChar char="•"/>
            </a:pPr>
            <a:r>
              <a:rPr lang="en-US" b="1" kern="1200" dirty="0">
                <a:solidFill>
                  <a:schemeClr val="tx1"/>
                </a:solidFill>
                <a:latin typeface="+mn-lt"/>
                <a:ea typeface="+mn-ea"/>
                <a:cs typeface="+mn-cs"/>
              </a:rPr>
              <a:t>Use Reinforcers</a:t>
            </a:r>
            <a:r>
              <a:rPr lang="en-US" kern="1200" dirty="0">
                <a:solidFill>
                  <a:schemeClr val="tx1"/>
                </a:solidFill>
                <a:latin typeface="+mn-lt"/>
                <a:ea typeface="+mn-ea"/>
                <a:cs typeface="+mn-cs"/>
              </a:rPr>
              <a:t> (positive reinforcement increases the likelihood that a behavior will be repeated)- </a:t>
            </a:r>
            <a:r>
              <a:rPr lang="en-US" kern="1200" dirty="0">
                <a:solidFill>
                  <a:schemeClr val="accent1"/>
                </a:solidFill>
                <a:latin typeface="+mn-lt"/>
                <a:ea typeface="+mn-ea"/>
                <a:cs typeface="+mn-cs"/>
              </a:rPr>
              <a:t>this increases immediate learning </a:t>
            </a:r>
          </a:p>
          <a:p>
            <a:pPr lvl="1" indent="-228600">
              <a:spcAft>
                <a:spcPts val="600"/>
              </a:spcAft>
              <a:buFont typeface="Arial" panose="020B0604020202020204" pitchFamily="34" charset="0"/>
              <a:buChar char="•"/>
            </a:pPr>
            <a:r>
              <a:rPr lang="en-US" sz="2100" kern="1200" dirty="0">
                <a:solidFill>
                  <a:schemeClr val="tx1"/>
                </a:solidFill>
                <a:latin typeface="+mn-lt"/>
                <a:ea typeface="+mn-ea"/>
                <a:cs typeface="+mn-cs"/>
              </a:rPr>
              <a:t>Tangible: physical reward or comfort</a:t>
            </a:r>
          </a:p>
          <a:p>
            <a:pPr lvl="1" indent="-228600">
              <a:spcAft>
                <a:spcPts val="600"/>
              </a:spcAft>
              <a:buFont typeface="Arial" panose="020B0604020202020204" pitchFamily="34" charset="0"/>
              <a:buChar char="•"/>
            </a:pPr>
            <a:r>
              <a:rPr lang="en-US" sz="2100" kern="1200" dirty="0">
                <a:solidFill>
                  <a:schemeClr val="tx1"/>
                </a:solidFill>
                <a:latin typeface="+mn-lt"/>
                <a:ea typeface="+mn-ea"/>
                <a:cs typeface="+mn-cs"/>
              </a:rPr>
              <a:t>Social: ex:// positive cues, encouragement</a:t>
            </a:r>
          </a:p>
          <a:p>
            <a:pPr indent="-228600">
              <a:spcAft>
                <a:spcPts val="600"/>
              </a:spcAft>
              <a:buFont typeface="Arial" panose="020B0604020202020204" pitchFamily="34" charset="0"/>
              <a:buChar char="•"/>
            </a:pPr>
            <a:r>
              <a:rPr lang="en-US" b="1" kern="1200" dirty="0">
                <a:solidFill>
                  <a:schemeClr val="tx1"/>
                </a:solidFill>
                <a:latin typeface="+mn-lt"/>
                <a:ea typeface="+mn-ea"/>
                <a:cs typeface="+mn-cs"/>
              </a:rPr>
              <a:t>Be Consistent with Training</a:t>
            </a:r>
          </a:p>
          <a:p>
            <a:pPr lvl="1" indent="-228600">
              <a:spcAft>
                <a:spcPts val="600"/>
              </a:spcAft>
              <a:buFont typeface="Arial" panose="020B0604020202020204" pitchFamily="34" charset="0"/>
              <a:buChar char="•"/>
            </a:pPr>
            <a:r>
              <a:rPr lang="en-US" sz="2100" kern="1200" dirty="0">
                <a:solidFill>
                  <a:schemeClr val="tx1"/>
                </a:solidFill>
                <a:latin typeface="+mn-lt"/>
                <a:ea typeface="+mn-ea"/>
                <a:cs typeface="+mn-cs"/>
              </a:rPr>
              <a:t>It is difficult to override pre-existing habits/routine, therefore consistent/regular training is needed,</a:t>
            </a:r>
          </a:p>
          <a:p>
            <a:pPr indent="-228600">
              <a:spcAft>
                <a:spcPts val="600"/>
              </a:spcAft>
              <a:buFont typeface="Arial" panose="020B0604020202020204" pitchFamily="34" charset="0"/>
              <a:buChar char="•"/>
            </a:pPr>
            <a:r>
              <a:rPr lang="en-US" b="1" kern="1200" dirty="0">
                <a:solidFill>
                  <a:schemeClr val="tx1"/>
                </a:solidFill>
                <a:latin typeface="+mn-lt"/>
                <a:ea typeface="+mn-ea"/>
                <a:cs typeface="+mn-cs"/>
              </a:rPr>
              <a:t>Environment Matters! </a:t>
            </a:r>
          </a:p>
          <a:p>
            <a:pPr lvl="1" indent="-228600">
              <a:spcAft>
                <a:spcPts val="600"/>
              </a:spcAft>
              <a:buFont typeface="Arial" panose="020B0604020202020204" pitchFamily="34" charset="0"/>
              <a:buChar char="•"/>
            </a:pPr>
            <a:r>
              <a:rPr lang="en-US" sz="2100" kern="1200" dirty="0">
                <a:solidFill>
                  <a:schemeClr val="tx1"/>
                </a:solidFill>
                <a:latin typeface="+mn-lt"/>
                <a:ea typeface="+mn-ea"/>
                <a:cs typeface="+mn-cs"/>
              </a:rPr>
              <a:t>Focus on the individual's actual context, routine, habits and skills </a:t>
            </a:r>
            <a:endParaRPr lang="en-US" sz="2100" b="1" kern="1200" dirty="0">
              <a:solidFill>
                <a:schemeClr val="tx1"/>
              </a:solidFill>
              <a:latin typeface="+mn-lt"/>
              <a:ea typeface="+mn-ea"/>
              <a:cs typeface="+mn-cs"/>
            </a:endParaRPr>
          </a:p>
          <a:p>
            <a:pPr indent="-228600">
              <a:spcAft>
                <a:spcPts val="600"/>
              </a:spcAft>
              <a:buFont typeface="Arial" panose="020B0604020202020204" pitchFamily="34" charset="0"/>
              <a:buChar char="•"/>
            </a:pPr>
            <a:r>
              <a:rPr lang="en-US" b="1" kern="1200" dirty="0">
                <a:solidFill>
                  <a:schemeClr val="tx1"/>
                </a:solidFill>
                <a:latin typeface="+mn-lt"/>
                <a:ea typeface="+mn-ea"/>
                <a:cs typeface="+mn-cs"/>
                <a:sym typeface="Arial"/>
              </a:rPr>
              <a:t>Focus on Function, not the impairment: </a:t>
            </a:r>
            <a:r>
              <a:rPr lang="en-US" kern="1200" dirty="0">
                <a:solidFill>
                  <a:srgbClr val="FF0000"/>
                </a:solidFill>
                <a:latin typeface="+mn-lt"/>
                <a:ea typeface="+mn-ea"/>
                <a:cs typeface="+mn-cs"/>
                <a:sym typeface="Arial"/>
              </a:rPr>
              <a:t>Cognitive skills cannot be isolated</a:t>
            </a:r>
            <a:endParaRPr lang="en-US" b="1" kern="1200" dirty="0">
              <a:solidFill>
                <a:schemeClr val="tx1"/>
              </a:solidFill>
              <a:latin typeface="+mn-lt"/>
              <a:ea typeface="+mn-ea"/>
              <a:cs typeface="+mn-cs"/>
              <a:sym typeface="Arial"/>
            </a:endParaRPr>
          </a:p>
          <a:p>
            <a:pPr lvl="1" indent="-228600">
              <a:spcAft>
                <a:spcPts val="600"/>
              </a:spcAft>
              <a:buFont typeface="Arial" panose="020B0604020202020204" pitchFamily="34" charset="0"/>
              <a:buChar char="•"/>
            </a:pPr>
            <a:r>
              <a:rPr lang="en-US" sz="2100" kern="1200" dirty="0">
                <a:solidFill>
                  <a:schemeClr val="tx1"/>
                </a:solidFill>
                <a:latin typeface="+mn-lt"/>
                <a:ea typeface="+mn-ea"/>
                <a:cs typeface="+mn-cs"/>
                <a:sym typeface="Arial"/>
              </a:rPr>
              <a:t>Strategies used should be unique to the person, their environment and their performance problems </a:t>
            </a:r>
          </a:p>
          <a:p>
            <a:pPr marL="685800" lvl="1" indent="0">
              <a:spcAft>
                <a:spcPts val="600"/>
              </a:spcAft>
              <a:buNone/>
            </a:pPr>
            <a:endParaRPr lang="en-US" sz="1300" kern="1200" dirty="0">
              <a:solidFill>
                <a:schemeClr val="tx1"/>
              </a:solidFill>
              <a:latin typeface="+mn-lt"/>
              <a:ea typeface="+mn-ea"/>
              <a:cs typeface="+mn-cs"/>
            </a:endParaRPr>
          </a:p>
          <a:p>
            <a:pPr marL="685800" lvl="1" indent="0" algn="r">
              <a:spcAft>
                <a:spcPts val="600"/>
              </a:spcAft>
              <a:buNone/>
            </a:pPr>
            <a:r>
              <a:rPr lang="en-US" sz="1300" kern="1200" dirty="0">
                <a:solidFill>
                  <a:schemeClr val="tx1"/>
                </a:solidFill>
                <a:latin typeface="+mn-lt"/>
                <a:ea typeface="+mn-ea"/>
                <a:cs typeface="+mn-cs"/>
              </a:rPr>
              <a:t>(Giles, 2018)</a:t>
            </a:r>
          </a:p>
          <a:p>
            <a:pPr marL="685800" lvl="1" indent="0" algn="r">
              <a:spcAft>
                <a:spcPts val="600"/>
              </a:spcAft>
              <a:buNone/>
            </a:pPr>
            <a:endParaRPr lang="en-US" sz="1200" kern="1200" dirty="0">
              <a:solidFill>
                <a:schemeClr val="tx1"/>
              </a:solidFill>
              <a:latin typeface="+mn-lt"/>
              <a:ea typeface="+mn-ea"/>
              <a:cs typeface="+mn-cs"/>
            </a:endParaRPr>
          </a:p>
          <a:p>
            <a:pPr lvl="1" indent="-228600">
              <a:spcAft>
                <a:spcPts val="600"/>
              </a:spcAft>
              <a:buFont typeface="Arial" panose="020B0604020202020204" pitchFamily="34" charset="0"/>
              <a:buChar char="•"/>
            </a:pPr>
            <a:endParaRPr lang="en-US" sz="500" kern="1200" dirty="0">
              <a:solidFill>
                <a:schemeClr val="tx1"/>
              </a:solidFill>
              <a:latin typeface="+mn-lt"/>
              <a:ea typeface="+mn-ea"/>
              <a:cs typeface="+mn-cs"/>
            </a:endParaRPr>
          </a:p>
        </p:txBody>
      </p:sp>
    </p:spTree>
    <p:extLst>
      <p:ext uri="{BB962C8B-B14F-4D97-AF65-F5344CB8AC3E}">
        <p14:creationId xmlns:p14="http://schemas.microsoft.com/office/powerpoint/2010/main" val="561342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FEF38F-1709-9A12-06C0-ADE42AB5D222}"/>
              </a:ext>
            </a:extLst>
          </p:cNvPr>
          <p:cNvSpPr>
            <a:spLocks noGrp="1"/>
          </p:cNvSpPr>
          <p:nvPr>
            <p:ph type="title"/>
          </p:nvPr>
        </p:nvSpPr>
        <p:spPr>
          <a:xfrm>
            <a:off x="350041" y="440141"/>
            <a:ext cx="2401025" cy="2540623"/>
          </a:xfrm>
        </p:spPr>
        <p:txBody>
          <a:bodyPr vert="horz" lIns="91440" tIns="45720" rIns="91440" bIns="45720" rtlCol="0" anchor="b">
            <a:normAutofit/>
          </a:bodyPr>
          <a:lstStyle/>
          <a:p>
            <a:pPr algn="r">
              <a:spcBef>
                <a:spcPct val="0"/>
              </a:spcBef>
            </a:pPr>
            <a:r>
              <a:rPr lang="en-US" sz="3000" kern="1200" dirty="0">
                <a:solidFill>
                  <a:srgbClr val="FFFFFF"/>
                </a:solidFill>
                <a:latin typeface="+mj-lt"/>
                <a:ea typeface="+mj-ea"/>
                <a:cs typeface="+mj-cs"/>
              </a:rPr>
              <a:t>Strategies for Optimizing Functional Cognition</a:t>
            </a:r>
          </a:p>
        </p:txBody>
      </p:sp>
      <p:sp>
        <p:nvSpPr>
          <p:cNvPr id="3" name="Text Placeholder 2">
            <a:extLst>
              <a:ext uri="{FF2B5EF4-FFF2-40B4-BE49-F238E27FC236}">
                <a16:creationId xmlns:a16="http://schemas.microsoft.com/office/drawing/2014/main" id="{F9C5FA5E-C34D-B598-7CF7-83D6F5CCE6A2}"/>
              </a:ext>
            </a:extLst>
          </p:cNvPr>
          <p:cNvSpPr>
            <a:spLocks noGrp="1"/>
          </p:cNvSpPr>
          <p:nvPr>
            <p:ph type="body" idx="1"/>
          </p:nvPr>
        </p:nvSpPr>
        <p:spPr>
          <a:xfrm>
            <a:off x="3184635" y="260131"/>
            <a:ext cx="5525814" cy="4627179"/>
          </a:xfrm>
        </p:spPr>
        <p:txBody>
          <a:bodyPr vert="horz" lIns="91440" tIns="45720" rIns="91440" bIns="45720" rtlCol="0" anchor="ctr">
            <a:normAutofit/>
          </a:bodyPr>
          <a:lstStyle/>
          <a:p>
            <a:pPr indent="-228600">
              <a:spcAft>
                <a:spcPts val="600"/>
              </a:spcAft>
              <a:buFont typeface="Arial" panose="020B0604020202020204" pitchFamily="34" charset="0"/>
              <a:buChar char="•"/>
            </a:pPr>
            <a:r>
              <a:rPr lang="en-US" sz="1500" b="1" kern="1200" dirty="0">
                <a:solidFill>
                  <a:schemeClr val="tx1"/>
                </a:solidFill>
                <a:latin typeface="+mn-lt"/>
                <a:ea typeface="+mn-ea"/>
                <a:cs typeface="+mn-cs"/>
              </a:rPr>
              <a:t>Goal planning:  </a:t>
            </a:r>
            <a:r>
              <a:rPr lang="en-US" sz="1500" kern="1200" dirty="0">
                <a:solidFill>
                  <a:schemeClr val="tx1"/>
                </a:solidFill>
                <a:latin typeface="+mn-lt"/>
                <a:ea typeface="+mn-ea"/>
                <a:cs typeface="+mn-cs"/>
              </a:rPr>
              <a:t>discuss weekly goals with your client and encourage them to assess their own performance (promoting self-awareness) and structuring specific, performance-based goals.</a:t>
            </a:r>
          </a:p>
          <a:p>
            <a:pPr indent="-228600">
              <a:spcAft>
                <a:spcPts val="600"/>
              </a:spcAft>
              <a:buFont typeface="Arial" panose="020B0604020202020204" pitchFamily="34" charset="0"/>
              <a:buChar char="•"/>
            </a:pPr>
            <a:r>
              <a:rPr lang="en-US" sz="1500" b="1" kern="1200" dirty="0">
                <a:solidFill>
                  <a:schemeClr val="tx1"/>
                </a:solidFill>
                <a:latin typeface="+mn-lt"/>
                <a:ea typeface="+mn-ea"/>
                <a:cs typeface="+mn-cs"/>
              </a:rPr>
              <a:t>Self-monitoring and self awareness </a:t>
            </a:r>
            <a:r>
              <a:rPr lang="en-US" sz="1500" kern="1200" dirty="0">
                <a:solidFill>
                  <a:schemeClr val="tx1"/>
                </a:solidFill>
                <a:latin typeface="+mn-lt"/>
                <a:ea typeface="+mn-ea"/>
                <a:cs typeface="+mn-cs"/>
              </a:rPr>
              <a:t>throughout the therapeutic process with the client, ask the client to plan ahead for potential problems &amp; reflect on performance</a:t>
            </a:r>
          </a:p>
          <a:p>
            <a:pPr lvl="1" indent="-228600">
              <a:spcAft>
                <a:spcPts val="600"/>
              </a:spcAft>
              <a:buFont typeface="Arial" panose="020B0604020202020204" pitchFamily="34" charset="0"/>
              <a:buChar char="•"/>
            </a:pPr>
            <a:r>
              <a:rPr lang="en-US" sz="1500" kern="1200" dirty="0">
                <a:solidFill>
                  <a:schemeClr val="tx1"/>
                </a:solidFill>
                <a:latin typeface="+mn-lt"/>
                <a:ea typeface="+mn-ea"/>
                <a:cs typeface="+mn-cs"/>
              </a:rPr>
              <a:t>Encourage use of </a:t>
            </a:r>
            <a:r>
              <a:rPr lang="en-US" sz="1500" kern="1200" dirty="0">
                <a:solidFill>
                  <a:schemeClr val="accent1"/>
                </a:solidFill>
                <a:latin typeface="+mn-lt"/>
                <a:ea typeface="+mn-ea"/>
                <a:cs typeface="+mn-cs"/>
              </a:rPr>
              <a:t>cognitive logs and journals </a:t>
            </a:r>
          </a:p>
          <a:p>
            <a:pPr lvl="1" indent="-228600">
              <a:spcAft>
                <a:spcPts val="600"/>
              </a:spcAft>
              <a:buFont typeface="Arial" panose="020B0604020202020204" pitchFamily="34" charset="0"/>
              <a:buChar char="•"/>
            </a:pPr>
            <a:r>
              <a:rPr lang="en-US" sz="1500" kern="1200" dirty="0">
                <a:solidFill>
                  <a:schemeClr val="accent1"/>
                </a:solidFill>
                <a:latin typeface="+mn-lt"/>
                <a:ea typeface="+mn-ea"/>
                <a:cs typeface="+mn-cs"/>
              </a:rPr>
              <a:t>Goal, Plan, Do, Check! Method </a:t>
            </a:r>
            <a:r>
              <a:rPr lang="en-US" sz="1500" kern="1200" dirty="0">
                <a:solidFill>
                  <a:schemeClr val="tx1"/>
                </a:solidFill>
                <a:latin typeface="+mn-lt"/>
                <a:ea typeface="+mn-ea"/>
                <a:cs typeface="+mn-cs"/>
              </a:rPr>
              <a:t>(Co-Op Approach)</a:t>
            </a:r>
          </a:p>
          <a:p>
            <a:pPr lvl="4" indent="-228600">
              <a:spcAft>
                <a:spcPts val="600"/>
              </a:spcAft>
              <a:buFont typeface="Arial" panose="020B0604020202020204" pitchFamily="34" charset="0"/>
              <a:buChar char="•"/>
            </a:pPr>
            <a:r>
              <a:rPr lang="en-US" sz="1500" b="1" kern="1200" dirty="0">
                <a:solidFill>
                  <a:schemeClr val="tx1"/>
                </a:solidFill>
                <a:latin typeface="+mn-lt"/>
                <a:ea typeface="+mn-ea"/>
                <a:cs typeface="+mn-cs"/>
              </a:rPr>
              <a:t>Goal: </a:t>
            </a:r>
            <a:r>
              <a:rPr lang="en-US" sz="1500" kern="1200" dirty="0">
                <a:solidFill>
                  <a:schemeClr val="tx1"/>
                </a:solidFill>
                <a:latin typeface="+mn-lt"/>
                <a:ea typeface="+mn-ea"/>
                <a:cs typeface="+mn-cs"/>
              </a:rPr>
              <a:t>individual sets a goal</a:t>
            </a:r>
          </a:p>
          <a:p>
            <a:pPr lvl="4" indent="-228600">
              <a:spcAft>
                <a:spcPts val="600"/>
              </a:spcAft>
              <a:buFont typeface="Arial" panose="020B0604020202020204" pitchFamily="34" charset="0"/>
              <a:buChar char="•"/>
            </a:pPr>
            <a:r>
              <a:rPr lang="en-US" sz="1500" b="1" kern="1200" dirty="0">
                <a:solidFill>
                  <a:schemeClr val="tx1"/>
                </a:solidFill>
                <a:latin typeface="+mn-lt"/>
                <a:ea typeface="+mn-ea"/>
                <a:cs typeface="+mn-cs"/>
              </a:rPr>
              <a:t>Plan: </a:t>
            </a:r>
            <a:r>
              <a:rPr lang="en-US" sz="1500" kern="1200" dirty="0">
                <a:solidFill>
                  <a:schemeClr val="tx1"/>
                </a:solidFill>
                <a:latin typeface="+mn-lt"/>
                <a:ea typeface="+mn-ea"/>
                <a:cs typeface="+mn-cs"/>
              </a:rPr>
              <a:t>individual plans how they will achieve the goal</a:t>
            </a:r>
          </a:p>
          <a:p>
            <a:pPr lvl="4" indent="-228600">
              <a:spcAft>
                <a:spcPts val="600"/>
              </a:spcAft>
              <a:buFont typeface="Arial" panose="020B0604020202020204" pitchFamily="34" charset="0"/>
              <a:buChar char="•"/>
            </a:pPr>
            <a:r>
              <a:rPr lang="en-US" sz="1500" b="1" kern="1200" dirty="0">
                <a:solidFill>
                  <a:schemeClr val="tx1"/>
                </a:solidFill>
                <a:latin typeface="+mn-lt"/>
                <a:ea typeface="+mn-ea"/>
                <a:cs typeface="+mn-cs"/>
              </a:rPr>
              <a:t>Do: </a:t>
            </a:r>
            <a:r>
              <a:rPr lang="en-US" sz="1500" kern="1200" dirty="0">
                <a:solidFill>
                  <a:schemeClr val="tx1"/>
                </a:solidFill>
                <a:latin typeface="+mn-lt"/>
                <a:ea typeface="+mn-ea"/>
                <a:cs typeface="+mn-cs"/>
              </a:rPr>
              <a:t>individual executes their plan</a:t>
            </a:r>
          </a:p>
          <a:p>
            <a:pPr lvl="4" indent="-228600">
              <a:spcAft>
                <a:spcPts val="600"/>
              </a:spcAft>
              <a:buFont typeface="Arial" panose="020B0604020202020204" pitchFamily="34" charset="0"/>
              <a:buChar char="•"/>
            </a:pPr>
            <a:r>
              <a:rPr lang="en-US" sz="1500" b="1" kern="1200" dirty="0">
                <a:solidFill>
                  <a:schemeClr val="tx1"/>
                </a:solidFill>
                <a:latin typeface="+mn-lt"/>
                <a:ea typeface="+mn-ea"/>
                <a:cs typeface="+mn-cs"/>
              </a:rPr>
              <a:t>Check: </a:t>
            </a:r>
            <a:r>
              <a:rPr lang="en-US" sz="1500" kern="1200" dirty="0">
                <a:solidFill>
                  <a:schemeClr val="tx1"/>
                </a:solidFill>
                <a:latin typeface="+mn-lt"/>
                <a:ea typeface="+mn-ea"/>
                <a:cs typeface="+mn-cs"/>
              </a:rPr>
              <a:t>individual reflects on their performance</a:t>
            </a:r>
          </a:p>
          <a:p>
            <a:pPr marL="685800" lvl="1" indent="0">
              <a:spcAft>
                <a:spcPts val="600"/>
              </a:spcAft>
              <a:buNone/>
            </a:pPr>
            <a:endParaRPr lang="en-US" sz="1500" kern="1200" dirty="0">
              <a:solidFill>
                <a:schemeClr val="tx1"/>
              </a:solidFill>
              <a:latin typeface="+mn-lt"/>
              <a:ea typeface="+mn-ea"/>
              <a:cs typeface="+mn-cs"/>
            </a:endParaRPr>
          </a:p>
          <a:p>
            <a:pPr marL="685800" lvl="1" indent="0" algn="r">
              <a:spcAft>
                <a:spcPts val="600"/>
              </a:spcAft>
              <a:buNone/>
            </a:pPr>
            <a:r>
              <a:rPr lang="en-US" sz="1500" kern="1200" dirty="0">
                <a:solidFill>
                  <a:schemeClr val="tx1"/>
                </a:solidFill>
                <a:latin typeface="+mn-lt"/>
                <a:ea typeface="+mn-ea"/>
                <a:cs typeface="+mn-cs"/>
              </a:rPr>
              <a:t>(Katz &amp; </a:t>
            </a:r>
            <a:r>
              <a:rPr lang="en-US" sz="1500" kern="1200" dirty="0" err="1">
                <a:solidFill>
                  <a:schemeClr val="tx1"/>
                </a:solidFill>
                <a:latin typeface="+mn-lt"/>
                <a:ea typeface="+mn-ea"/>
                <a:cs typeface="+mn-cs"/>
              </a:rPr>
              <a:t>Toglia</a:t>
            </a:r>
            <a:r>
              <a:rPr lang="en-US" sz="1500" kern="1200" dirty="0">
                <a:solidFill>
                  <a:schemeClr val="tx1"/>
                </a:solidFill>
                <a:latin typeface="+mn-lt"/>
                <a:ea typeface="+mn-ea"/>
                <a:cs typeface="+mn-cs"/>
              </a:rPr>
              <a:t>, 2018)</a:t>
            </a:r>
          </a:p>
        </p:txBody>
      </p:sp>
    </p:spTree>
    <p:extLst>
      <p:ext uri="{BB962C8B-B14F-4D97-AF65-F5344CB8AC3E}">
        <p14:creationId xmlns:p14="http://schemas.microsoft.com/office/powerpoint/2010/main" val="1527170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FEF38F-1709-9A12-06C0-ADE42AB5D222}"/>
              </a:ext>
            </a:extLst>
          </p:cNvPr>
          <p:cNvSpPr>
            <a:spLocks noGrp="1"/>
          </p:cNvSpPr>
          <p:nvPr>
            <p:ph type="title"/>
          </p:nvPr>
        </p:nvSpPr>
        <p:spPr>
          <a:xfrm>
            <a:off x="350041" y="440141"/>
            <a:ext cx="2401025" cy="1964731"/>
          </a:xfrm>
        </p:spPr>
        <p:txBody>
          <a:bodyPr vert="horz" lIns="91440" tIns="45720" rIns="91440" bIns="45720" rtlCol="0" anchor="b">
            <a:normAutofit fontScale="90000"/>
          </a:bodyPr>
          <a:lstStyle/>
          <a:p>
            <a:pPr algn="ctr">
              <a:spcBef>
                <a:spcPct val="0"/>
              </a:spcBef>
            </a:pPr>
            <a:r>
              <a:rPr lang="en-US" sz="3000" kern="1200" dirty="0">
                <a:solidFill>
                  <a:srgbClr val="FFFFFF"/>
                </a:solidFill>
                <a:latin typeface="+mj-lt"/>
                <a:ea typeface="+mj-ea"/>
                <a:cs typeface="+mj-cs"/>
              </a:rPr>
              <a:t>Strategies for Optimizing Functional Cognition</a:t>
            </a:r>
          </a:p>
        </p:txBody>
      </p:sp>
      <p:sp>
        <p:nvSpPr>
          <p:cNvPr id="3" name="Text Placeholder 2">
            <a:extLst>
              <a:ext uri="{FF2B5EF4-FFF2-40B4-BE49-F238E27FC236}">
                <a16:creationId xmlns:a16="http://schemas.microsoft.com/office/drawing/2014/main" id="{F9C5FA5E-C34D-B598-7CF7-83D6F5CCE6A2}"/>
              </a:ext>
            </a:extLst>
          </p:cNvPr>
          <p:cNvSpPr>
            <a:spLocks noGrp="1"/>
          </p:cNvSpPr>
          <p:nvPr>
            <p:ph type="body" idx="1"/>
          </p:nvPr>
        </p:nvSpPr>
        <p:spPr>
          <a:xfrm>
            <a:off x="3318641" y="260132"/>
            <a:ext cx="5525814" cy="4619296"/>
          </a:xfrm>
        </p:spPr>
        <p:txBody>
          <a:bodyPr vert="horz" lIns="91440" tIns="45720" rIns="91440" bIns="45720" rtlCol="0" anchor="ctr">
            <a:normAutofit fontScale="85000" lnSpcReduction="20000"/>
          </a:bodyPr>
          <a:lstStyle/>
          <a:p>
            <a:pPr marL="0" indent="0">
              <a:buNone/>
            </a:pPr>
            <a:r>
              <a:rPr lang="en-US" sz="1400" u="sng" dirty="0">
                <a:solidFill>
                  <a:srgbClr val="0070C0"/>
                </a:solidFill>
                <a:latin typeface="+mn-lt"/>
              </a:rPr>
              <a:t>Pre-activity phase: Anticipation</a:t>
            </a:r>
          </a:p>
          <a:p>
            <a:pPr marL="0" indent="0">
              <a:buNone/>
            </a:pPr>
            <a:endParaRPr lang="en-US" sz="1400" u="sng" dirty="0">
              <a:solidFill>
                <a:srgbClr val="0070C0"/>
              </a:solidFill>
              <a:latin typeface="+mn-lt"/>
            </a:endParaRPr>
          </a:p>
          <a:p>
            <a:r>
              <a:rPr lang="en-US" sz="1400" dirty="0">
                <a:latin typeface="+mn-lt"/>
              </a:rPr>
              <a:t>Identify potential task challenges and use questions that progress from general to task specific</a:t>
            </a:r>
          </a:p>
          <a:p>
            <a:pPr lvl="1"/>
            <a:r>
              <a:rPr lang="en-US" sz="1400" b="1" dirty="0">
                <a:latin typeface="+mn-lt"/>
              </a:rPr>
              <a:t>Example of general anticipation questions: </a:t>
            </a:r>
            <a:r>
              <a:rPr lang="en-US" sz="1400" dirty="0">
                <a:latin typeface="+mn-lt"/>
              </a:rPr>
              <a:t>What problems do you anticipate happening?  How can you prevent, or manage these anticipated problems?  </a:t>
            </a:r>
          </a:p>
          <a:p>
            <a:pPr lvl="1"/>
            <a:r>
              <a:rPr lang="en-US" sz="1400" dirty="0">
                <a:latin typeface="+mn-lt"/>
              </a:rPr>
              <a:t>Mor</a:t>
            </a:r>
            <a:r>
              <a:rPr lang="en-US" sz="1400" b="1" dirty="0">
                <a:latin typeface="+mn-lt"/>
              </a:rPr>
              <a:t>e specific prompts: </a:t>
            </a:r>
            <a:r>
              <a:rPr lang="en-US" sz="1400" dirty="0">
                <a:latin typeface="+mn-lt"/>
              </a:rPr>
              <a:t>“Do you think it might be difficult _______”</a:t>
            </a:r>
          </a:p>
          <a:p>
            <a:pPr marL="457200" lvl="1" indent="0">
              <a:spcAft>
                <a:spcPts val="600"/>
              </a:spcAft>
              <a:buNone/>
            </a:pPr>
            <a:endParaRPr lang="en-US" sz="1400" b="1" kern="1200" dirty="0">
              <a:solidFill>
                <a:schemeClr val="tx1"/>
              </a:solidFill>
              <a:latin typeface="+mn-lt"/>
              <a:ea typeface="+mn-ea"/>
              <a:cs typeface="+mn-cs"/>
            </a:endParaRPr>
          </a:p>
          <a:p>
            <a:pPr marL="0" indent="0">
              <a:buNone/>
            </a:pPr>
            <a:r>
              <a:rPr lang="en-US" sz="1400" u="sng" dirty="0">
                <a:solidFill>
                  <a:srgbClr val="0070C0"/>
                </a:solidFill>
                <a:latin typeface="+mn-lt"/>
              </a:rPr>
              <a:t>During –activity phase (Monitoring): </a:t>
            </a:r>
          </a:p>
          <a:p>
            <a:pPr marL="0" indent="0">
              <a:buNone/>
            </a:pPr>
            <a:endParaRPr lang="en-US" sz="1400" u="sng" dirty="0">
              <a:solidFill>
                <a:srgbClr val="0070C0"/>
              </a:solidFill>
              <a:latin typeface="+mn-lt"/>
            </a:endParaRPr>
          </a:p>
          <a:p>
            <a:r>
              <a:rPr lang="en-US" sz="1400" dirty="0">
                <a:latin typeface="+mn-lt"/>
              </a:rPr>
              <a:t>Self questioning methods (examples):  Do I understand the problem, do I need more information, am I keeping track of everything, am I getting sidetracked </a:t>
            </a:r>
          </a:p>
          <a:p>
            <a:r>
              <a:rPr lang="en-US" sz="1400" dirty="0">
                <a:latin typeface="+mn-lt"/>
              </a:rPr>
              <a:t>Stop and check methods:  stop and review your work, reflect on if your current strategies are working, etc. (Internal or External strategies)</a:t>
            </a:r>
          </a:p>
          <a:p>
            <a:pPr marL="114300" indent="0">
              <a:buNone/>
            </a:pPr>
            <a:endParaRPr lang="en-US" sz="1400" dirty="0">
              <a:latin typeface="+mn-lt"/>
            </a:endParaRPr>
          </a:p>
          <a:p>
            <a:pPr marL="114300" indent="0">
              <a:buNone/>
            </a:pPr>
            <a:endParaRPr lang="en-US" sz="1400" dirty="0">
              <a:latin typeface="+mn-lt"/>
            </a:endParaRPr>
          </a:p>
          <a:p>
            <a:pPr marL="0" indent="0">
              <a:lnSpc>
                <a:spcPct val="110000"/>
              </a:lnSpc>
              <a:buNone/>
            </a:pPr>
            <a:r>
              <a:rPr lang="en-US" sz="1400" u="sng" dirty="0">
                <a:solidFill>
                  <a:srgbClr val="0070C0"/>
                </a:solidFill>
                <a:latin typeface="+mn-lt"/>
              </a:rPr>
              <a:t>Post-activity phase (Reflection and skill building)</a:t>
            </a:r>
          </a:p>
          <a:p>
            <a:pPr marL="0" indent="0">
              <a:lnSpc>
                <a:spcPct val="110000"/>
              </a:lnSpc>
              <a:buNone/>
            </a:pPr>
            <a:endParaRPr lang="en-US" sz="1400" u="sng" dirty="0">
              <a:solidFill>
                <a:srgbClr val="0070C0"/>
              </a:solidFill>
              <a:latin typeface="+mn-lt"/>
            </a:endParaRPr>
          </a:p>
          <a:p>
            <a:pPr>
              <a:lnSpc>
                <a:spcPct val="110000"/>
              </a:lnSpc>
            </a:pPr>
            <a:r>
              <a:rPr lang="en-US" sz="1400" dirty="0">
                <a:latin typeface="+mn-lt"/>
              </a:rPr>
              <a:t>Self-assessment: Provide ratings and identification of general challenges that occurred, provide self rating of performance and/or satisfaction, can review video feedback</a:t>
            </a:r>
          </a:p>
          <a:p>
            <a:pPr>
              <a:lnSpc>
                <a:spcPct val="110000"/>
              </a:lnSpc>
            </a:pPr>
            <a:r>
              <a:rPr lang="en-US" sz="1400" dirty="0">
                <a:latin typeface="+mn-lt"/>
              </a:rPr>
              <a:t>Journaling: Summarize the session and what you learned, establish goals for next session</a:t>
            </a:r>
          </a:p>
          <a:p>
            <a:pPr>
              <a:lnSpc>
                <a:spcPct val="110000"/>
              </a:lnSpc>
            </a:pPr>
            <a:r>
              <a:rPr lang="en-US" sz="1400" dirty="0">
                <a:latin typeface="+mn-lt"/>
              </a:rPr>
              <a:t>Strategy bridging:  Client is asked to identify how strategies can be helpful in other activities </a:t>
            </a:r>
          </a:p>
          <a:p>
            <a:pPr marL="114300" indent="0">
              <a:buNone/>
            </a:pPr>
            <a:endParaRPr lang="en-US" sz="1300" b="1" kern="1200" dirty="0">
              <a:solidFill>
                <a:schemeClr val="tx1"/>
              </a:solidFill>
              <a:latin typeface="+mn-lt"/>
              <a:ea typeface="+mn-ea"/>
              <a:cs typeface="+mn-cs"/>
            </a:endParaRPr>
          </a:p>
          <a:p>
            <a:pPr marL="457200" lvl="1" indent="0" algn="r">
              <a:spcAft>
                <a:spcPts val="600"/>
              </a:spcAft>
              <a:buNone/>
            </a:pPr>
            <a:r>
              <a:rPr lang="en-US" sz="1300" kern="1200" dirty="0">
                <a:solidFill>
                  <a:schemeClr val="tx1"/>
                </a:solidFill>
                <a:latin typeface="+mn-lt"/>
                <a:ea typeface="+mn-ea"/>
                <a:cs typeface="+mn-cs"/>
              </a:rPr>
              <a:t>(Katz &amp; </a:t>
            </a:r>
            <a:r>
              <a:rPr lang="en-US" sz="1300" kern="1200" dirty="0" err="1">
                <a:solidFill>
                  <a:schemeClr val="tx1"/>
                </a:solidFill>
                <a:latin typeface="+mn-lt"/>
                <a:ea typeface="+mn-ea"/>
                <a:cs typeface="+mn-cs"/>
              </a:rPr>
              <a:t>Toglia</a:t>
            </a:r>
            <a:r>
              <a:rPr lang="en-US" sz="1300" kern="1200" dirty="0">
                <a:solidFill>
                  <a:schemeClr val="tx1"/>
                </a:solidFill>
                <a:latin typeface="+mn-lt"/>
                <a:ea typeface="+mn-ea"/>
                <a:cs typeface="+mn-cs"/>
              </a:rPr>
              <a:t>, 2018)</a:t>
            </a:r>
          </a:p>
        </p:txBody>
      </p:sp>
      <p:sp>
        <p:nvSpPr>
          <p:cNvPr id="5" name="TextBox 4">
            <a:extLst>
              <a:ext uri="{FF2B5EF4-FFF2-40B4-BE49-F238E27FC236}">
                <a16:creationId xmlns:a16="http://schemas.microsoft.com/office/drawing/2014/main" id="{19AB0CCB-DCC8-DA98-10E2-82184664B949}"/>
              </a:ext>
            </a:extLst>
          </p:cNvPr>
          <p:cNvSpPr txBox="1"/>
          <p:nvPr/>
        </p:nvSpPr>
        <p:spPr>
          <a:xfrm>
            <a:off x="0" y="3108960"/>
            <a:ext cx="2788920" cy="1384995"/>
          </a:xfrm>
          <a:prstGeom prst="rect">
            <a:avLst/>
          </a:prstGeom>
          <a:noFill/>
        </p:spPr>
        <p:txBody>
          <a:bodyPr wrap="square">
            <a:spAutoFit/>
          </a:bodyPr>
          <a:lstStyle/>
          <a:p>
            <a:pPr marL="457200" lvl="1" indent="0">
              <a:spcAft>
                <a:spcPts val="600"/>
              </a:spcAft>
              <a:buNone/>
            </a:pPr>
            <a:r>
              <a:rPr lang="en-US" sz="1400" kern="1200" dirty="0">
                <a:solidFill>
                  <a:schemeClr val="bg1"/>
                </a:solidFill>
                <a:latin typeface="+mn-lt"/>
                <a:ea typeface="+mn-ea"/>
                <a:cs typeface="+mn-cs"/>
              </a:rPr>
              <a:t>Similar to the </a:t>
            </a:r>
            <a:r>
              <a:rPr lang="en-US" sz="1400" kern="1200" dirty="0" err="1">
                <a:solidFill>
                  <a:schemeClr val="bg1"/>
                </a:solidFill>
                <a:latin typeface="+mn-lt"/>
                <a:ea typeface="+mn-ea"/>
                <a:cs typeface="+mn-cs"/>
              </a:rPr>
              <a:t>Co-OP</a:t>
            </a:r>
            <a:r>
              <a:rPr lang="en-US" sz="1400" kern="1200" dirty="0">
                <a:solidFill>
                  <a:schemeClr val="bg1"/>
                </a:solidFill>
                <a:latin typeface="+mn-lt"/>
                <a:ea typeface="+mn-ea"/>
                <a:cs typeface="+mn-cs"/>
              </a:rPr>
              <a:t> method, the </a:t>
            </a:r>
            <a:r>
              <a:rPr lang="en-US" sz="1400" kern="1200" dirty="0" err="1">
                <a:solidFill>
                  <a:schemeClr val="bg1"/>
                </a:solidFill>
                <a:latin typeface="+mn-lt"/>
                <a:ea typeface="+mn-ea"/>
                <a:cs typeface="+mn-cs"/>
              </a:rPr>
              <a:t>Multicontext</a:t>
            </a:r>
            <a:r>
              <a:rPr lang="en-US" sz="1400" kern="1200" dirty="0">
                <a:solidFill>
                  <a:schemeClr val="bg1"/>
                </a:solidFill>
                <a:latin typeface="+mn-lt"/>
                <a:ea typeface="+mn-ea"/>
                <a:cs typeface="+mn-cs"/>
              </a:rPr>
              <a:t> Approach also has strategies to use pre-activity, during activity and post activity </a:t>
            </a:r>
            <a:r>
              <a:rPr lang="en-US" kern="1200" dirty="0">
                <a:solidFill>
                  <a:schemeClr val="bg1"/>
                </a:solidFill>
                <a:latin typeface="+mn-lt"/>
                <a:ea typeface="+mn-ea"/>
                <a:cs typeface="+mn-cs"/>
              </a:rPr>
              <a:t>(shown here)</a:t>
            </a:r>
            <a:endParaRPr lang="en-US" sz="1400" kern="1200" dirty="0">
              <a:solidFill>
                <a:schemeClr val="bg1"/>
              </a:solidFill>
              <a:latin typeface="+mn-lt"/>
              <a:ea typeface="+mn-ea"/>
              <a:cs typeface="+mn-cs"/>
            </a:endParaRPr>
          </a:p>
        </p:txBody>
      </p:sp>
    </p:spTree>
    <p:extLst>
      <p:ext uri="{BB962C8B-B14F-4D97-AF65-F5344CB8AC3E}">
        <p14:creationId xmlns:p14="http://schemas.microsoft.com/office/powerpoint/2010/main" val="3333269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around a table with books and notebooks&#10;&#10;Description automatically generated">
            <a:extLst>
              <a:ext uri="{FF2B5EF4-FFF2-40B4-BE49-F238E27FC236}">
                <a16:creationId xmlns:a16="http://schemas.microsoft.com/office/drawing/2014/main" id="{844EAE4F-A77A-32A4-5452-82940E535CA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0521" r="27471"/>
          <a:stretch/>
        </p:blipFill>
        <p:spPr>
          <a:xfrm>
            <a:off x="20" y="-1"/>
            <a:ext cx="4057627" cy="5143501"/>
          </a:xfrm>
          <a:prstGeom prst="rect">
            <a:avLst/>
          </a:prstGeom>
        </p:spPr>
      </p:pic>
      <p:sp useBgFill="1">
        <p:nvSpPr>
          <p:cNvPr id="19" name="Rectangle 18">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0"/>
            <a:ext cx="5086352" cy="1714499"/>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E7599-C042-1241-4302-9514D154DA8E}"/>
              </a:ext>
            </a:extLst>
          </p:cNvPr>
          <p:cNvSpPr>
            <a:spLocks noGrp="1"/>
          </p:cNvSpPr>
          <p:nvPr>
            <p:ph type="title"/>
          </p:nvPr>
        </p:nvSpPr>
        <p:spPr>
          <a:xfrm>
            <a:off x="4604775" y="249399"/>
            <a:ext cx="4098726" cy="1169476"/>
          </a:xfrm>
        </p:spPr>
        <p:txBody>
          <a:bodyPr vert="horz" lIns="91440" tIns="45720" rIns="91440" bIns="45720" rtlCol="0" anchor="ctr">
            <a:normAutofit/>
          </a:bodyPr>
          <a:lstStyle/>
          <a:p>
            <a:pPr algn="ctr">
              <a:spcBef>
                <a:spcPct val="0"/>
              </a:spcBef>
            </a:pPr>
            <a:r>
              <a:rPr lang="en-US" sz="3000" kern="1200" dirty="0">
                <a:solidFill>
                  <a:schemeClr val="tx1"/>
                </a:solidFill>
                <a:latin typeface="+mj-lt"/>
                <a:ea typeface="+mj-ea"/>
                <a:cs typeface="+mj-cs"/>
              </a:rPr>
              <a:t>Group Work</a:t>
            </a:r>
          </a:p>
        </p:txBody>
      </p:sp>
      <p:sp>
        <p:nvSpPr>
          <p:cNvPr id="3" name="Text Placeholder 2">
            <a:extLst>
              <a:ext uri="{FF2B5EF4-FFF2-40B4-BE49-F238E27FC236}">
                <a16:creationId xmlns:a16="http://schemas.microsoft.com/office/drawing/2014/main" id="{302670A2-54D2-421A-C8BA-24394754ABF3}"/>
              </a:ext>
            </a:extLst>
          </p:cNvPr>
          <p:cNvSpPr>
            <a:spLocks noGrp="1"/>
          </p:cNvSpPr>
          <p:nvPr>
            <p:ph type="body" idx="1"/>
          </p:nvPr>
        </p:nvSpPr>
        <p:spPr>
          <a:xfrm>
            <a:off x="4412768" y="2185416"/>
            <a:ext cx="4511776" cy="3154679"/>
          </a:xfrm>
        </p:spPr>
        <p:txBody>
          <a:bodyPr vert="horz" lIns="91440" tIns="45720" rIns="91440" bIns="45720" rtlCol="0" anchor="ctr">
            <a:normAutofit fontScale="85000" lnSpcReduction="20000"/>
          </a:bodyPr>
          <a:lstStyle/>
          <a:p>
            <a:pPr marL="228600" indent="0">
              <a:spcAft>
                <a:spcPts val="600"/>
              </a:spcAft>
              <a:buNone/>
            </a:pPr>
            <a:r>
              <a:rPr lang="en-US" sz="1600" kern="1200" dirty="0">
                <a:solidFill>
                  <a:schemeClr val="tx1"/>
                </a:solidFill>
                <a:latin typeface="+mn-lt"/>
                <a:ea typeface="+mn-ea"/>
                <a:cs typeface="+mn-cs"/>
              </a:rPr>
              <a:t>Based on the strengths and challenges you identified for Scott Rider, what are some strategies that you might suggest he utilize?</a:t>
            </a:r>
          </a:p>
          <a:p>
            <a:pPr marL="514350" indent="-285750">
              <a:spcAft>
                <a:spcPts val="600"/>
              </a:spcAft>
            </a:pPr>
            <a:r>
              <a:rPr lang="en-US" sz="1600" kern="1200" dirty="0">
                <a:solidFill>
                  <a:schemeClr val="tx1"/>
                </a:solidFill>
                <a:latin typeface="+mn-lt"/>
                <a:ea typeface="+mn-ea"/>
                <a:cs typeface="+mn-cs"/>
              </a:rPr>
              <a:t>Focus on function (Goal-oriented tasks). </a:t>
            </a:r>
            <a:r>
              <a:rPr lang="en-US" sz="1600" kern="1200" dirty="0">
                <a:solidFill>
                  <a:schemeClr val="accent1"/>
                </a:solidFill>
                <a:latin typeface="+mn-lt"/>
                <a:ea typeface="+mn-ea"/>
                <a:cs typeface="+mn-cs"/>
              </a:rPr>
              <a:t>What is the goal you are trying to help Scott achieve? </a:t>
            </a:r>
          </a:p>
          <a:p>
            <a:pPr marL="514350" indent="-285750">
              <a:spcAft>
                <a:spcPts val="600"/>
              </a:spcAft>
            </a:pPr>
            <a:r>
              <a:rPr lang="en-US" sz="1600" kern="1200" dirty="0">
                <a:solidFill>
                  <a:schemeClr val="tx1"/>
                </a:solidFill>
                <a:latin typeface="+mn-lt"/>
                <a:ea typeface="+mn-ea"/>
                <a:cs typeface="+mn-cs"/>
              </a:rPr>
              <a:t>What type of strategies(s) will you implement </a:t>
            </a:r>
            <a:r>
              <a:rPr lang="en-US" sz="1600" kern="1200" dirty="0">
                <a:solidFill>
                  <a:schemeClr val="accent1"/>
                </a:solidFill>
                <a:latin typeface="+mn-lt"/>
                <a:ea typeface="+mn-ea"/>
                <a:cs typeface="+mn-cs"/>
              </a:rPr>
              <a:t>(internal, external, task specific, non-task specific, activity management strategies? </a:t>
            </a:r>
          </a:p>
          <a:p>
            <a:pPr marL="514350" indent="-285750">
              <a:spcAft>
                <a:spcPts val="600"/>
              </a:spcAft>
            </a:pPr>
            <a:r>
              <a:rPr lang="en-US" sz="1600" kern="1200" dirty="0">
                <a:solidFill>
                  <a:schemeClr val="tx1"/>
                </a:solidFill>
                <a:latin typeface="+mn-lt"/>
                <a:ea typeface="+mn-ea"/>
                <a:cs typeface="+mn-cs"/>
              </a:rPr>
              <a:t>How will you encourage self-monitoring and self-awareness? </a:t>
            </a:r>
          </a:p>
          <a:p>
            <a:pPr marL="514350" indent="-285750">
              <a:spcAft>
                <a:spcPts val="600"/>
              </a:spcAft>
            </a:pPr>
            <a:r>
              <a:rPr lang="en-US" sz="1600" kern="1200" dirty="0">
                <a:solidFill>
                  <a:schemeClr val="tx1"/>
                </a:solidFill>
                <a:latin typeface="+mn-lt"/>
                <a:ea typeface="+mn-ea"/>
                <a:cs typeface="+mn-cs"/>
              </a:rPr>
              <a:t>How will you implement principles of strategy development into this plan? </a:t>
            </a:r>
            <a:r>
              <a:rPr lang="en-US" sz="1600" dirty="0">
                <a:solidFill>
                  <a:schemeClr val="accent1"/>
                </a:solidFill>
                <a:latin typeface="+mn-lt"/>
              </a:rPr>
              <a:t>Goal setting, collaboration, use of reinforcers, consistency with training, Focusing on functional performance and considerations of the environment and other contexts</a:t>
            </a:r>
          </a:p>
          <a:p>
            <a:pPr marL="228600" indent="0">
              <a:spcAft>
                <a:spcPts val="600"/>
              </a:spcAft>
              <a:buNone/>
            </a:pPr>
            <a:endParaRPr lang="en-US" sz="1500" kern="1200" dirty="0">
              <a:solidFill>
                <a:schemeClr val="tx1"/>
              </a:solidFill>
              <a:latin typeface="+mn-lt"/>
              <a:ea typeface="+mn-ea"/>
              <a:cs typeface="+mn-cs"/>
            </a:endParaRPr>
          </a:p>
          <a:p>
            <a:pPr marL="514350" indent="-285750">
              <a:spcAft>
                <a:spcPts val="600"/>
              </a:spcAft>
            </a:pPr>
            <a:endParaRPr lang="en-US" sz="1500" kern="1200" dirty="0">
              <a:solidFill>
                <a:schemeClr val="tx1"/>
              </a:solidFill>
              <a:latin typeface="+mn-lt"/>
              <a:ea typeface="+mn-ea"/>
              <a:cs typeface="+mn-cs"/>
            </a:endParaRPr>
          </a:p>
          <a:p>
            <a:pPr marL="514350" indent="-285750">
              <a:spcAft>
                <a:spcPts val="600"/>
              </a:spcAft>
            </a:pPr>
            <a:endParaRPr lang="en-US" sz="1500" kern="1200" dirty="0">
              <a:solidFill>
                <a:schemeClr val="tx1"/>
              </a:solidFill>
              <a:latin typeface="+mn-lt"/>
              <a:ea typeface="+mn-ea"/>
              <a:cs typeface="+mn-cs"/>
            </a:endParaRPr>
          </a:p>
          <a:p>
            <a:pPr marL="514350" indent="-285750">
              <a:spcAft>
                <a:spcPts val="600"/>
              </a:spcAft>
            </a:pPr>
            <a:endParaRPr lang="en-US" sz="1500" kern="1200" dirty="0">
              <a:solidFill>
                <a:schemeClr val="tx1"/>
              </a:solidFill>
              <a:latin typeface="+mn-lt"/>
              <a:ea typeface="+mn-ea"/>
              <a:cs typeface="+mn-cs"/>
            </a:endParaRPr>
          </a:p>
        </p:txBody>
      </p:sp>
      <p:sp>
        <p:nvSpPr>
          <p:cNvPr id="6" name="TextBox 5">
            <a:extLst>
              <a:ext uri="{FF2B5EF4-FFF2-40B4-BE49-F238E27FC236}">
                <a16:creationId xmlns:a16="http://schemas.microsoft.com/office/drawing/2014/main" id="{8A1D8609-9ECB-3898-DD85-A976C8CF88B7}"/>
              </a:ext>
            </a:extLst>
          </p:cNvPr>
          <p:cNvSpPr txBox="1"/>
          <p:nvPr/>
        </p:nvSpPr>
        <p:spPr>
          <a:xfrm>
            <a:off x="1333824" y="4943445"/>
            <a:ext cx="2723823" cy="200055"/>
          </a:xfrm>
          <a:prstGeom prst="rect">
            <a:avLst/>
          </a:prstGeom>
          <a:solidFill>
            <a:srgbClr val="000000"/>
          </a:solidFill>
        </p:spPr>
        <p:txBody>
          <a:bodyPr wrap="none" rtlCol="0">
            <a:spAutoFit/>
          </a:bodyPr>
          <a:lstStyle/>
          <a:p>
            <a:pPr algn="r">
              <a:spcAft>
                <a:spcPts val="600"/>
              </a:spcAft>
            </a:pPr>
            <a:r>
              <a:rPr lang="en-US" sz="700">
                <a:solidFill>
                  <a:srgbClr val="FFFFFF"/>
                </a:solidFill>
                <a:latin typeface="+mn-lt"/>
                <a:ea typeface="+mn-ea"/>
                <a:cs typeface="+mn-cs"/>
                <a:hlinkClick r:id="rId4" tooltip="https://www.new-educ.com/%D8%A7%D8%B3%D8%AA%D8%B1%D8%A7%D8%AA%D9%8A%D8%AC%D9%8A%D8%A7%D8%AA-%D8%A7%D9%84%D8%AA%D8%B9%D9%84%D9%85-%D8%A7%D9%84%D8%AA%D8%B4%D8%A7%D8%B1%D9%83%D9%8A">
                  <a:extLst>
                    <a:ext uri="{A12FA001-AC4F-418D-AE19-62706E023703}">
                      <ahyp:hlinkClr xmlns:ahyp="http://schemas.microsoft.com/office/drawing/2018/hyperlinkcolor" val="tx"/>
                    </a:ext>
                  </a:extLst>
                </a:hlinkClick>
              </a:rPr>
              <a:t>This Photo</a:t>
            </a:r>
            <a:r>
              <a:rPr lang="en-US" sz="700">
                <a:solidFill>
                  <a:srgbClr val="FFFFFF"/>
                </a:solidFill>
                <a:latin typeface="+mn-lt"/>
                <a:ea typeface="+mn-ea"/>
                <a:cs typeface="+mn-cs"/>
              </a:rPr>
              <a:t> by Unknown Author is licensed under </a:t>
            </a:r>
            <a:r>
              <a:rPr lang="en-US" sz="700">
                <a:solidFill>
                  <a:srgbClr val="FFFFFF"/>
                </a:solidFill>
                <a:latin typeface="+mn-lt"/>
                <a:ea typeface="+mn-ea"/>
                <a:cs typeface="+mn-cs"/>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latin typeface="+mn-lt"/>
              <a:ea typeface="+mn-ea"/>
              <a:cs typeface="+mn-cs"/>
            </a:endParaRPr>
          </a:p>
        </p:txBody>
      </p:sp>
    </p:spTree>
    <p:extLst>
      <p:ext uri="{BB962C8B-B14F-4D97-AF65-F5344CB8AC3E}">
        <p14:creationId xmlns:p14="http://schemas.microsoft.com/office/powerpoint/2010/main" val="225684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2"/>
          <p:cNvSpPr/>
          <p:nvPr/>
        </p:nvSpPr>
        <p:spPr>
          <a:xfrm>
            <a:off x="0" y="0"/>
            <a:ext cx="9144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 name="Google Shape;90;p2"/>
          <p:cNvSpPr/>
          <p:nvPr/>
        </p:nvSpPr>
        <p:spPr>
          <a:xfrm>
            <a:off x="357759" y="360045"/>
            <a:ext cx="8428482" cy="442341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 name="Google Shape;91;p2"/>
          <p:cNvSpPr/>
          <p:nvPr/>
        </p:nvSpPr>
        <p:spPr>
          <a:xfrm rot="-5400000">
            <a:off x="672255" y="927068"/>
            <a:ext cx="4178299" cy="3289362"/>
          </a:xfrm>
          <a:prstGeom prst="rect">
            <a:avLst/>
          </a:prstGeom>
          <a:solidFill>
            <a:schemeClr val="lt1"/>
          </a:solidFill>
          <a:ln>
            <a:noFill/>
          </a:ln>
          <a:effectLst>
            <a:outerShdw blurRad="419100" dist="152400" sx="94000" sy="94000" algn="l"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2"/>
          <p:cNvSpPr txBox="1"/>
          <p:nvPr/>
        </p:nvSpPr>
        <p:spPr>
          <a:xfrm>
            <a:off x="4823915" y="660401"/>
            <a:ext cx="3803618" cy="3937000"/>
          </a:xfrm>
          <a:prstGeom prst="rect">
            <a:avLst/>
          </a:prstGeom>
          <a:noFill/>
          <a:ln>
            <a:noFill/>
          </a:ln>
        </p:spPr>
        <p:txBody>
          <a:bodyPr spcFirstLastPara="1" wrap="square" lIns="91425" tIns="45700" rIns="91425" bIns="45700" anchor="ctr" anchorCtr="0">
            <a:noAutofit/>
          </a:bodyPr>
          <a:lstStyle/>
          <a:p>
            <a:pPr marL="185166" marR="0" lvl="0" indent="0" algn="l" rtl="0">
              <a:lnSpc>
                <a:spcPct val="90000"/>
              </a:lnSpc>
              <a:spcBef>
                <a:spcPts val="972"/>
              </a:spcBef>
              <a:spcAft>
                <a:spcPts val="0"/>
              </a:spcAft>
              <a:buNone/>
            </a:pPr>
            <a:r>
              <a:rPr lang="en-US" sz="1800" b="0" i="0" u="none" strike="noStrike" cap="none">
                <a:solidFill>
                  <a:srgbClr val="000000"/>
                </a:solidFill>
                <a:latin typeface="Arial"/>
                <a:ea typeface="Arial"/>
                <a:cs typeface="Arial"/>
                <a:sym typeface="Arial"/>
              </a:rPr>
              <a:t>1. Participants will demonstrate an understanding of functional cognition including the definition, key concepts and its significance to everyday life. </a:t>
            </a:r>
            <a:endParaRPr sz="1800" b="0" i="0" u="none" strike="noStrike" cap="none">
              <a:solidFill>
                <a:srgbClr val="000000"/>
              </a:solidFill>
              <a:latin typeface="Arial"/>
              <a:ea typeface="Arial"/>
              <a:cs typeface="Arial"/>
              <a:sym typeface="Arial"/>
            </a:endParaRPr>
          </a:p>
          <a:p>
            <a:pPr marL="185166" marR="0" lvl="0" indent="0" algn="l" rtl="0">
              <a:lnSpc>
                <a:spcPct val="90000"/>
              </a:lnSpc>
              <a:spcBef>
                <a:spcPts val="972"/>
              </a:spcBef>
              <a:spcAft>
                <a:spcPts val="0"/>
              </a:spcAft>
              <a:buNone/>
            </a:pPr>
            <a:r>
              <a:rPr lang="en-US" sz="1800" b="0" i="0" u="none" strike="noStrike" cap="none">
                <a:solidFill>
                  <a:srgbClr val="000000"/>
                </a:solidFill>
                <a:latin typeface="Arial"/>
                <a:ea typeface="Arial"/>
                <a:cs typeface="Arial"/>
                <a:sym typeface="Arial"/>
              </a:rPr>
              <a:t>2. Participants will learn how to apply the principles of functional cognition in various contexts. </a:t>
            </a:r>
            <a:endParaRPr/>
          </a:p>
          <a:p>
            <a:pPr marL="185166" marR="0" lvl="0" indent="0" algn="l" rtl="0">
              <a:lnSpc>
                <a:spcPct val="90000"/>
              </a:lnSpc>
              <a:spcBef>
                <a:spcPts val="972"/>
              </a:spcBef>
              <a:spcAft>
                <a:spcPts val="0"/>
              </a:spcAft>
              <a:buNone/>
            </a:pPr>
            <a:r>
              <a:rPr lang="en-US" sz="1800" b="0" i="0" u="none" strike="noStrike" cap="none">
                <a:solidFill>
                  <a:srgbClr val="000000"/>
                </a:solidFill>
                <a:latin typeface="Arial"/>
                <a:ea typeface="Arial"/>
                <a:cs typeface="Arial"/>
                <a:sym typeface="Arial"/>
              </a:rPr>
              <a:t>3. Participants will identify three or more strategies for optimizing cognitive functioning for performance in everyday life. </a:t>
            </a:r>
            <a:endParaRPr sz="1800" b="0" i="0" u="none" strike="noStrike" cap="none">
              <a:solidFill>
                <a:srgbClr val="000000"/>
              </a:solidFill>
              <a:latin typeface="Arial"/>
              <a:ea typeface="Arial"/>
              <a:cs typeface="Arial"/>
              <a:sym typeface="Arial"/>
            </a:endParaRPr>
          </a:p>
        </p:txBody>
      </p:sp>
      <p:pic>
        <p:nvPicPr>
          <p:cNvPr id="93" name="Google Shape;93;p2"/>
          <p:cNvPicPr preferRelativeResize="0"/>
          <p:nvPr/>
        </p:nvPicPr>
        <p:blipFill rotWithShape="1">
          <a:blip r:embed="rId3">
            <a:alphaModFix/>
          </a:blip>
          <a:srcRect/>
          <a:stretch/>
        </p:blipFill>
        <p:spPr>
          <a:xfrm>
            <a:off x="1401475" y="1241350"/>
            <a:ext cx="2778675" cy="1841750"/>
          </a:xfrm>
          <a:prstGeom prst="rect">
            <a:avLst/>
          </a:prstGeom>
          <a:noFill/>
          <a:ln>
            <a:noFill/>
          </a:ln>
          <a:effectLst>
            <a:outerShdw blurRad="419100" dist="152400" sx="94000" sy="94000" algn="l" rotWithShape="0">
              <a:srgbClr val="000000">
                <a:alpha val="31372"/>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1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3BB38A-6B5B-7D47-3964-6C6541679049}"/>
              </a:ext>
            </a:extLst>
          </p:cNvPr>
          <p:cNvSpPr>
            <a:spLocks noGrp="1"/>
          </p:cNvSpPr>
          <p:nvPr>
            <p:ph type="ctrTitle"/>
          </p:nvPr>
        </p:nvSpPr>
        <p:spPr>
          <a:xfrm>
            <a:off x="4526280" y="1472184"/>
            <a:ext cx="3733215" cy="1883664"/>
          </a:xfrm>
        </p:spPr>
        <p:txBody>
          <a:bodyPr>
            <a:normAutofit/>
          </a:bodyPr>
          <a:lstStyle/>
          <a:p>
            <a:r>
              <a:rPr lang="en-US" sz="3800" dirty="0">
                <a:solidFill>
                  <a:schemeClr val="bg1"/>
                </a:solidFill>
              </a:rPr>
              <a:t>Questions &amp; Reflections</a:t>
            </a:r>
          </a:p>
        </p:txBody>
      </p:sp>
      <p:pic>
        <p:nvPicPr>
          <p:cNvPr id="5" name="Video 4" descr="Neon Pink Question Mark">
            <a:extLst>
              <a:ext uri="{FF2B5EF4-FFF2-40B4-BE49-F238E27FC236}">
                <a16:creationId xmlns:a16="http://schemas.microsoft.com/office/drawing/2014/main" id="{79372CC3-37C3-2735-3FFC-B5AE532E7A55}"/>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alphaModFix/>
          </a:blip>
          <a:srcRect b="284"/>
          <a:stretch/>
        </p:blipFill>
        <p:spPr>
          <a:xfrm>
            <a:off x="840037" y="1509973"/>
            <a:ext cx="4244027" cy="2489312"/>
          </a:xfrm>
          <a:prstGeom prst="rect">
            <a:avLst/>
          </a:prstGeom>
        </p:spPr>
      </p:pic>
      <p:sp>
        <p:nvSpPr>
          <p:cNvPr id="47" name="Rectangle 19">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845" y="898326"/>
            <a:ext cx="8240309" cy="3346848"/>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1">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86394"/>
            <a:ext cx="8954691" cy="497071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97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p8"/>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8" name="Google Shape;178;p8" descr="Abstract illustration of a graphene sheet"/>
          <p:cNvPicPr preferRelativeResize="0"/>
          <p:nvPr/>
        </p:nvPicPr>
        <p:blipFill rotWithShape="1">
          <a:blip r:embed="rId3">
            <a:alphaModFix/>
          </a:blip>
          <a:srcRect t="12234" b="3497"/>
          <a:stretch/>
        </p:blipFill>
        <p:spPr>
          <a:xfrm>
            <a:off x="20" y="10"/>
            <a:ext cx="9143980" cy="5143490"/>
          </a:xfrm>
          <a:prstGeom prst="rect">
            <a:avLst/>
          </a:prstGeom>
          <a:noFill/>
          <a:ln>
            <a:noFill/>
          </a:ln>
        </p:spPr>
      </p:pic>
      <p:sp>
        <p:nvSpPr>
          <p:cNvPr id="179" name="Google Shape;179;p8"/>
          <p:cNvSpPr/>
          <p:nvPr/>
        </p:nvSpPr>
        <p:spPr>
          <a:xfrm>
            <a:off x="480824" y="438955"/>
            <a:ext cx="5277038" cy="4119159"/>
          </a:xfrm>
          <a:custGeom>
            <a:avLst/>
            <a:gdLst/>
            <a:ahLst/>
            <a:cxnLst/>
            <a:rect l="l" t="t" r="r" b="b"/>
            <a:pathLst>
              <a:path w="7036051" h="5492212" extrusionOk="0">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chemeClr val="lt1"/>
          </a:solidFill>
          <a:ln>
            <a:noFill/>
          </a:ln>
          <a:effectLst>
            <a:outerShdw blurRad="50800" dist="25400" dir="5400000" algn="t" rotWithShape="0">
              <a:srgbClr val="000000">
                <a:alpha val="2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8"/>
          <p:cNvSpPr/>
          <p:nvPr/>
        </p:nvSpPr>
        <p:spPr>
          <a:xfrm>
            <a:off x="480824" y="360128"/>
            <a:ext cx="5277038" cy="4119159"/>
          </a:xfrm>
          <a:custGeom>
            <a:avLst/>
            <a:gdLst/>
            <a:ahLst/>
            <a:cxnLst/>
            <a:rect l="l" t="t" r="r" b="b"/>
            <a:pathLst>
              <a:path w="7036051" h="5492212" extrusionOk="0">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8"/>
          <p:cNvSpPr txBox="1">
            <a:spLocks noGrp="1"/>
          </p:cNvSpPr>
          <p:nvPr>
            <p:ph type="title"/>
          </p:nvPr>
        </p:nvSpPr>
        <p:spPr>
          <a:xfrm>
            <a:off x="911925" y="803511"/>
            <a:ext cx="4414836" cy="90860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en-US" sz="2700"/>
              <a:t>Resource for Functional Cognition</a:t>
            </a:r>
            <a:endParaRPr/>
          </a:p>
        </p:txBody>
      </p:sp>
      <p:sp>
        <p:nvSpPr>
          <p:cNvPr id="182" name="Google Shape;182;p8"/>
          <p:cNvSpPr/>
          <p:nvPr/>
        </p:nvSpPr>
        <p:spPr>
          <a:xfrm>
            <a:off x="2478936" y="296331"/>
            <a:ext cx="1280814" cy="321738"/>
          </a:xfrm>
          <a:custGeom>
            <a:avLst/>
            <a:gdLst/>
            <a:ahLst/>
            <a:cxnLst/>
            <a:rect l="l" t="t" r="r" b="b"/>
            <a:pathLst>
              <a:path w="2201784" h="594531" extrusionOk="0">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8"/>
          <p:cNvSpPr txBox="1">
            <a:spLocks noGrp="1"/>
          </p:cNvSpPr>
          <p:nvPr>
            <p:ph type="body" idx="1"/>
          </p:nvPr>
        </p:nvSpPr>
        <p:spPr>
          <a:xfrm>
            <a:off x="931007" y="1790864"/>
            <a:ext cx="4313700" cy="2428200"/>
          </a:xfrm>
          <a:prstGeom prst="rect">
            <a:avLst/>
          </a:prstGeom>
          <a:noFill/>
          <a:ln>
            <a:noFill/>
          </a:ln>
        </p:spPr>
        <p:txBody>
          <a:bodyPr spcFirstLastPara="1" wrap="square" lIns="91425" tIns="45700" rIns="91425" bIns="45700" anchor="ctr" anchorCtr="0">
            <a:normAutofit/>
          </a:bodyPr>
          <a:lstStyle/>
          <a:p>
            <a:pPr marL="457200" lvl="0" indent="-228600" algn="l" rtl="0">
              <a:lnSpc>
                <a:spcPct val="90000"/>
              </a:lnSpc>
              <a:spcBef>
                <a:spcPts val="0"/>
              </a:spcBef>
              <a:spcAft>
                <a:spcPts val="0"/>
              </a:spcAft>
              <a:buClr>
                <a:schemeClr val="dk1"/>
              </a:buClr>
              <a:buSzPts val="1800"/>
              <a:buFont typeface="Arial"/>
              <a:buChar char="•"/>
            </a:pPr>
            <a:r>
              <a:rPr lang="en-US" sz="1500" u="sng" dirty="0">
                <a:solidFill>
                  <a:schemeClr val="hlink"/>
                </a:solidFill>
                <a:hlinkClick r:id="rId4"/>
              </a:rPr>
              <a:t>Multicontext.net</a:t>
            </a:r>
            <a:r>
              <a:rPr lang="en-US" sz="1500" dirty="0"/>
              <a:t> (resources): Created by Joan </a:t>
            </a:r>
            <a:r>
              <a:rPr lang="en-US" sz="1500" dirty="0" err="1"/>
              <a:t>Toglia</a:t>
            </a:r>
            <a:r>
              <a:rPr lang="en-US" sz="1500" dirty="0"/>
              <a:t> who wanted to make resources and education more accessible to practitioners to improve cognitive rehabilitation for the public Text resources (for purchase) </a:t>
            </a:r>
            <a:endParaRPr sz="1500" dirty="0"/>
          </a:p>
          <a:p>
            <a:pPr marL="914400" lvl="1" indent="-228600" algn="l" rtl="0">
              <a:lnSpc>
                <a:spcPct val="90000"/>
              </a:lnSpc>
              <a:spcBef>
                <a:spcPts val="600"/>
              </a:spcBef>
              <a:spcAft>
                <a:spcPts val="0"/>
              </a:spcAft>
              <a:buClr>
                <a:schemeClr val="dk1"/>
              </a:buClr>
              <a:buSzPts val="1400"/>
              <a:buFont typeface="Arial"/>
              <a:buChar char="•"/>
            </a:pPr>
            <a:r>
              <a:rPr lang="en-US" sz="1500" dirty="0"/>
              <a:t>Free assessment &amp; Intervention ideas</a:t>
            </a:r>
            <a:endParaRPr dirty="0"/>
          </a:p>
          <a:p>
            <a:pPr marL="914400" lvl="1" indent="-228600" algn="l" rtl="0">
              <a:lnSpc>
                <a:spcPct val="90000"/>
              </a:lnSpc>
              <a:spcBef>
                <a:spcPts val="600"/>
              </a:spcBef>
              <a:spcAft>
                <a:spcPts val="0"/>
              </a:spcAft>
              <a:buClr>
                <a:schemeClr val="dk1"/>
              </a:buClr>
              <a:buSzPts val="1400"/>
              <a:buFont typeface="Arial"/>
              <a:buChar char="•"/>
            </a:pPr>
            <a:r>
              <a:rPr lang="en-US" sz="1500" dirty="0"/>
              <a:t>Free learning tools for practitioners</a:t>
            </a:r>
          </a:p>
          <a:p>
            <a:pPr marL="914400" lvl="1" indent="-228600" algn="l" rtl="0">
              <a:lnSpc>
                <a:spcPct val="90000"/>
              </a:lnSpc>
              <a:spcBef>
                <a:spcPts val="600"/>
              </a:spcBef>
              <a:spcAft>
                <a:spcPts val="0"/>
              </a:spcAft>
              <a:buClr>
                <a:schemeClr val="dk1"/>
              </a:buClr>
              <a:buSzPts val="1400"/>
              <a:buFont typeface="Arial"/>
              <a:buChar char="•"/>
            </a:pPr>
            <a:r>
              <a:rPr lang="en-US" sz="1500" dirty="0"/>
              <a:t>Continuing education courses</a:t>
            </a:r>
            <a:endParaRPr dirty="0"/>
          </a:p>
          <a:p>
            <a:pPr marL="685800" lvl="1" indent="0" algn="l" rtl="0">
              <a:lnSpc>
                <a:spcPct val="90000"/>
              </a:lnSpc>
              <a:spcBef>
                <a:spcPts val="600"/>
              </a:spcBef>
              <a:spcAft>
                <a:spcPts val="0"/>
              </a:spcAft>
              <a:buClr>
                <a:schemeClr val="dk1"/>
              </a:buClr>
              <a:buSzPts val="1400"/>
              <a:buNone/>
            </a:pPr>
            <a:endParaRPr dirty="0"/>
          </a:p>
          <a:p>
            <a:pPr marL="114300" lvl="0" indent="0" algn="l" rtl="0">
              <a:lnSpc>
                <a:spcPct val="90000"/>
              </a:lnSpc>
              <a:spcBef>
                <a:spcPts val="600"/>
              </a:spcBef>
              <a:spcAft>
                <a:spcPts val="600"/>
              </a:spcAft>
              <a:buClr>
                <a:schemeClr val="dk1"/>
              </a:buClr>
              <a:buSzPts val="1800"/>
              <a:buFont typeface="Arial"/>
              <a:buNone/>
            </a:pPr>
            <a:endParaRPr sz="15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21"/>
          <p:cNvSpPr/>
          <p:nvPr/>
        </p:nvSpPr>
        <p:spPr>
          <a:xfrm>
            <a:off x="7" y="-4278"/>
            <a:ext cx="9143993" cy="127075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21"/>
          <p:cNvSpPr txBox="1">
            <a:spLocks noGrp="1"/>
          </p:cNvSpPr>
          <p:nvPr>
            <p:ph type="title"/>
          </p:nvPr>
        </p:nvSpPr>
        <p:spPr>
          <a:xfrm>
            <a:off x="867638" y="478321"/>
            <a:ext cx="7416372" cy="67509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Font typeface="Calibri"/>
              <a:buNone/>
            </a:pPr>
            <a:r>
              <a:rPr lang="en-US" sz="3000">
                <a:solidFill>
                  <a:schemeClr val="lt1"/>
                </a:solidFill>
                <a:latin typeface="Calibri"/>
                <a:ea typeface="Calibri"/>
                <a:cs typeface="Calibri"/>
                <a:sym typeface="Calibri"/>
              </a:rPr>
              <a:t>References</a:t>
            </a:r>
            <a:endParaRPr/>
          </a:p>
        </p:txBody>
      </p:sp>
      <p:sp>
        <p:nvSpPr>
          <p:cNvPr id="190" name="Google Shape;190;p21"/>
          <p:cNvSpPr/>
          <p:nvPr/>
        </p:nvSpPr>
        <p:spPr>
          <a:xfrm>
            <a:off x="0" y="1266480"/>
            <a:ext cx="9143992" cy="387702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21"/>
          <p:cNvSpPr/>
          <p:nvPr/>
        </p:nvSpPr>
        <p:spPr>
          <a:xfrm>
            <a:off x="867638" y="1508068"/>
            <a:ext cx="342892" cy="342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21"/>
          <p:cNvSpPr txBox="1">
            <a:spLocks noGrp="1"/>
          </p:cNvSpPr>
          <p:nvPr>
            <p:ph type="body" idx="1"/>
          </p:nvPr>
        </p:nvSpPr>
        <p:spPr>
          <a:xfrm>
            <a:off x="299549" y="1261238"/>
            <a:ext cx="7875300" cy="336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sz="1200" dirty="0"/>
          </a:p>
          <a:p>
            <a:pPr marL="0" lvl="0" indent="0" algn="l" rtl="0">
              <a:lnSpc>
                <a:spcPct val="90000"/>
              </a:lnSpc>
              <a:spcBef>
                <a:spcPts val="0"/>
              </a:spcBef>
              <a:spcAft>
                <a:spcPts val="0"/>
              </a:spcAft>
              <a:buClr>
                <a:schemeClr val="dk1"/>
              </a:buClr>
              <a:buSzPts val="1200"/>
              <a:buNone/>
            </a:pPr>
            <a:endParaRPr sz="1200" b="0" i="0" dirty="0">
              <a:solidFill>
                <a:srgbClr val="222222"/>
              </a:solidFill>
              <a:latin typeface="Calibri"/>
              <a:ea typeface="Calibri"/>
              <a:cs typeface="Calibri"/>
              <a:sym typeface="Calibri"/>
            </a:endParaRPr>
          </a:p>
          <a:p>
            <a:pPr marL="17143" indent="-17143">
              <a:buSzPts val="1200"/>
              <a:buFont typeface="Arial"/>
              <a:buChar char="•"/>
            </a:pPr>
            <a:r>
              <a:rPr lang="en-US" sz="1200" b="0" i="0" dirty="0">
                <a:solidFill>
                  <a:srgbClr val="222222"/>
                </a:solidFill>
                <a:effectLst/>
                <a:latin typeface="+mj-lt"/>
                <a:cs typeface="Calibri" panose="020F0502020204030204" pitchFamily="34" charset="0"/>
              </a:rPr>
              <a:t>Giles, G.M.(2018). Neurofunctional Approach to Rehabilitation After Brain Injury. (Chapter 24). Cognition, Occupation, and Participation Across the Life Span (4</a:t>
            </a:r>
            <a:r>
              <a:rPr lang="en-US" sz="1200" b="0" i="0" baseline="30000" dirty="0">
                <a:solidFill>
                  <a:srgbClr val="222222"/>
                </a:solidFill>
                <a:effectLst/>
                <a:latin typeface="+mj-lt"/>
                <a:cs typeface="Calibri" panose="020F0502020204030204" pitchFamily="34" charset="0"/>
              </a:rPr>
              <a:t>th</a:t>
            </a:r>
            <a:r>
              <a:rPr lang="en-US" sz="1200" b="0" i="0" dirty="0">
                <a:solidFill>
                  <a:srgbClr val="222222"/>
                </a:solidFill>
                <a:effectLst/>
                <a:latin typeface="+mj-lt"/>
                <a:cs typeface="Calibri" panose="020F0502020204030204" pitchFamily="34" charset="0"/>
              </a:rPr>
              <a:t> edition). </a:t>
            </a:r>
            <a:r>
              <a:rPr lang="en-US" sz="1200" b="0" i="1" dirty="0">
                <a:solidFill>
                  <a:srgbClr val="222222"/>
                </a:solidFill>
                <a:effectLst/>
                <a:latin typeface="+mj-lt"/>
                <a:cs typeface="Calibri" panose="020F0502020204030204" pitchFamily="34" charset="0"/>
              </a:rPr>
              <a:t>Bethesda: The American Occupational Therapy Association</a:t>
            </a:r>
            <a:r>
              <a:rPr lang="en-US" sz="1200" b="0" i="0" dirty="0">
                <a:solidFill>
                  <a:srgbClr val="222222"/>
                </a:solidFill>
                <a:effectLst/>
                <a:latin typeface="+mj-lt"/>
                <a:cs typeface="Calibri" panose="020F0502020204030204" pitchFamily="34" charset="0"/>
              </a:rPr>
              <a:t>.</a:t>
            </a:r>
          </a:p>
          <a:p>
            <a:pPr marL="17143" lvl="0" indent="-17143" algn="l" rtl="0">
              <a:lnSpc>
                <a:spcPct val="90000"/>
              </a:lnSpc>
              <a:spcBef>
                <a:spcPts val="0"/>
              </a:spcBef>
              <a:spcAft>
                <a:spcPts val="0"/>
              </a:spcAft>
              <a:buClr>
                <a:schemeClr val="dk1"/>
              </a:buClr>
              <a:buSzPts val="1200"/>
              <a:buFont typeface="Arial"/>
              <a:buChar char="•"/>
            </a:pPr>
            <a:endParaRPr lang="en-US" sz="1200" b="0" i="0" dirty="0">
              <a:solidFill>
                <a:srgbClr val="222222"/>
              </a:solidFill>
              <a:latin typeface="Calibri"/>
              <a:ea typeface="Calibri"/>
              <a:cs typeface="Calibri"/>
              <a:sym typeface="Calibri"/>
            </a:endParaRPr>
          </a:p>
          <a:p>
            <a:pPr marL="17143" lvl="0" indent="-17143" algn="l" rtl="0">
              <a:lnSpc>
                <a:spcPct val="90000"/>
              </a:lnSpc>
              <a:spcBef>
                <a:spcPts val="0"/>
              </a:spcBef>
              <a:spcAft>
                <a:spcPts val="0"/>
              </a:spcAft>
              <a:buClr>
                <a:schemeClr val="dk1"/>
              </a:buClr>
              <a:buSzPts val="1200"/>
              <a:buFont typeface="Arial"/>
              <a:buChar char="•"/>
            </a:pPr>
            <a:r>
              <a:rPr lang="en-US" sz="1200" b="0" i="0" dirty="0">
                <a:solidFill>
                  <a:srgbClr val="222222"/>
                </a:solidFill>
                <a:latin typeface="Calibri"/>
                <a:ea typeface="Calibri"/>
                <a:cs typeface="Calibri"/>
                <a:sym typeface="Calibri"/>
              </a:rPr>
              <a:t>Katz, N., &amp; </a:t>
            </a:r>
            <a:r>
              <a:rPr lang="en-US" sz="1200" b="0" i="0" dirty="0" err="1">
                <a:solidFill>
                  <a:srgbClr val="222222"/>
                </a:solidFill>
                <a:latin typeface="Calibri"/>
                <a:ea typeface="Calibri"/>
                <a:cs typeface="Calibri"/>
                <a:sym typeface="Calibri"/>
              </a:rPr>
              <a:t>Toglia</a:t>
            </a:r>
            <a:r>
              <a:rPr lang="en-US" sz="1200" b="0" i="0" dirty="0">
                <a:solidFill>
                  <a:srgbClr val="222222"/>
                </a:solidFill>
                <a:latin typeface="Calibri"/>
                <a:ea typeface="Calibri"/>
                <a:cs typeface="Calibri"/>
                <a:sym typeface="Calibri"/>
              </a:rPr>
              <a:t>, J. (2018). Cognition, Occupation, and Participation Across the Life Span (4</a:t>
            </a:r>
            <a:r>
              <a:rPr lang="en-US" sz="1200" b="0" i="0" baseline="30000" dirty="0">
                <a:solidFill>
                  <a:srgbClr val="222222"/>
                </a:solidFill>
                <a:latin typeface="Calibri"/>
                <a:ea typeface="Calibri"/>
                <a:cs typeface="Calibri"/>
                <a:sym typeface="Calibri"/>
              </a:rPr>
              <a:t>th</a:t>
            </a:r>
            <a:r>
              <a:rPr lang="en-US" sz="1200" b="0" i="0" dirty="0">
                <a:solidFill>
                  <a:srgbClr val="222222"/>
                </a:solidFill>
                <a:latin typeface="Calibri"/>
                <a:ea typeface="Calibri"/>
                <a:cs typeface="Calibri"/>
                <a:sym typeface="Calibri"/>
              </a:rPr>
              <a:t> edition). </a:t>
            </a:r>
            <a:r>
              <a:rPr lang="en-US" sz="1200" b="0" i="1" dirty="0">
                <a:solidFill>
                  <a:srgbClr val="222222"/>
                </a:solidFill>
                <a:latin typeface="Calibri"/>
                <a:ea typeface="Calibri"/>
                <a:cs typeface="Calibri"/>
                <a:sym typeface="Calibri"/>
              </a:rPr>
              <a:t>Bethesda: The American Occupational Therapy Association</a:t>
            </a:r>
            <a:r>
              <a:rPr lang="en-US" sz="1200" b="0" i="0" dirty="0">
                <a:solidFill>
                  <a:srgbClr val="222222"/>
                </a:solidFill>
                <a:latin typeface="Calibri"/>
                <a:ea typeface="Calibri"/>
                <a:cs typeface="Calibri"/>
                <a:sym typeface="Calibri"/>
              </a:rPr>
              <a:t>.</a:t>
            </a:r>
            <a:endParaRPr sz="1200" dirty="0">
              <a:solidFill>
                <a:srgbClr val="222222"/>
              </a:solidFill>
            </a:endParaRPr>
          </a:p>
          <a:p>
            <a:pPr marL="17144" lvl="0" indent="59056" algn="l" rtl="0">
              <a:lnSpc>
                <a:spcPct val="90000"/>
              </a:lnSpc>
              <a:spcBef>
                <a:spcPts val="0"/>
              </a:spcBef>
              <a:spcAft>
                <a:spcPts val="0"/>
              </a:spcAft>
              <a:buClr>
                <a:schemeClr val="dk1"/>
              </a:buClr>
              <a:buSzPts val="1200"/>
              <a:buFont typeface="Arial"/>
              <a:buNone/>
            </a:pPr>
            <a:endParaRPr sz="1200" dirty="0">
              <a:highlight>
                <a:srgbClr val="FFFFFF"/>
              </a:highlight>
              <a:latin typeface="Calibri"/>
              <a:ea typeface="Calibri"/>
              <a:cs typeface="Calibri"/>
              <a:sym typeface="Calibri"/>
            </a:endParaRPr>
          </a:p>
          <a:p>
            <a:pPr marL="17144" lvl="0" indent="-17144" algn="l" rtl="0">
              <a:lnSpc>
                <a:spcPct val="90000"/>
              </a:lnSpc>
              <a:spcBef>
                <a:spcPts val="0"/>
              </a:spcBef>
              <a:spcAft>
                <a:spcPts val="0"/>
              </a:spcAft>
              <a:buClr>
                <a:schemeClr val="dk1"/>
              </a:buClr>
              <a:buSzPts val="1200"/>
              <a:buFont typeface="Arial"/>
              <a:buChar char="•"/>
            </a:pPr>
            <a:r>
              <a:rPr lang="en-US" sz="1200" dirty="0">
                <a:highlight>
                  <a:srgbClr val="FFFFFF"/>
                </a:highlight>
                <a:latin typeface="Calibri"/>
                <a:ea typeface="Calibri"/>
                <a:cs typeface="Calibri"/>
                <a:sym typeface="Calibri"/>
              </a:rPr>
              <a:t>Kelso, I.G. &amp; </a:t>
            </a:r>
            <a:r>
              <a:rPr lang="en-US" sz="1200" dirty="0" err="1">
                <a:highlight>
                  <a:srgbClr val="FFFFFF"/>
                </a:highlight>
                <a:latin typeface="Calibri"/>
                <a:ea typeface="Calibri"/>
                <a:cs typeface="Calibri"/>
                <a:sym typeface="Calibri"/>
              </a:rPr>
              <a:t>Tadi</a:t>
            </a:r>
            <a:r>
              <a:rPr lang="en-US" sz="1200" dirty="0">
                <a:highlight>
                  <a:srgbClr val="FFFFFF"/>
                </a:highlight>
                <a:latin typeface="Calibri"/>
                <a:ea typeface="Calibri"/>
                <a:cs typeface="Calibri"/>
                <a:sym typeface="Calibri"/>
              </a:rPr>
              <a:t>, P. (2022). Cognitive assessment. </a:t>
            </a:r>
            <a:r>
              <a:rPr lang="en-US" sz="1200" i="1" dirty="0">
                <a:highlight>
                  <a:srgbClr val="FFFFFF"/>
                </a:highlight>
                <a:latin typeface="Calibri"/>
                <a:ea typeface="Calibri"/>
                <a:cs typeface="Calibri"/>
                <a:sym typeface="Calibri"/>
              </a:rPr>
              <a:t>National Library of Medicine: National Center for Biotechnology Information. </a:t>
            </a:r>
            <a:r>
              <a:rPr lang="en-US" sz="1200" u="sng" dirty="0">
                <a:solidFill>
                  <a:schemeClr val="hlink"/>
                </a:solidFill>
                <a:highlight>
                  <a:srgbClr val="FFFFFF"/>
                </a:highlight>
                <a:latin typeface="Calibri"/>
                <a:ea typeface="Calibri"/>
                <a:cs typeface="Calibri"/>
                <a:sym typeface="Calibri"/>
                <a:hlinkClick r:id="rId3"/>
              </a:rPr>
              <a:t>https://www.ncbi.nlm.nih.gov/books/NBK556049/</a:t>
            </a:r>
            <a:endParaRPr sz="1200" dirty="0">
              <a:highlight>
                <a:srgbClr val="FFFFFF"/>
              </a:highlight>
              <a:latin typeface="Calibri"/>
              <a:ea typeface="Calibri"/>
              <a:cs typeface="Calibri"/>
              <a:sym typeface="Calibri"/>
            </a:endParaRPr>
          </a:p>
          <a:p>
            <a:pPr marL="0" lvl="0" indent="114300" algn="l" rtl="0">
              <a:lnSpc>
                <a:spcPct val="90000"/>
              </a:lnSpc>
              <a:spcBef>
                <a:spcPts val="0"/>
              </a:spcBef>
              <a:spcAft>
                <a:spcPts val="0"/>
              </a:spcAft>
              <a:buClr>
                <a:schemeClr val="dk1"/>
              </a:buClr>
              <a:buSzPts val="1200"/>
              <a:buFont typeface="Arial"/>
              <a:buNone/>
            </a:pPr>
            <a:endParaRPr sz="1200" dirty="0">
              <a:highlight>
                <a:srgbClr val="FFFFFF"/>
              </a:highlight>
              <a:latin typeface="Calibri"/>
              <a:ea typeface="Calibri"/>
              <a:cs typeface="Calibri"/>
              <a:sym typeface="Calibri"/>
            </a:endParaRPr>
          </a:p>
          <a:p>
            <a:pPr marL="17144" lvl="0" indent="-17144" algn="l" rtl="0">
              <a:lnSpc>
                <a:spcPct val="90000"/>
              </a:lnSpc>
              <a:spcBef>
                <a:spcPts val="0"/>
              </a:spcBef>
              <a:spcAft>
                <a:spcPts val="0"/>
              </a:spcAft>
              <a:buClr>
                <a:schemeClr val="dk1"/>
              </a:buClr>
              <a:buSzPts val="1200"/>
              <a:buFont typeface="Arial"/>
              <a:buChar char="•"/>
            </a:pPr>
            <a:r>
              <a:rPr lang="en-US" sz="1200" dirty="0" err="1">
                <a:highlight>
                  <a:srgbClr val="FFFFFF"/>
                </a:highlight>
                <a:latin typeface="Calibri"/>
                <a:ea typeface="Calibri"/>
                <a:cs typeface="Calibri"/>
                <a:sym typeface="Calibri"/>
              </a:rPr>
              <a:t>Multicontext</a:t>
            </a:r>
            <a:r>
              <a:rPr lang="en-US" sz="1200" dirty="0">
                <a:highlight>
                  <a:srgbClr val="FFFFFF"/>
                </a:highlight>
                <a:latin typeface="Calibri"/>
                <a:ea typeface="Calibri"/>
                <a:cs typeface="Calibri"/>
                <a:sym typeface="Calibri"/>
              </a:rPr>
              <a:t> (2023). Functional cognitive activities, courses, and resources for occupational therapy and cognitive rehabilitation. https://multicontext.net</a:t>
            </a:r>
            <a:endParaRPr sz="1200" dirty="0">
              <a:latin typeface="Calibri"/>
              <a:ea typeface="Calibri"/>
              <a:cs typeface="Calibri"/>
              <a:sym typeface="Calibri"/>
            </a:endParaRPr>
          </a:p>
          <a:p>
            <a:pPr marL="17144" lvl="0" indent="-17144" algn="l" rtl="0">
              <a:lnSpc>
                <a:spcPct val="90000"/>
              </a:lnSpc>
              <a:spcBef>
                <a:spcPts val="1200"/>
              </a:spcBef>
              <a:spcAft>
                <a:spcPts val="0"/>
              </a:spcAft>
              <a:buClr>
                <a:schemeClr val="dk1"/>
              </a:buClr>
              <a:buSzPts val="1200"/>
              <a:buFont typeface="Arial"/>
              <a:buChar char="•"/>
            </a:pPr>
            <a:r>
              <a:rPr lang="en-US" sz="1200" dirty="0" err="1">
                <a:highlight>
                  <a:srgbClr val="FFFFFF"/>
                </a:highlight>
                <a:latin typeface="Calibri"/>
                <a:ea typeface="Calibri"/>
                <a:cs typeface="Calibri"/>
                <a:sym typeface="Calibri"/>
              </a:rPr>
              <a:t>Toglia</a:t>
            </a:r>
            <a:r>
              <a:rPr lang="en-US" sz="1200" dirty="0">
                <a:highlight>
                  <a:srgbClr val="FFFFFF"/>
                </a:highlight>
                <a:latin typeface="Calibri"/>
                <a:ea typeface="Calibri"/>
                <a:cs typeface="Calibri"/>
                <a:sym typeface="Calibri"/>
              </a:rPr>
              <a:t>, J., &amp; Foster, E. R. (2021). </a:t>
            </a:r>
            <a:r>
              <a:rPr lang="en-US" sz="1200" i="1" dirty="0">
                <a:highlight>
                  <a:srgbClr val="FFFFFF"/>
                </a:highlight>
                <a:latin typeface="Calibri"/>
                <a:ea typeface="Calibri"/>
                <a:cs typeface="Calibri"/>
                <a:sym typeface="Calibri"/>
              </a:rPr>
              <a:t>The </a:t>
            </a:r>
            <a:r>
              <a:rPr lang="en-US" sz="1200" i="1" dirty="0" err="1">
                <a:highlight>
                  <a:srgbClr val="FFFFFF"/>
                </a:highlight>
                <a:latin typeface="Calibri"/>
                <a:ea typeface="Calibri"/>
                <a:cs typeface="Calibri"/>
                <a:sym typeface="Calibri"/>
              </a:rPr>
              <a:t>multicontext</a:t>
            </a:r>
            <a:r>
              <a:rPr lang="en-US" sz="1200" i="1" dirty="0">
                <a:highlight>
                  <a:srgbClr val="FFFFFF"/>
                </a:highlight>
                <a:latin typeface="Calibri"/>
                <a:ea typeface="Calibri"/>
                <a:cs typeface="Calibri"/>
                <a:sym typeface="Calibri"/>
              </a:rPr>
              <a:t> approach to cognitive rehabilitation: A metacognitive strategy intervention to optimize functional cognition</a:t>
            </a:r>
            <a:r>
              <a:rPr lang="en-US" sz="1200" dirty="0">
                <a:highlight>
                  <a:srgbClr val="FFFFFF"/>
                </a:highlight>
                <a:latin typeface="Calibri"/>
                <a:ea typeface="Calibri"/>
                <a:cs typeface="Calibri"/>
                <a:sym typeface="Calibri"/>
              </a:rPr>
              <a:t>. Gatekeeper Press</a:t>
            </a:r>
            <a:endParaRPr sz="1200" dirty="0">
              <a:highlight>
                <a:srgbClr val="FFFFFF"/>
              </a:highlight>
              <a:latin typeface="Calibri"/>
              <a:ea typeface="Calibri"/>
              <a:cs typeface="Calibri"/>
              <a:sym typeface="Calibri"/>
            </a:endParaRPr>
          </a:p>
          <a:p>
            <a:pPr marL="17144" lvl="0" indent="-17144" algn="l" rtl="0">
              <a:lnSpc>
                <a:spcPct val="90000"/>
              </a:lnSpc>
              <a:spcBef>
                <a:spcPts val="1200"/>
              </a:spcBef>
              <a:spcAft>
                <a:spcPts val="0"/>
              </a:spcAft>
              <a:buSzPts val="1200"/>
              <a:buChar char="•"/>
            </a:pPr>
            <a:r>
              <a:rPr lang="en-US" sz="1200" dirty="0" err="1">
                <a:highlight>
                  <a:srgbClr val="FFFFFF"/>
                </a:highlight>
                <a:latin typeface="Calibri"/>
                <a:ea typeface="Calibri"/>
                <a:cs typeface="Calibri"/>
                <a:sym typeface="Calibri"/>
              </a:rPr>
              <a:t>Toglia</a:t>
            </a:r>
            <a:r>
              <a:rPr lang="en-US" sz="1200" dirty="0">
                <a:highlight>
                  <a:srgbClr val="FFFFFF"/>
                </a:highlight>
                <a:latin typeface="Calibri"/>
                <a:ea typeface="Calibri"/>
                <a:cs typeface="Calibri"/>
                <a:sym typeface="Calibri"/>
              </a:rPr>
              <a:t>, J., &amp; Katz, N. (2018) Cognition, occupation, and participation across the lifespan. 4th ed. AOTA Press</a:t>
            </a:r>
            <a:endParaRPr sz="1200" dirty="0">
              <a:highlight>
                <a:srgbClr val="FFFFFF"/>
              </a:highlight>
              <a:latin typeface="Calibri"/>
              <a:ea typeface="Calibri"/>
              <a:cs typeface="Calibri"/>
              <a:sym typeface="Calibri"/>
            </a:endParaRPr>
          </a:p>
          <a:p>
            <a:pPr marL="17144" lvl="0" indent="-17144" algn="l" rtl="0">
              <a:lnSpc>
                <a:spcPct val="90000"/>
              </a:lnSpc>
              <a:spcBef>
                <a:spcPts val="1200"/>
              </a:spcBef>
              <a:spcAft>
                <a:spcPts val="1200"/>
              </a:spcAft>
              <a:buSzPts val="1200"/>
              <a:buChar char="•"/>
            </a:pPr>
            <a:r>
              <a:rPr lang="en-US" sz="1200" dirty="0">
                <a:highlight>
                  <a:srgbClr val="FFFFFF"/>
                </a:highlight>
                <a:latin typeface="Calibri"/>
                <a:ea typeface="Calibri"/>
                <a:cs typeface="Calibri"/>
                <a:sym typeface="Calibri"/>
              </a:rPr>
              <a:t>Wolf, T.J., Farrar Edwards, D., &amp; Giles, G.M. (2019). Functional cognition and occupational therapy: A practical approach to treating individuals with cognitive loss. AOTA Press</a:t>
            </a:r>
            <a:endParaRPr sz="1200" dirty="0">
              <a:highlight>
                <a:srgbClr val="FFFFFF"/>
              </a:highlight>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p:cNvGrpSpPr/>
        <p:nvPr/>
      </p:nvGrpSpPr>
      <p:grpSpPr>
        <a:xfrm>
          <a:off x="0" y="0"/>
          <a:ext cx="0" cy="0"/>
          <a:chOff x="0" y="0"/>
          <a:chExt cx="0" cy="0"/>
        </a:xfrm>
      </p:grpSpPr>
      <p:sp>
        <p:nvSpPr>
          <p:cNvPr id="98" name="Google Shape;98;g2c29979a695_0_5"/>
          <p:cNvSpPr txBox="1">
            <a:spLocks noGrp="1"/>
          </p:cNvSpPr>
          <p:nvPr>
            <p:ph type="title"/>
          </p:nvPr>
        </p:nvSpPr>
        <p:spPr>
          <a:xfrm>
            <a:off x="331076" y="315310"/>
            <a:ext cx="2988681" cy="835573"/>
          </a:xfrm>
          <a:prstGeom prst="rect">
            <a:avLst/>
          </a:prstGeom>
        </p:spPr>
        <p:txBody>
          <a:bodyPr spcFirstLastPara="1" vert="horz" lIns="91440" tIns="45720" rIns="91440" bIns="45720" rtlCol="0" anchor="b" anchorCtr="0">
            <a:normAutofit/>
          </a:bodyPr>
          <a:lstStyle/>
          <a:p>
            <a:pPr marL="0" lvl="0" indent="0">
              <a:spcBef>
                <a:spcPct val="0"/>
              </a:spcBef>
              <a:spcAft>
                <a:spcPts val="0"/>
              </a:spcAft>
            </a:pPr>
            <a:r>
              <a:rPr lang="en-US" sz="2400" kern="1200" dirty="0">
                <a:solidFill>
                  <a:schemeClr val="tx1"/>
                </a:solidFill>
                <a:latin typeface="+mj-lt"/>
                <a:ea typeface="+mj-ea"/>
                <a:cs typeface="+mj-cs"/>
              </a:rPr>
              <a:t>What is Functional Cognition </a:t>
            </a:r>
          </a:p>
        </p:txBody>
      </p:sp>
      <p:sp>
        <p:nvSpPr>
          <p:cNvPr id="99" name="Google Shape;99;g2c29979a695_0_5"/>
          <p:cNvSpPr txBox="1">
            <a:spLocks noGrp="1"/>
          </p:cNvSpPr>
          <p:nvPr>
            <p:ph type="body" idx="1"/>
          </p:nvPr>
        </p:nvSpPr>
        <p:spPr>
          <a:xfrm>
            <a:off x="268015" y="1545021"/>
            <a:ext cx="2899728" cy="2940960"/>
          </a:xfrm>
          <a:prstGeom prst="rect">
            <a:avLst/>
          </a:prstGeom>
        </p:spPr>
        <p:txBody>
          <a:bodyPr spcFirstLastPara="1" vert="horz" lIns="91440" tIns="45720" rIns="91440" bIns="45720" rtlCol="0" anchor="t" anchorCtr="0">
            <a:normAutofit/>
          </a:bodyPr>
          <a:lstStyle/>
          <a:p>
            <a:pPr marL="0" lvl="0" indent="-228600">
              <a:spcBef>
                <a:spcPts val="0"/>
              </a:spcBef>
              <a:spcAft>
                <a:spcPts val="600"/>
              </a:spcAft>
              <a:buFont typeface="Arial" panose="020B0604020202020204" pitchFamily="34" charset="0"/>
              <a:buChar char="•"/>
            </a:pPr>
            <a:r>
              <a:rPr lang="en-US" sz="1200" kern="1200" dirty="0">
                <a:solidFill>
                  <a:schemeClr val="tx1"/>
                </a:solidFill>
                <a:latin typeface="+mn-lt"/>
                <a:ea typeface="+mn-ea"/>
                <a:cs typeface="+mn-cs"/>
                <a:sym typeface="Arial"/>
              </a:rPr>
              <a:t>The ability to connect thinking and performance skills to accomplish everyday activities, that considers the dynamic balance between motor abilities, activity demands and the task environment (Giles et al., 2017; Wesson et al., 2016)</a:t>
            </a:r>
          </a:p>
          <a:p>
            <a:pPr marL="0" lvl="0" indent="-228600">
              <a:spcBef>
                <a:spcPts val="0"/>
              </a:spcBef>
              <a:spcAft>
                <a:spcPts val="600"/>
              </a:spcAft>
              <a:buFont typeface="Arial" panose="020B0604020202020204" pitchFamily="34" charset="0"/>
              <a:buChar char="•"/>
            </a:pPr>
            <a:endParaRPr lang="en-US" sz="1200" kern="1200" dirty="0">
              <a:solidFill>
                <a:schemeClr val="tx1"/>
              </a:solidFill>
              <a:latin typeface="+mn-lt"/>
              <a:ea typeface="+mn-ea"/>
              <a:cs typeface="+mn-cs"/>
              <a:sym typeface="Arial"/>
            </a:endParaRPr>
          </a:p>
          <a:p>
            <a:pPr marL="0" lvl="0" indent="-228600">
              <a:spcBef>
                <a:spcPts val="0"/>
              </a:spcBef>
              <a:spcAft>
                <a:spcPts val="600"/>
              </a:spcAft>
              <a:buClr>
                <a:schemeClr val="dk1"/>
              </a:buClr>
              <a:buSzPts val="1800"/>
              <a:buFont typeface="Arial" panose="020B0604020202020204" pitchFamily="34" charset="0"/>
              <a:buChar char="•"/>
            </a:pPr>
            <a:r>
              <a:rPr lang="en-US" sz="1200" kern="1200" dirty="0">
                <a:solidFill>
                  <a:schemeClr val="tx1"/>
                </a:solidFill>
                <a:latin typeface="+mn-lt"/>
                <a:ea typeface="+mn-ea"/>
                <a:cs typeface="+mn-cs"/>
                <a:sym typeface="Arial"/>
              </a:rPr>
              <a:t>Functional cognition is relevant to all individuals, regardless of ability!</a:t>
            </a:r>
          </a:p>
        </p:txBody>
      </p:sp>
      <p:pic>
        <p:nvPicPr>
          <p:cNvPr id="3" name="Picture 2" descr="A silhouette of a person with a brain and a person's head&#10;&#10;Description automatically generated">
            <a:extLst>
              <a:ext uri="{FF2B5EF4-FFF2-40B4-BE49-F238E27FC236}">
                <a16:creationId xmlns:a16="http://schemas.microsoft.com/office/drawing/2014/main" id="{6265B213-E78C-DC40-682F-C1FB0D2FF87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291" b="2"/>
          <a:stretch/>
        </p:blipFill>
        <p:spPr>
          <a:xfrm>
            <a:off x="3816932" y="658059"/>
            <a:ext cx="4666971" cy="3782322"/>
          </a:xfrm>
          <a:prstGeom prst="rect">
            <a:avLst/>
          </a:prstGeom>
        </p:spPr>
      </p:pic>
      <p:grpSp>
        <p:nvGrpSpPr>
          <p:cNvPr id="113" name="Group 112">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16932" y="4394121"/>
            <a:ext cx="4669847" cy="92522"/>
            <a:chOff x="7015162" y="5858828"/>
            <a:chExt cx="4300544" cy="123363"/>
          </a:xfrm>
        </p:grpSpPr>
        <p:sp>
          <p:nvSpPr>
            <p:cNvPr id="114" name="Rectangle 113">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F36FBB3A-4259-E109-0F89-DC438B31EFA5}"/>
              </a:ext>
            </a:extLst>
          </p:cNvPr>
          <p:cNvSpPr txBox="1"/>
          <p:nvPr/>
        </p:nvSpPr>
        <p:spPr>
          <a:xfrm>
            <a:off x="5760080" y="4240326"/>
            <a:ext cx="2723823" cy="200055"/>
          </a:xfrm>
          <a:prstGeom prst="rect">
            <a:avLst/>
          </a:prstGeom>
          <a:solidFill>
            <a:srgbClr val="000000"/>
          </a:solidFill>
        </p:spPr>
        <p:txBody>
          <a:bodyPr wrap="none" rtlCol="0">
            <a:spAutoFit/>
          </a:bodyPr>
          <a:lstStyle/>
          <a:p>
            <a:pPr algn="r">
              <a:spcAft>
                <a:spcPts val="600"/>
              </a:spcAft>
            </a:pPr>
            <a:r>
              <a:rPr lang="en-US" sz="700">
                <a:solidFill>
                  <a:srgbClr val="FFFFFF"/>
                </a:solidFill>
                <a:latin typeface="+mn-lt"/>
                <a:ea typeface="+mn-ea"/>
                <a:cs typeface="+mn-cs"/>
                <a:hlinkClick r:id="rId4" tooltip="https://courses.lumenlearning.com/suny-hccc-social-psychology/chapter/affect-behavior-and-cognition/">
                  <a:extLst>
                    <a:ext uri="{A12FA001-AC4F-418D-AE19-62706E023703}">
                      <ahyp:hlinkClr xmlns:ahyp="http://schemas.microsoft.com/office/drawing/2018/hyperlinkcolor" val="tx"/>
                    </a:ext>
                  </a:extLst>
                </a:hlinkClick>
              </a:rPr>
              <a:t>This Photo</a:t>
            </a:r>
            <a:r>
              <a:rPr lang="en-US" sz="700">
                <a:solidFill>
                  <a:srgbClr val="FFFFFF"/>
                </a:solidFill>
                <a:latin typeface="+mn-lt"/>
                <a:ea typeface="+mn-ea"/>
                <a:cs typeface="+mn-cs"/>
              </a:rPr>
              <a:t> by Unknown Author is licensed under </a:t>
            </a:r>
            <a:r>
              <a:rPr lang="en-US" sz="700">
                <a:solidFill>
                  <a:srgbClr val="FFFFFF"/>
                </a:solidFill>
                <a:latin typeface="+mn-lt"/>
                <a:ea typeface="+mn-ea"/>
                <a:cs typeface="+mn-cs"/>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
        <p:cNvGrpSpPr/>
        <p:nvPr/>
      </p:nvGrpSpPr>
      <p:grpSpPr>
        <a:xfrm>
          <a:off x="0" y="0"/>
          <a:ext cx="0" cy="0"/>
          <a:chOff x="0" y="0"/>
          <a:chExt cx="0" cy="0"/>
        </a:xfrm>
      </p:grpSpPr>
      <p:sp>
        <p:nvSpPr>
          <p:cNvPr id="110" name="Rectangle 109">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4278"/>
            <a:ext cx="9143993" cy="127075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oogle Shape;104;g2c29979a695_0_17"/>
          <p:cNvSpPr txBox="1">
            <a:spLocks noGrp="1"/>
          </p:cNvSpPr>
          <p:nvPr>
            <p:ph type="title"/>
          </p:nvPr>
        </p:nvSpPr>
        <p:spPr>
          <a:xfrm>
            <a:off x="867638" y="478321"/>
            <a:ext cx="7416372" cy="675098"/>
          </a:xfrm>
          <a:prstGeom prst="rect">
            <a:avLst/>
          </a:prstGeom>
        </p:spPr>
        <p:txBody>
          <a:bodyPr spcFirstLastPara="1" vert="horz" lIns="91440" tIns="45720" rIns="91440" bIns="45720" rtlCol="0" anchor="t" anchorCtr="0">
            <a:normAutofit/>
          </a:bodyPr>
          <a:lstStyle/>
          <a:p>
            <a:pPr marL="0" lvl="0" indent="0">
              <a:spcBef>
                <a:spcPct val="0"/>
              </a:spcBef>
              <a:spcAft>
                <a:spcPts val="0"/>
              </a:spcAft>
            </a:pPr>
            <a:r>
              <a:rPr lang="en-US" sz="2100" kern="1200">
                <a:solidFill>
                  <a:schemeClr val="bg1"/>
                </a:solidFill>
                <a:latin typeface="+mj-lt"/>
                <a:ea typeface="+mj-ea"/>
                <a:cs typeface="+mj-cs"/>
              </a:rPr>
              <a:t>Key Concepts of Functional Cognition:</a:t>
            </a:r>
          </a:p>
          <a:p>
            <a:pPr marL="0" lvl="0" indent="0">
              <a:spcBef>
                <a:spcPct val="0"/>
              </a:spcBef>
              <a:spcAft>
                <a:spcPts val="0"/>
              </a:spcAft>
            </a:pPr>
            <a:r>
              <a:rPr lang="en-US" sz="2100" kern="1200">
                <a:solidFill>
                  <a:schemeClr val="bg1"/>
                </a:solidFill>
                <a:latin typeface="+mj-lt"/>
                <a:ea typeface="+mj-ea"/>
                <a:cs typeface="+mj-cs"/>
              </a:rPr>
              <a:t> Executive Function</a:t>
            </a:r>
          </a:p>
        </p:txBody>
      </p:sp>
      <p:sp>
        <p:nvSpPr>
          <p:cNvPr id="112" name="Rectangle 111">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66480"/>
            <a:ext cx="9143992" cy="3877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1508068"/>
            <a:ext cx="342892" cy="34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Google Shape;105;g2c29979a695_0_17"/>
          <p:cNvSpPr txBox="1">
            <a:spLocks noGrp="1"/>
          </p:cNvSpPr>
          <p:nvPr>
            <p:ph type="body" idx="1"/>
          </p:nvPr>
        </p:nvSpPr>
        <p:spPr>
          <a:xfrm>
            <a:off x="291663" y="1781503"/>
            <a:ext cx="8655268" cy="2851218"/>
          </a:xfrm>
          <a:prstGeom prst="rect">
            <a:avLst/>
          </a:prstGeom>
        </p:spPr>
        <p:txBody>
          <a:bodyPr spcFirstLastPara="1" vert="horz" lIns="91440" tIns="45720" rIns="91440" bIns="45720" rtlCol="0" anchorCtr="0">
            <a:noAutofit/>
          </a:bodyPr>
          <a:lstStyle/>
          <a:p>
            <a:pPr marL="0" lvl="0" indent="0">
              <a:spcBef>
                <a:spcPts val="0"/>
              </a:spcBef>
              <a:spcAft>
                <a:spcPts val="600"/>
              </a:spcAft>
              <a:buNone/>
            </a:pPr>
            <a:r>
              <a:rPr lang="en-US" sz="1200" kern="1200" dirty="0">
                <a:solidFill>
                  <a:schemeClr val="tx1"/>
                </a:solidFill>
                <a:latin typeface="+mn-lt"/>
                <a:ea typeface="+mn-ea"/>
                <a:cs typeface="+mn-cs"/>
              </a:rPr>
              <a:t>Executive function refers to a group of cognitive processes needed to participate in everyday life, this includes (but is not limited to): </a:t>
            </a:r>
          </a:p>
          <a:p>
            <a:pPr marL="0" lvl="0" indent="-228600">
              <a:spcBef>
                <a:spcPts val="0"/>
              </a:spcBef>
              <a:spcAft>
                <a:spcPts val="600"/>
              </a:spcAft>
              <a:buFont typeface="Arial" panose="020B0604020202020204" pitchFamily="34" charset="0"/>
              <a:buChar char="•"/>
            </a:pPr>
            <a:endParaRPr lang="en-US" sz="1200" kern="1200" dirty="0">
              <a:solidFill>
                <a:schemeClr val="tx1"/>
              </a:solidFill>
              <a:latin typeface="+mn-lt"/>
              <a:ea typeface="+mn-ea"/>
              <a:cs typeface="+mn-cs"/>
            </a:endParaRPr>
          </a:p>
          <a:p>
            <a:pPr marL="457200" lvl="0" indent="-228600">
              <a:spcBef>
                <a:spcPts val="0"/>
              </a:spcBef>
              <a:spcAft>
                <a:spcPts val="600"/>
              </a:spcAft>
              <a:buSzPct val="100000"/>
              <a:buFont typeface="Arial" panose="020B0604020202020204" pitchFamily="34" charset="0"/>
              <a:buChar char="•"/>
            </a:pPr>
            <a:r>
              <a:rPr lang="en-US" sz="1200" b="1" kern="1200" dirty="0">
                <a:solidFill>
                  <a:schemeClr val="tx1"/>
                </a:solidFill>
                <a:latin typeface="+mn-lt"/>
                <a:ea typeface="+mn-ea"/>
                <a:cs typeface="+mn-cs"/>
              </a:rPr>
              <a:t>Initiation:</a:t>
            </a:r>
            <a:r>
              <a:rPr lang="en-US" sz="1200" kern="1200" dirty="0">
                <a:solidFill>
                  <a:schemeClr val="tx1"/>
                </a:solidFill>
                <a:latin typeface="+mn-lt"/>
                <a:ea typeface="+mn-ea"/>
                <a:cs typeface="+mn-cs"/>
              </a:rPr>
              <a:t> The ability to seek information, ask questions, formulate plans and ideas, the ability to make choices and identify goals</a:t>
            </a:r>
          </a:p>
          <a:p>
            <a:pPr marL="457200" lvl="0" indent="-228600">
              <a:spcBef>
                <a:spcPts val="0"/>
              </a:spcBef>
              <a:spcAft>
                <a:spcPts val="600"/>
              </a:spcAft>
              <a:buSzPct val="100000"/>
              <a:buFont typeface="Arial" panose="020B0604020202020204" pitchFamily="34" charset="0"/>
              <a:buChar char="•"/>
            </a:pPr>
            <a:r>
              <a:rPr lang="en-US" sz="1200" b="1" kern="1200" dirty="0">
                <a:solidFill>
                  <a:schemeClr val="tx1"/>
                </a:solidFill>
                <a:latin typeface="+mn-lt"/>
                <a:ea typeface="+mn-ea"/>
                <a:cs typeface="+mn-cs"/>
              </a:rPr>
              <a:t>Working memory: </a:t>
            </a:r>
            <a:r>
              <a:rPr lang="en-US" sz="1200" kern="1200" dirty="0">
                <a:solidFill>
                  <a:schemeClr val="tx1"/>
                </a:solidFill>
                <a:latin typeface="+mn-lt"/>
                <a:ea typeface="+mn-ea"/>
                <a:cs typeface="+mn-cs"/>
              </a:rPr>
              <a:t>A skill enabling individuals to engage with information while completing tasks without losing focus. This includes comprehension, problem-solving, reasoning and learning</a:t>
            </a:r>
          </a:p>
          <a:p>
            <a:pPr marL="457200" lvl="0" indent="-228600">
              <a:spcBef>
                <a:spcPts val="0"/>
              </a:spcBef>
              <a:spcAft>
                <a:spcPts val="600"/>
              </a:spcAft>
              <a:buSzPct val="100000"/>
              <a:buFont typeface="Arial" panose="020B0604020202020204" pitchFamily="34" charset="0"/>
              <a:buChar char="•"/>
            </a:pPr>
            <a:r>
              <a:rPr lang="en-US" sz="1200" b="1" kern="1200" dirty="0">
                <a:solidFill>
                  <a:schemeClr val="tx1"/>
                </a:solidFill>
                <a:latin typeface="+mn-lt"/>
                <a:ea typeface="+mn-ea"/>
                <a:cs typeface="+mn-cs"/>
              </a:rPr>
              <a:t>Attention: </a:t>
            </a:r>
            <a:r>
              <a:rPr lang="en-US" sz="1200" kern="1200" dirty="0">
                <a:solidFill>
                  <a:schemeClr val="tx1"/>
                </a:solidFill>
                <a:latin typeface="+mn-lt"/>
                <a:ea typeface="+mn-ea"/>
                <a:cs typeface="+mn-cs"/>
              </a:rPr>
              <a:t>The cognitive process that allows an individual to concentrate on relevant stimuli</a:t>
            </a:r>
          </a:p>
          <a:p>
            <a:pPr marL="457200" lvl="0" indent="-228600">
              <a:spcBef>
                <a:spcPts val="0"/>
              </a:spcBef>
              <a:spcAft>
                <a:spcPts val="600"/>
              </a:spcAft>
              <a:buSzPct val="100000"/>
              <a:buFont typeface="Arial" panose="020B0604020202020204" pitchFamily="34" charset="0"/>
              <a:buChar char="•"/>
            </a:pPr>
            <a:r>
              <a:rPr lang="en-US" sz="1200" b="1" kern="1200" dirty="0">
                <a:solidFill>
                  <a:schemeClr val="tx1"/>
                </a:solidFill>
                <a:latin typeface="+mn-lt"/>
                <a:ea typeface="+mn-ea"/>
                <a:cs typeface="+mn-cs"/>
              </a:rPr>
              <a:t>Planning/organization: </a:t>
            </a:r>
            <a:r>
              <a:rPr lang="en-US" sz="1200" kern="1200" dirty="0">
                <a:solidFill>
                  <a:schemeClr val="tx1"/>
                </a:solidFill>
                <a:latin typeface="+mn-lt"/>
                <a:ea typeface="+mn-ea"/>
                <a:cs typeface="+mn-cs"/>
              </a:rPr>
              <a:t>This includes the ability to identify the steps and organize the sequence of action including the motor components of a task needed to achieve a goal</a:t>
            </a:r>
          </a:p>
          <a:p>
            <a:pPr marL="457200" lvl="0" indent="-228600">
              <a:spcBef>
                <a:spcPts val="0"/>
              </a:spcBef>
              <a:spcAft>
                <a:spcPts val="600"/>
              </a:spcAft>
              <a:buSzPct val="100000"/>
              <a:buFont typeface="Arial" panose="020B0604020202020204" pitchFamily="34" charset="0"/>
              <a:buChar char="•"/>
            </a:pPr>
            <a:r>
              <a:rPr lang="en-US" sz="1200" b="1" kern="1200" dirty="0">
                <a:solidFill>
                  <a:schemeClr val="tx1"/>
                </a:solidFill>
                <a:latin typeface="+mn-lt"/>
                <a:ea typeface="+mn-ea"/>
                <a:cs typeface="+mn-cs"/>
              </a:rPr>
              <a:t>Inhibitory Control: </a:t>
            </a:r>
            <a:r>
              <a:rPr lang="en-US" sz="1200" kern="1200" dirty="0">
                <a:solidFill>
                  <a:schemeClr val="tx1"/>
                </a:solidFill>
                <a:highlight>
                  <a:srgbClr val="FFFFFF"/>
                </a:highlight>
                <a:latin typeface="+mn-lt"/>
                <a:ea typeface="+mn-ea"/>
                <a:cs typeface="+mn-cs"/>
              </a:rPr>
              <a:t>he capacity to restrain or suppress impulses, behaviors, or thoughts that are not pertinent or suitable in a particular situation. It encompasses the ability to manage one's attention, conduct, and emotions by restraining automatic reactions and opting for more suitable actions or responses according to objectives and contextual requirements. </a:t>
            </a:r>
          </a:p>
          <a:p>
            <a:pPr marL="457200" lvl="0" indent="-228600">
              <a:spcBef>
                <a:spcPts val="0"/>
              </a:spcBef>
              <a:spcAft>
                <a:spcPts val="600"/>
              </a:spcAft>
              <a:buSzPct val="100000"/>
              <a:buFont typeface="Arial" panose="020B0604020202020204" pitchFamily="34" charset="0"/>
              <a:buChar char="•"/>
            </a:pPr>
            <a:r>
              <a:rPr lang="en-US" sz="1200" b="1" kern="1200" dirty="0">
                <a:solidFill>
                  <a:schemeClr val="tx1"/>
                </a:solidFill>
                <a:highlight>
                  <a:srgbClr val="FFFFFF"/>
                </a:highlight>
                <a:latin typeface="+mn-lt"/>
                <a:ea typeface="+mn-ea"/>
                <a:cs typeface="+mn-cs"/>
              </a:rPr>
              <a:t>Metacognition: </a:t>
            </a:r>
            <a:r>
              <a:rPr lang="en-US" sz="1200" kern="1200" dirty="0">
                <a:solidFill>
                  <a:schemeClr val="tx1"/>
                </a:solidFill>
                <a:highlight>
                  <a:srgbClr val="FFFFFF"/>
                </a:highlight>
                <a:latin typeface="+mn-lt"/>
                <a:ea typeface="+mn-ea"/>
                <a:cs typeface="+mn-cs"/>
              </a:rPr>
              <a:t>T</a:t>
            </a:r>
            <a:r>
              <a:rPr lang="en-US" sz="1200" b="0" i="0" kern="1200" dirty="0">
                <a:solidFill>
                  <a:schemeClr val="tx1"/>
                </a:solidFill>
                <a:effectLst/>
                <a:latin typeface="+mn-lt"/>
                <a:ea typeface="+mn-ea"/>
                <a:cs typeface="+mn-cs"/>
              </a:rPr>
              <a:t>he cognitive process of thinking about one's own thinking.</a:t>
            </a:r>
            <a:endParaRPr lang="en-US" sz="1200" b="1" kern="1200" dirty="0">
              <a:solidFill>
                <a:schemeClr val="tx1"/>
              </a:solidFill>
              <a:latin typeface="+mn-lt"/>
              <a:ea typeface="+mn-ea"/>
              <a:cs typeface="+mn-cs"/>
            </a:endParaRPr>
          </a:p>
          <a:p>
            <a:pPr marL="0" lvl="0" indent="-228600">
              <a:spcBef>
                <a:spcPts val="0"/>
              </a:spcBef>
              <a:spcAft>
                <a:spcPts val="600"/>
              </a:spcAft>
              <a:buFont typeface="Arial" panose="020B0604020202020204" pitchFamily="34" charset="0"/>
              <a:buChar char="•"/>
            </a:pPr>
            <a:endParaRPr lang="en-US" sz="1200" kern="1200" dirty="0">
              <a:solidFill>
                <a:schemeClr val="tx1"/>
              </a:solidFill>
              <a:latin typeface="+mn-lt"/>
              <a:ea typeface="+mn-ea"/>
              <a:cs typeface="+mn-cs"/>
            </a:endParaRPr>
          </a:p>
          <a:p>
            <a:pPr marL="0" lvl="0" indent="0" algn="r">
              <a:spcBef>
                <a:spcPts val="0"/>
              </a:spcBef>
              <a:spcAft>
                <a:spcPts val="600"/>
              </a:spcAft>
              <a:buNone/>
            </a:pP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Multicontext</a:t>
            </a:r>
            <a:r>
              <a:rPr lang="en-US" sz="1200" kern="1200" dirty="0">
                <a:solidFill>
                  <a:schemeClr val="tx1"/>
                </a:solidFill>
                <a:latin typeface="+mn-lt"/>
                <a:ea typeface="+mn-ea"/>
                <a:cs typeface="+mn-cs"/>
              </a:rPr>
              <a:t>, 2023; Wolf, et al., 2019)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
        <p:cNvGrpSpPr/>
        <p:nvPr/>
      </p:nvGrpSpPr>
      <p:grpSpPr>
        <a:xfrm>
          <a:off x="0" y="0"/>
          <a:ext cx="0" cy="0"/>
          <a:chOff x="0" y="0"/>
          <a:chExt cx="0" cy="0"/>
        </a:xfrm>
      </p:grpSpPr>
      <p:sp>
        <p:nvSpPr>
          <p:cNvPr id="116" name="Rectangle 115">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9143993" cy="17690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Google Shape;110;g2c29979a695_0_27"/>
          <p:cNvSpPr txBox="1">
            <a:spLocks noGrp="1"/>
          </p:cNvSpPr>
          <p:nvPr>
            <p:ph type="title"/>
          </p:nvPr>
        </p:nvSpPr>
        <p:spPr>
          <a:xfrm>
            <a:off x="922817" y="265487"/>
            <a:ext cx="7416372" cy="1140283"/>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pPr>
            <a:r>
              <a:rPr lang="en-US" sz="3700" kern="1200" dirty="0">
                <a:solidFill>
                  <a:schemeClr val="bg1"/>
                </a:solidFill>
                <a:latin typeface="+mj-lt"/>
                <a:ea typeface="+mj-ea"/>
                <a:cs typeface="+mj-cs"/>
              </a:rPr>
              <a:t>Initiation Dysfunction &amp; </a:t>
            </a:r>
            <a:br>
              <a:rPr lang="en-US" sz="3700" kern="1200" dirty="0">
                <a:solidFill>
                  <a:schemeClr val="bg1"/>
                </a:solidFill>
                <a:latin typeface="+mj-lt"/>
                <a:ea typeface="+mj-ea"/>
                <a:cs typeface="+mj-cs"/>
              </a:rPr>
            </a:br>
            <a:r>
              <a:rPr lang="en-US" sz="3700" kern="1200" dirty="0">
                <a:solidFill>
                  <a:schemeClr val="bg1"/>
                </a:solidFill>
                <a:latin typeface="+mj-lt"/>
                <a:ea typeface="+mj-ea"/>
                <a:cs typeface="+mj-cs"/>
              </a:rPr>
              <a:t>Impact on Function</a:t>
            </a:r>
          </a:p>
        </p:txBody>
      </p:sp>
      <p:sp>
        <p:nvSpPr>
          <p:cNvPr id="118" name="Rectangle 117">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007"/>
            <a:ext cx="9143992" cy="3409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170272"/>
            <a:ext cx="342900" cy="34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Google Shape;111;g2c29979a695_0_27"/>
          <p:cNvSpPr txBox="1">
            <a:spLocks noGrp="1"/>
          </p:cNvSpPr>
          <p:nvPr>
            <p:ph type="body" idx="1"/>
          </p:nvPr>
        </p:nvSpPr>
        <p:spPr>
          <a:xfrm>
            <a:off x="409903" y="2325212"/>
            <a:ext cx="7874107" cy="2751285"/>
          </a:xfrm>
          <a:prstGeom prst="rect">
            <a:avLst/>
          </a:prstGeom>
        </p:spPr>
        <p:txBody>
          <a:bodyPr spcFirstLastPara="1" vert="horz" lIns="91440" tIns="45720" rIns="91440" bIns="45720" rtlCol="0" anchorCtr="0">
            <a:normAutofit/>
          </a:bodyPr>
          <a:lstStyle/>
          <a:p>
            <a:pPr marL="457200" lvl="0" indent="-228600">
              <a:spcBef>
                <a:spcPts val="0"/>
              </a:spcBef>
              <a:spcAft>
                <a:spcPts val="600"/>
              </a:spcAft>
              <a:buSzPts val="1800"/>
              <a:buFont typeface="Arial" panose="020B0604020202020204" pitchFamily="34" charset="0"/>
              <a:buChar char="•"/>
            </a:pPr>
            <a:r>
              <a:rPr lang="en-US" sz="1400" kern="1200" dirty="0">
                <a:solidFill>
                  <a:schemeClr val="tx1"/>
                </a:solidFill>
                <a:latin typeface="+mn-lt"/>
                <a:ea typeface="+mn-ea"/>
                <a:cs typeface="+mn-cs"/>
              </a:rPr>
              <a:t>Difficulty producing goal-directed behavior and sustained activity</a:t>
            </a:r>
          </a:p>
          <a:p>
            <a:pPr marL="914400" lvl="1" indent="-228600">
              <a:spcBef>
                <a:spcPts val="0"/>
              </a:spcBef>
              <a:spcAft>
                <a:spcPts val="600"/>
              </a:spcAft>
              <a:buSzPts val="1400"/>
              <a:buFont typeface="Arial" panose="020B0604020202020204" pitchFamily="34" charset="0"/>
              <a:buChar char="•"/>
            </a:pPr>
            <a:r>
              <a:rPr lang="en-US" sz="1400" kern="1200" dirty="0">
                <a:solidFill>
                  <a:schemeClr val="tx1"/>
                </a:solidFill>
                <a:latin typeface="+mn-lt"/>
                <a:ea typeface="+mn-ea"/>
                <a:cs typeface="+mn-cs"/>
              </a:rPr>
              <a:t>diminished interest</a:t>
            </a:r>
          </a:p>
          <a:p>
            <a:pPr marL="914400" lvl="1" indent="-228600">
              <a:spcBef>
                <a:spcPts val="0"/>
              </a:spcBef>
              <a:spcAft>
                <a:spcPts val="600"/>
              </a:spcAft>
              <a:buSzPts val="1400"/>
              <a:buFont typeface="Arial" panose="020B0604020202020204" pitchFamily="34" charset="0"/>
              <a:buChar char="•"/>
            </a:pPr>
            <a:r>
              <a:rPr lang="en-US" sz="1400" kern="1200" dirty="0">
                <a:solidFill>
                  <a:schemeClr val="tx1"/>
                </a:solidFill>
                <a:latin typeface="+mn-lt"/>
                <a:ea typeface="+mn-ea"/>
                <a:cs typeface="+mn-cs"/>
              </a:rPr>
              <a:t>decreased drive to engage in activity</a:t>
            </a:r>
          </a:p>
          <a:p>
            <a:pPr marL="914400" lvl="1" indent="-228600">
              <a:spcBef>
                <a:spcPts val="0"/>
              </a:spcBef>
              <a:spcAft>
                <a:spcPts val="600"/>
              </a:spcAft>
              <a:buSzPts val="1400"/>
              <a:buFont typeface="Arial" panose="020B0604020202020204" pitchFamily="34" charset="0"/>
              <a:buChar char="•"/>
            </a:pPr>
            <a:r>
              <a:rPr lang="en-US" sz="1400" kern="1200" dirty="0">
                <a:solidFill>
                  <a:schemeClr val="tx1"/>
                </a:solidFill>
                <a:latin typeface="+mn-lt"/>
                <a:ea typeface="+mn-ea"/>
                <a:cs typeface="+mn-cs"/>
              </a:rPr>
              <a:t>reduced follow through in intention, plans, goals</a:t>
            </a:r>
          </a:p>
          <a:p>
            <a:pPr marL="457200" lvl="0" indent="-228600">
              <a:spcBef>
                <a:spcPts val="0"/>
              </a:spcBef>
              <a:spcAft>
                <a:spcPts val="600"/>
              </a:spcAft>
              <a:buSzPts val="1800"/>
              <a:buFont typeface="Arial" panose="020B0604020202020204" pitchFamily="34" charset="0"/>
              <a:buChar char="•"/>
            </a:pPr>
            <a:r>
              <a:rPr lang="en-US" sz="1400" kern="1200" dirty="0">
                <a:solidFill>
                  <a:schemeClr val="tx1"/>
                </a:solidFill>
                <a:latin typeface="+mn-lt"/>
                <a:ea typeface="+mn-ea"/>
                <a:cs typeface="+mn-cs"/>
              </a:rPr>
              <a:t>Mild initiation dysfunction may only be revealed during novel or complex tasks but remain intact for rehearsed and familiar activity</a:t>
            </a:r>
          </a:p>
          <a:p>
            <a:pPr marL="457200" lvl="0" indent="-228600">
              <a:spcBef>
                <a:spcPts val="0"/>
              </a:spcBef>
              <a:spcAft>
                <a:spcPts val="600"/>
              </a:spcAft>
              <a:buSzPts val="1800"/>
              <a:buFont typeface="Arial" panose="020B0604020202020204" pitchFamily="34" charset="0"/>
              <a:buChar char="•"/>
            </a:pPr>
            <a:r>
              <a:rPr lang="en-US" sz="1400" kern="1200" dirty="0">
                <a:solidFill>
                  <a:schemeClr val="tx1"/>
                </a:solidFill>
                <a:latin typeface="+mn-lt"/>
                <a:ea typeface="+mn-ea"/>
                <a:cs typeface="+mn-cs"/>
              </a:rPr>
              <a:t>In clinical settings the structure of an activity provided by the rehabilitation professional can mask initiation dysfunction if too much structure is provided.</a:t>
            </a:r>
          </a:p>
          <a:p>
            <a:pPr marL="457200" lvl="0" indent="-228600">
              <a:spcBef>
                <a:spcPts val="0"/>
              </a:spcBef>
              <a:spcAft>
                <a:spcPts val="600"/>
              </a:spcAft>
              <a:buSzPts val="1800"/>
              <a:buFont typeface="Arial" panose="020B0604020202020204" pitchFamily="34" charset="0"/>
              <a:buChar char="•"/>
            </a:pPr>
            <a:r>
              <a:rPr lang="en-US" sz="1400" kern="1200" dirty="0">
                <a:solidFill>
                  <a:schemeClr val="tx1"/>
                </a:solidFill>
                <a:latin typeface="+mn-lt"/>
                <a:ea typeface="+mn-ea"/>
                <a:cs typeface="+mn-cs"/>
              </a:rPr>
              <a:t>In most severe cases of initiation dysfunction the person will have difficulty engaging in rote and familiar tasks.</a:t>
            </a:r>
          </a:p>
          <a:p>
            <a:pPr marL="0" lvl="0" indent="-228600">
              <a:spcBef>
                <a:spcPts val="0"/>
              </a:spcBef>
              <a:spcAft>
                <a:spcPts val="600"/>
              </a:spcAft>
              <a:buFont typeface="Arial" panose="020B0604020202020204" pitchFamily="34" charset="0"/>
              <a:buChar char="•"/>
            </a:pPr>
            <a:endParaRPr lang="en-US" sz="1000" kern="1200" dirty="0">
              <a:solidFill>
                <a:schemeClr val="tx1"/>
              </a:solidFill>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5"/>
        <p:cNvGrpSpPr/>
        <p:nvPr/>
      </p:nvGrpSpPr>
      <p:grpSpPr>
        <a:xfrm>
          <a:off x="0" y="0"/>
          <a:ext cx="0" cy="0"/>
          <a:chOff x="0" y="0"/>
          <a:chExt cx="0" cy="0"/>
        </a:xfrm>
      </p:grpSpPr>
      <p:sp>
        <p:nvSpPr>
          <p:cNvPr id="122" name="Rectangle 121">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9143993" cy="17690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Google Shape;116;g2c29979a695_0_32"/>
          <p:cNvSpPr txBox="1">
            <a:spLocks noGrp="1"/>
          </p:cNvSpPr>
          <p:nvPr>
            <p:ph type="title"/>
          </p:nvPr>
        </p:nvSpPr>
        <p:spPr>
          <a:xfrm>
            <a:off x="867638" y="478321"/>
            <a:ext cx="7416372" cy="1140283"/>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pPr>
            <a:r>
              <a:rPr lang="en-US" sz="3700" kern="1200" dirty="0">
                <a:solidFill>
                  <a:schemeClr val="bg1"/>
                </a:solidFill>
                <a:latin typeface="+mj-lt"/>
                <a:ea typeface="+mj-ea"/>
                <a:cs typeface="+mj-cs"/>
              </a:rPr>
              <a:t>Working Memory Dysfunction &amp; Impact on Function</a:t>
            </a:r>
          </a:p>
        </p:txBody>
      </p:sp>
      <p:sp>
        <p:nvSpPr>
          <p:cNvPr id="124" name="Rectangle 123">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007"/>
            <a:ext cx="9143992" cy="3409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170272"/>
            <a:ext cx="342900" cy="34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Google Shape;117;g2c29979a695_0_32"/>
          <p:cNvSpPr txBox="1">
            <a:spLocks noGrp="1"/>
          </p:cNvSpPr>
          <p:nvPr>
            <p:ph type="body" idx="1"/>
          </p:nvPr>
        </p:nvSpPr>
        <p:spPr>
          <a:xfrm>
            <a:off x="866669" y="2325212"/>
            <a:ext cx="7417341" cy="2307509"/>
          </a:xfrm>
          <a:prstGeom prst="rect">
            <a:avLst/>
          </a:prstGeom>
        </p:spPr>
        <p:txBody>
          <a:bodyPr spcFirstLastPara="1" vert="horz" lIns="91440" tIns="45720" rIns="91440" bIns="45720" rtlCol="0" anchorCtr="0">
            <a:normAutofit/>
          </a:bodyPr>
          <a:lstStyle/>
          <a:p>
            <a:pPr marL="457200" lvl="0" indent="-228600">
              <a:spcBef>
                <a:spcPts val="0"/>
              </a:spcBef>
              <a:spcAft>
                <a:spcPts val="600"/>
              </a:spcAft>
              <a:buSzPts val="1800"/>
              <a:buFont typeface="Arial" panose="020B0604020202020204" pitchFamily="34" charset="0"/>
              <a:buChar char="•"/>
            </a:pPr>
            <a:r>
              <a:rPr lang="en-US" sz="1000" kern="1200" dirty="0">
                <a:solidFill>
                  <a:schemeClr val="tx1"/>
                </a:solidFill>
                <a:latin typeface="+mn-lt"/>
                <a:ea typeface="+mn-ea"/>
                <a:cs typeface="+mn-cs"/>
              </a:rPr>
              <a:t>Working memory holds information to be immediately available during an activity so it is accessible to achieve the goal</a:t>
            </a:r>
          </a:p>
          <a:p>
            <a:pPr marL="914400" lvl="1" indent="-228600">
              <a:spcBef>
                <a:spcPts val="0"/>
              </a:spcBef>
              <a:spcAft>
                <a:spcPts val="600"/>
              </a:spcAft>
              <a:buSzPts val="1400"/>
              <a:buFont typeface="Arial" panose="020B0604020202020204" pitchFamily="34" charset="0"/>
              <a:buChar char="•"/>
            </a:pPr>
            <a:r>
              <a:rPr lang="en-US" sz="1000" kern="1200" dirty="0">
                <a:solidFill>
                  <a:schemeClr val="tx1"/>
                </a:solidFill>
                <a:latin typeface="+mn-lt"/>
                <a:ea typeface="+mn-ea"/>
                <a:cs typeface="+mn-cs"/>
              </a:rPr>
              <a:t>Tied to awareness</a:t>
            </a:r>
          </a:p>
          <a:p>
            <a:pPr marL="914400" lvl="1" indent="-228600">
              <a:spcBef>
                <a:spcPts val="0"/>
              </a:spcBef>
              <a:spcAft>
                <a:spcPts val="600"/>
              </a:spcAft>
              <a:buSzPts val="1400"/>
              <a:buFont typeface="Arial" panose="020B0604020202020204" pitchFamily="34" charset="0"/>
              <a:buChar char="•"/>
            </a:pPr>
            <a:r>
              <a:rPr lang="en-US" sz="1000" kern="1200" dirty="0">
                <a:solidFill>
                  <a:schemeClr val="tx1"/>
                </a:solidFill>
                <a:latin typeface="+mn-lt"/>
                <a:ea typeface="+mn-ea"/>
                <a:cs typeface="+mn-cs"/>
              </a:rPr>
              <a:t>Allows for mental tracking and manipulation</a:t>
            </a:r>
          </a:p>
          <a:p>
            <a:pPr marL="914400" lvl="1" indent="-228600">
              <a:spcBef>
                <a:spcPts val="0"/>
              </a:spcBef>
              <a:spcAft>
                <a:spcPts val="600"/>
              </a:spcAft>
              <a:buSzPts val="1400"/>
              <a:buFont typeface="Arial" panose="020B0604020202020204" pitchFamily="34" charset="0"/>
              <a:buChar char="•"/>
            </a:pPr>
            <a:r>
              <a:rPr lang="en-US" sz="1000" kern="1200" dirty="0">
                <a:solidFill>
                  <a:schemeClr val="tx1"/>
                </a:solidFill>
                <a:latin typeface="+mn-lt"/>
                <a:ea typeface="+mn-ea"/>
                <a:cs typeface="+mn-cs"/>
              </a:rPr>
              <a:t>Needed for cognitive processes including problem solving, sequencing, and organization and planning among others</a:t>
            </a:r>
          </a:p>
          <a:p>
            <a:pPr marL="457200" lvl="0" indent="-228600">
              <a:spcBef>
                <a:spcPts val="0"/>
              </a:spcBef>
              <a:spcAft>
                <a:spcPts val="600"/>
              </a:spcAft>
              <a:buSzPts val="1800"/>
              <a:buFont typeface="Arial" panose="020B0604020202020204" pitchFamily="34" charset="0"/>
              <a:buChar char="•"/>
            </a:pPr>
            <a:r>
              <a:rPr lang="en-US" sz="1000" kern="1200" dirty="0">
                <a:solidFill>
                  <a:schemeClr val="tx1"/>
                </a:solidFill>
                <a:latin typeface="+mn-lt"/>
                <a:ea typeface="+mn-ea"/>
                <a:cs typeface="+mn-cs"/>
              </a:rPr>
              <a:t>Necessary for dual tasking</a:t>
            </a:r>
          </a:p>
          <a:p>
            <a:pPr marL="457200" lvl="0" indent="-228600">
              <a:spcBef>
                <a:spcPts val="0"/>
              </a:spcBef>
              <a:spcAft>
                <a:spcPts val="600"/>
              </a:spcAft>
              <a:buSzPts val="1800"/>
              <a:buFont typeface="Arial" panose="020B0604020202020204" pitchFamily="34" charset="0"/>
              <a:buChar char="•"/>
            </a:pPr>
            <a:r>
              <a:rPr lang="en-US" sz="1000" kern="1200" dirty="0">
                <a:solidFill>
                  <a:schemeClr val="tx1"/>
                </a:solidFill>
                <a:latin typeface="+mn-lt"/>
                <a:ea typeface="+mn-ea"/>
                <a:cs typeface="+mn-cs"/>
              </a:rPr>
              <a:t>Dysfunction in WM impacts amount of information a person can store and use at a given time</a:t>
            </a:r>
          </a:p>
          <a:p>
            <a:pPr marL="914400" lvl="1" indent="-228600">
              <a:spcBef>
                <a:spcPts val="0"/>
              </a:spcBef>
              <a:spcAft>
                <a:spcPts val="600"/>
              </a:spcAft>
              <a:buSzPts val="1400"/>
              <a:buFont typeface="Arial" panose="020B0604020202020204" pitchFamily="34" charset="0"/>
              <a:buChar char="•"/>
            </a:pPr>
            <a:r>
              <a:rPr lang="en-US" sz="1000" kern="1200" dirty="0">
                <a:solidFill>
                  <a:schemeClr val="tx1"/>
                </a:solidFill>
                <a:latin typeface="+mn-lt"/>
                <a:ea typeface="+mn-ea"/>
                <a:cs typeface="+mn-cs"/>
              </a:rPr>
              <a:t>Compromises ability to make decisions or learn new information</a:t>
            </a:r>
          </a:p>
          <a:p>
            <a:pPr marL="457200" lvl="0" indent="-228600">
              <a:spcBef>
                <a:spcPts val="0"/>
              </a:spcBef>
              <a:spcAft>
                <a:spcPts val="600"/>
              </a:spcAft>
              <a:buSzPts val="1800"/>
              <a:buFont typeface="Arial" panose="020B0604020202020204" pitchFamily="34" charset="0"/>
              <a:buChar char="•"/>
            </a:pPr>
            <a:r>
              <a:rPr lang="en-US" sz="1000" kern="1200" dirty="0">
                <a:solidFill>
                  <a:schemeClr val="tx1"/>
                </a:solidFill>
                <a:latin typeface="+mn-lt"/>
                <a:ea typeface="+mn-ea"/>
                <a:cs typeface="+mn-cs"/>
              </a:rPr>
              <a:t>WM is influenced by fatigue, pain, anxiety, stress, and worry</a:t>
            </a:r>
          </a:p>
          <a:p>
            <a:pPr marL="457200" lvl="0" indent="-228600">
              <a:spcBef>
                <a:spcPts val="0"/>
              </a:spcBef>
              <a:spcAft>
                <a:spcPts val="600"/>
              </a:spcAft>
              <a:buSzPts val="1800"/>
              <a:buFont typeface="Arial" panose="020B0604020202020204" pitchFamily="34" charset="0"/>
              <a:buChar char="•"/>
            </a:pPr>
            <a:r>
              <a:rPr lang="en-US" sz="1000" kern="1200" dirty="0">
                <a:solidFill>
                  <a:schemeClr val="tx1"/>
                </a:solidFill>
                <a:latin typeface="+mn-lt"/>
                <a:ea typeface="+mn-ea"/>
                <a:cs typeface="+mn-cs"/>
              </a:rPr>
              <a:t>Higher level WM dysfunction may present as decreased efficiency or only occur in unstructured situations or task environments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1"/>
        <p:cNvGrpSpPr/>
        <p:nvPr/>
      </p:nvGrpSpPr>
      <p:grpSpPr>
        <a:xfrm>
          <a:off x="0" y="0"/>
          <a:ext cx="0" cy="0"/>
          <a:chOff x="0" y="0"/>
          <a:chExt cx="0" cy="0"/>
        </a:xfrm>
      </p:grpSpPr>
      <p:sp>
        <p:nvSpPr>
          <p:cNvPr id="128" name="Rectangle 12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9143993" cy="17690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Google Shape;122;g2c29979a695_0_37"/>
          <p:cNvSpPr txBox="1">
            <a:spLocks noGrp="1"/>
          </p:cNvSpPr>
          <p:nvPr>
            <p:ph type="title"/>
          </p:nvPr>
        </p:nvSpPr>
        <p:spPr>
          <a:xfrm>
            <a:off x="867638" y="478321"/>
            <a:ext cx="7416372" cy="1140283"/>
          </a:xfrm>
          <a:prstGeom prst="rect">
            <a:avLst/>
          </a:prstGeom>
        </p:spPr>
        <p:txBody>
          <a:bodyPr spcFirstLastPara="1" vert="horz" lIns="91440" tIns="45720" rIns="91440" bIns="45720" rtlCol="0" anchor="ctr" anchorCtr="0">
            <a:normAutofit fontScale="90000"/>
          </a:bodyPr>
          <a:lstStyle/>
          <a:p>
            <a:pPr marL="0" lvl="0" indent="0" algn="ctr">
              <a:spcBef>
                <a:spcPct val="0"/>
              </a:spcBef>
              <a:spcAft>
                <a:spcPts val="0"/>
              </a:spcAft>
            </a:pPr>
            <a:r>
              <a:rPr lang="en-US" sz="3700" kern="1200" dirty="0">
                <a:solidFill>
                  <a:schemeClr val="bg1"/>
                </a:solidFill>
                <a:latin typeface="+mj-lt"/>
                <a:ea typeface="+mj-ea"/>
                <a:cs typeface="+mj-cs"/>
              </a:rPr>
              <a:t>Planning/Organization Dysfunction &amp; </a:t>
            </a:r>
            <a:br>
              <a:rPr lang="en-US" sz="3700" kern="1200" dirty="0">
                <a:solidFill>
                  <a:schemeClr val="bg1"/>
                </a:solidFill>
                <a:latin typeface="+mj-lt"/>
                <a:ea typeface="+mj-ea"/>
                <a:cs typeface="+mj-cs"/>
              </a:rPr>
            </a:br>
            <a:r>
              <a:rPr lang="en-US" sz="3700" kern="1200" dirty="0">
                <a:solidFill>
                  <a:schemeClr val="bg1"/>
                </a:solidFill>
                <a:latin typeface="+mj-lt"/>
                <a:ea typeface="+mj-ea"/>
                <a:cs typeface="+mj-cs"/>
              </a:rPr>
              <a:t>Impact on Function</a:t>
            </a:r>
          </a:p>
        </p:txBody>
      </p:sp>
      <p:sp>
        <p:nvSpPr>
          <p:cNvPr id="130" name="Rectangle 12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007"/>
            <a:ext cx="9143992" cy="3409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170272"/>
            <a:ext cx="342900" cy="34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Google Shape;123;g2c29979a695_0_37"/>
          <p:cNvSpPr txBox="1">
            <a:spLocks noGrp="1"/>
          </p:cNvSpPr>
          <p:nvPr>
            <p:ph type="body" idx="1"/>
          </p:nvPr>
        </p:nvSpPr>
        <p:spPr>
          <a:xfrm>
            <a:off x="512379" y="2356945"/>
            <a:ext cx="7771631" cy="2624958"/>
          </a:xfrm>
          <a:prstGeom prst="rect">
            <a:avLst/>
          </a:prstGeom>
        </p:spPr>
        <p:txBody>
          <a:bodyPr spcFirstLastPara="1" vert="horz" lIns="91440" tIns="45720" rIns="91440" bIns="45720" rtlCol="0" anchorCtr="0">
            <a:normAutofit fontScale="92500"/>
          </a:bodyPr>
          <a:lstStyle/>
          <a:p>
            <a:pPr marL="457200" lvl="0" indent="-228600">
              <a:spcBef>
                <a:spcPts val="0"/>
              </a:spcBef>
              <a:spcAft>
                <a:spcPts val="600"/>
              </a:spcAft>
              <a:buSzPts val="1800"/>
              <a:buFont typeface="Arial" panose="020B0604020202020204" pitchFamily="34" charset="0"/>
              <a:buChar char="•"/>
            </a:pPr>
            <a:r>
              <a:rPr lang="en-US" sz="1200" b="0" i="0" dirty="0">
                <a:solidFill>
                  <a:srgbClr val="0D0D0D"/>
                </a:solidFill>
                <a:effectLst/>
                <a:latin typeface="+mn-lt"/>
              </a:rPr>
              <a:t>Planning and organization are cognitive processes essential for effectively managing tasks, time, and resources.</a:t>
            </a:r>
            <a:r>
              <a:rPr lang="en-US" sz="1200" kern="1200" dirty="0">
                <a:solidFill>
                  <a:schemeClr val="tx1"/>
                </a:solidFill>
                <a:latin typeface="+mn-lt"/>
                <a:ea typeface="+mn-ea"/>
                <a:cs typeface="+mn-cs"/>
              </a:rPr>
              <a:t>  </a:t>
            </a:r>
          </a:p>
          <a:p>
            <a:pPr lvl="1" indent="-228600">
              <a:spcAft>
                <a:spcPts val="600"/>
              </a:spcAft>
              <a:buSzPts val="1800"/>
              <a:buFont typeface="Arial" panose="020B0604020202020204" pitchFamily="34" charset="0"/>
              <a:buChar char="•"/>
            </a:pPr>
            <a:r>
              <a:rPr lang="en-US" sz="1200" kern="1200" dirty="0">
                <a:solidFill>
                  <a:schemeClr val="tx1"/>
                </a:solidFill>
                <a:latin typeface="+mn-lt"/>
                <a:ea typeface="+mn-ea"/>
                <a:cs typeface="+mn-cs"/>
              </a:rPr>
              <a:t>Necessary for initiation and execution of tasks </a:t>
            </a:r>
          </a:p>
          <a:p>
            <a:pPr lvl="1" indent="-228600">
              <a:spcAft>
                <a:spcPts val="600"/>
              </a:spcAft>
              <a:buSzPts val="1800"/>
              <a:buFont typeface="Arial" panose="020B0604020202020204" pitchFamily="34" charset="0"/>
              <a:buChar char="•"/>
            </a:pPr>
            <a:r>
              <a:rPr lang="en-US" sz="1200" kern="1200" dirty="0">
                <a:solidFill>
                  <a:schemeClr val="tx1"/>
                </a:solidFill>
                <a:latin typeface="+mn-lt"/>
                <a:ea typeface="+mn-ea"/>
                <a:cs typeface="+mn-cs"/>
              </a:rPr>
              <a:t>Managing task demands </a:t>
            </a:r>
          </a:p>
          <a:p>
            <a:pPr lvl="1" indent="-228600">
              <a:spcAft>
                <a:spcPts val="600"/>
              </a:spcAft>
              <a:buSzPts val="1800"/>
              <a:buFont typeface="Arial" panose="020B0604020202020204" pitchFamily="34" charset="0"/>
              <a:buChar char="•"/>
            </a:pPr>
            <a:r>
              <a:rPr lang="en-US" sz="1200" kern="1200" dirty="0">
                <a:solidFill>
                  <a:schemeClr val="tx1"/>
                </a:solidFill>
                <a:latin typeface="+mn-lt"/>
                <a:ea typeface="+mn-ea"/>
                <a:cs typeface="+mn-cs"/>
              </a:rPr>
              <a:t>Enhanced adaptability (considers unforeseen challenges and potential obstacles)</a:t>
            </a:r>
          </a:p>
          <a:p>
            <a:pPr lvl="2" indent="-228600">
              <a:spcAft>
                <a:spcPts val="600"/>
              </a:spcAft>
              <a:buSzPts val="1800"/>
              <a:buFont typeface="Arial" panose="020B0604020202020204" pitchFamily="34" charset="0"/>
              <a:buChar char="•"/>
            </a:pPr>
            <a:r>
              <a:rPr lang="en-US" sz="1200" kern="1200" dirty="0">
                <a:solidFill>
                  <a:schemeClr val="tx1"/>
                </a:solidFill>
                <a:latin typeface="+mn-lt"/>
                <a:ea typeface="+mn-ea"/>
                <a:cs typeface="+mn-cs"/>
              </a:rPr>
              <a:t>By thinking/planning ahead, people can make better decisions that align with their priorities</a:t>
            </a:r>
          </a:p>
          <a:p>
            <a:pPr lvl="1" indent="-228600">
              <a:spcAft>
                <a:spcPts val="600"/>
              </a:spcAft>
              <a:buSzPts val="1800"/>
              <a:buFont typeface="Arial" panose="020B0604020202020204" pitchFamily="34" charset="0"/>
              <a:buChar char="•"/>
            </a:pPr>
            <a:endParaRPr lang="en-US" sz="1200" kern="1200" dirty="0">
              <a:solidFill>
                <a:schemeClr val="tx1"/>
              </a:solidFill>
              <a:latin typeface="+mn-lt"/>
              <a:ea typeface="+mn-ea"/>
              <a:cs typeface="+mn-cs"/>
            </a:endParaRPr>
          </a:p>
          <a:p>
            <a:pPr marL="457200" lvl="0" indent="-228600">
              <a:spcBef>
                <a:spcPts val="0"/>
              </a:spcBef>
              <a:spcAft>
                <a:spcPts val="600"/>
              </a:spcAft>
              <a:buSzPts val="1800"/>
              <a:buFont typeface="Arial" panose="020B0604020202020204" pitchFamily="34" charset="0"/>
              <a:buChar char="•"/>
            </a:pPr>
            <a:r>
              <a:rPr lang="en-US" sz="1200" kern="1200" dirty="0">
                <a:solidFill>
                  <a:schemeClr val="tx1"/>
                </a:solidFill>
                <a:latin typeface="+mn-lt"/>
                <a:ea typeface="+mn-ea"/>
                <a:cs typeface="+mn-cs"/>
              </a:rPr>
              <a:t>Planning and organization dysfunction may present as: </a:t>
            </a:r>
          </a:p>
          <a:p>
            <a:pPr lvl="1" indent="-228600">
              <a:spcAft>
                <a:spcPts val="600"/>
              </a:spcAft>
              <a:buSzPts val="1800"/>
              <a:buFont typeface="Arial" panose="020B0604020202020204" pitchFamily="34" charset="0"/>
              <a:buChar char="•"/>
            </a:pPr>
            <a:r>
              <a:rPr lang="en-US" sz="1200" kern="1200" dirty="0">
                <a:solidFill>
                  <a:schemeClr val="tx1"/>
                </a:solidFill>
                <a:latin typeface="+mn-lt"/>
                <a:ea typeface="+mn-ea"/>
                <a:cs typeface="+mn-cs"/>
              </a:rPr>
              <a:t>Poor time management</a:t>
            </a:r>
          </a:p>
          <a:p>
            <a:pPr lvl="1" indent="-228600">
              <a:spcAft>
                <a:spcPts val="600"/>
              </a:spcAft>
              <a:buSzPts val="1800"/>
              <a:buFont typeface="Arial" panose="020B0604020202020204" pitchFamily="34" charset="0"/>
              <a:buChar char="•"/>
            </a:pPr>
            <a:r>
              <a:rPr lang="en-US" sz="1200" kern="1200" dirty="0">
                <a:solidFill>
                  <a:schemeClr val="tx1"/>
                </a:solidFill>
                <a:latin typeface="+mn-lt"/>
                <a:ea typeface="+mn-ea"/>
                <a:cs typeface="+mn-cs"/>
              </a:rPr>
              <a:t>Increased stress and anxiety </a:t>
            </a:r>
          </a:p>
          <a:p>
            <a:pPr lvl="1" indent="-228600">
              <a:spcAft>
                <a:spcPts val="600"/>
              </a:spcAft>
              <a:buSzPts val="1800"/>
              <a:buFont typeface="Arial" panose="020B0604020202020204" pitchFamily="34" charset="0"/>
              <a:buChar char="•"/>
            </a:pPr>
            <a:r>
              <a:rPr lang="en-US" sz="1200" kern="1200" dirty="0">
                <a:solidFill>
                  <a:schemeClr val="tx1"/>
                </a:solidFill>
                <a:latin typeface="+mn-lt"/>
                <a:ea typeface="+mn-ea"/>
                <a:cs typeface="+mn-cs"/>
              </a:rPr>
              <a:t>Unsatisfactory work or school performance, Frustration with performance</a:t>
            </a:r>
          </a:p>
          <a:p>
            <a:pPr lvl="1" indent="-228600">
              <a:spcAft>
                <a:spcPts val="600"/>
              </a:spcAft>
              <a:buSzPts val="1800"/>
              <a:buFont typeface="Arial" panose="020B0604020202020204" pitchFamily="34" charset="0"/>
              <a:buChar char="•"/>
            </a:pPr>
            <a:r>
              <a:rPr lang="en-US" sz="1200" kern="1200" dirty="0">
                <a:solidFill>
                  <a:schemeClr val="tx1"/>
                </a:solidFill>
                <a:latin typeface="+mn-lt"/>
                <a:ea typeface="+mn-ea"/>
                <a:cs typeface="+mn-cs"/>
              </a:rPr>
              <a:t>Disorganization in planning or environment (i.e. cluttered spaces, lost materials)</a:t>
            </a:r>
          </a:p>
          <a:p>
            <a:pPr marL="685800" lvl="1" indent="0">
              <a:spcAft>
                <a:spcPts val="600"/>
              </a:spcAft>
              <a:buSzPts val="1800"/>
              <a:buNone/>
            </a:pPr>
            <a:endParaRPr lang="en-US" sz="900" kern="1200" dirty="0">
              <a:solidFill>
                <a:schemeClr val="tx1"/>
              </a:solidFill>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7"/>
        <p:cNvGrpSpPr/>
        <p:nvPr/>
      </p:nvGrpSpPr>
      <p:grpSpPr>
        <a:xfrm>
          <a:off x="0" y="0"/>
          <a:ext cx="0" cy="0"/>
          <a:chOff x="0" y="0"/>
          <a:chExt cx="0" cy="0"/>
        </a:xfrm>
      </p:grpSpPr>
      <p:sp>
        <p:nvSpPr>
          <p:cNvPr id="134" name="Rectangle 133">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9143993" cy="17690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Google Shape;128;g2c29979a695_0_47"/>
          <p:cNvSpPr txBox="1">
            <a:spLocks noGrp="1"/>
          </p:cNvSpPr>
          <p:nvPr>
            <p:ph type="title"/>
          </p:nvPr>
        </p:nvSpPr>
        <p:spPr>
          <a:xfrm>
            <a:off x="867638" y="478321"/>
            <a:ext cx="7416372" cy="1140283"/>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pPr>
            <a:r>
              <a:rPr lang="en-US" sz="3700" kern="1200" dirty="0">
                <a:solidFill>
                  <a:schemeClr val="bg1"/>
                </a:solidFill>
                <a:latin typeface="+mj-lt"/>
                <a:ea typeface="+mj-ea"/>
                <a:cs typeface="+mj-cs"/>
              </a:rPr>
              <a:t>Inhibitory Control Dysfunction </a:t>
            </a:r>
            <a:br>
              <a:rPr lang="en-US" sz="3700" kern="1200" dirty="0">
                <a:solidFill>
                  <a:schemeClr val="bg1"/>
                </a:solidFill>
                <a:latin typeface="+mj-lt"/>
                <a:ea typeface="+mj-ea"/>
                <a:cs typeface="+mj-cs"/>
              </a:rPr>
            </a:br>
            <a:r>
              <a:rPr lang="en-US" sz="3700" kern="1200" dirty="0">
                <a:solidFill>
                  <a:schemeClr val="bg1"/>
                </a:solidFill>
                <a:latin typeface="+mj-lt"/>
                <a:ea typeface="+mj-ea"/>
                <a:cs typeface="+mj-cs"/>
              </a:rPr>
              <a:t>&amp; Impact on Function</a:t>
            </a:r>
          </a:p>
        </p:txBody>
      </p:sp>
      <p:sp>
        <p:nvSpPr>
          <p:cNvPr id="136" name="Rectangle 135">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007"/>
            <a:ext cx="9143992" cy="3409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170272"/>
            <a:ext cx="342900" cy="34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Google Shape;129;g2c29979a695_0_47"/>
          <p:cNvSpPr txBox="1">
            <a:spLocks noGrp="1"/>
          </p:cNvSpPr>
          <p:nvPr>
            <p:ph type="body" idx="1"/>
          </p:nvPr>
        </p:nvSpPr>
        <p:spPr>
          <a:xfrm>
            <a:off x="670035" y="2325212"/>
            <a:ext cx="7613976" cy="2818288"/>
          </a:xfrm>
          <a:prstGeom prst="rect">
            <a:avLst/>
          </a:prstGeom>
        </p:spPr>
        <p:txBody>
          <a:bodyPr spcFirstLastPara="1" vert="horz" lIns="91440" tIns="45720" rIns="91440" bIns="45720" rtlCol="0" anchorCtr="0">
            <a:normAutofit/>
          </a:bodyPr>
          <a:lstStyle/>
          <a:p>
            <a:pPr marL="457200" lvl="0" indent="-228600">
              <a:spcBef>
                <a:spcPts val="0"/>
              </a:spcBef>
              <a:spcAft>
                <a:spcPts val="600"/>
              </a:spcAft>
              <a:buSzPts val="1800"/>
              <a:buFont typeface="Arial" panose="020B0604020202020204" pitchFamily="34" charset="0"/>
              <a:buChar char="•"/>
            </a:pPr>
            <a:r>
              <a:rPr lang="en-US" sz="1100" kern="1200" dirty="0">
                <a:solidFill>
                  <a:schemeClr val="tx1"/>
                </a:solidFill>
                <a:latin typeface="+mn-lt"/>
                <a:ea typeface="+mn-ea"/>
                <a:cs typeface="+mn-cs"/>
              </a:rPr>
              <a:t>Inhibition is necessary to exercise self-control and self-regulation and includes ability to:</a:t>
            </a:r>
          </a:p>
          <a:p>
            <a:pPr marL="914400" lvl="1" indent="-228600">
              <a:spcBef>
                <a:spcPts val="0"/>
              </a:spcBef>
              <a:spcAft>
                <a:spcPts val="600"/>
              </a:spcAft>
              <a:buSzPts val="1400"/>
              <a:buFont typeface="Arial" panose="020B0604020202020204" pitchFamily="34" charset="0"/>
              <a:buChar char="•"/>
            </a:pPr>
            <a:r>
              <a:rPr lang="en-US" sz="1100" kern="1200" dirty="0">
                <a:solidFill>
                  <a:schemeClr val="tx1"/>
                </a:solidFill>
                <a:latin typeface="+mn-lt"/>
                <a:ea typeface="+mn-ea"/>
                <a:cs typeface="+mn-cs"/>
              </a:rPr>
              <a:t>maintain focus on goals</a:t>
            </a:r>
          </a:p>
          <a:p>
            <a:pPr marL="914400" lvl="1" indent="-228600">
              <a:spcBef>
                <a:spcPts val="0"/>
              </a:spcBef>
              <a:spcAft>
                <a:spcPts val="600"/>
              </a:spcAft>
              <a:buSzPts val="1400"/>
              <a:buFont typeface="Arial" panose="020B0604020202020204" pitchFamily="34" charset="0"/>
              <a:buChar char="•"/>
            </a:pPr>
            <a:r>
              <a:rPr lang="en-US" sz="1100" kern="1200" dirty="0">
                <a:solidFill>
                  <a:schemeClr val="tx1"/>
                </a:solidFill>
                <a:latin typeface="+mn-lt"/>
                <a:ea typeface="+mn-ea"/>
                <a:cs typeface="+mn-cs"/>
              </a:rPr>
              <a:t>control impulses</a:t>
            </a:r>
          </a:p>
          <a:p>
            <a:pPr marL="914400" lvl="1" indent="-228600">
              <a:spcBef>
                <a:spcPts val="0"/>
              </a:spcBef>
              <a:spcAft>
                <a:spcPts val="600"/>
              </a:spcAft>
              <a:buSzPts val="1400"/>
              <a:buFont typeface="Arial" panose="020B0604020202020204" pitchFamily="34" charset="0"/>
              <a:buChar char="•"/>
            </a:pPr>
            <a:r>
              <a:rPr lang="en-US" sz="1100" kern="1200" dirty="0">
                <a:solidFill>
                  <a:schemeClr val="tx1"/>
                </a:solidFill>
                <a:latin typeface="+mn-lt"/>
                <a:ea typeface="+mn-ea"/>
                <a:cs typeface="+mn-cs"/>
              </a:rPr>
              <a:t>ignore distractions</a:t>
            </a:r>
          </a:p>
          <a:p>
            <a:pPr marL="914400" lvl="1" indent="-228600">
              <a:spcBef>
                <a:spcPts val="0"/>
              </a:spcBef>
              <a:spcAft>
                <a:spcPts val="600"/>
              </a:spcAft>
              <a:buSzPts val="1400"/>
              <a:buFont typeface="Arial" panose="020B0604020202020204" pitchFamily="34" charset="0"/>
              <a:buChar char="•"/>
            </a:pPr>
            <a:r>
              <a:rPr lang="en-US" sz="1100" kern="1200" dirty="0">
                <a:solidFill>
                  <a:schemeClr val="tx1"/>
                </a:solidFill>
                <a:latin typeface="+mn-lt"/>
                <a:ea typeface="+mn-ea"/>
                <a:cs typeface="+mn-cs"/>
              </a:rPr>
              <a:t>flexibility to adapt and change  as needed</a:t>
            </a:r>
          </a:p>
          <a:p>
            <a:pPr marL="457200" lvl="0" indent="-228600">
              <a:spcBef>
                <a:spcPts val="0"/>
              </a:spcBef>
              <a:spcAft>
                <a:spcPts val="600"/>
              </a:spcAft>
              <a:buSzPts val="1800"/>
              <a:buFont typeface="Arial" panose="020B0604020202020204" pitchFamily="34" charset="0"/>
              <a:buChar char="•"/>
            </a:pPr>
            <a:r>
              <a:rPr lang="en-US" sz="1100" kern="1200" dirty="0" err="1">
                <a:solidFill>
                  <a:schemeClr val="tx1"/>
                </a:solidFill>
                <a:latin typeface="+mn-lt"/>
                <a:ea typeface="+mn-ea"/>
                <a:cs typeface="+mn-cs"/>
              </a:rPr>
              <a:t>Toglia</a:t>
            </a:r>
            <a:r>
              <a:rPr lang="en-US" sz="1100" kern="1200" dirty="0">
                <a:solidFill>
                  <a:schemeClr val="tx1"/>
                </a:solidFill>
                <a:latin typeface="+mn-lt"/>
                <a:ea typeface="+mn-ea"/>
                <a:cs typeface="+mn-cs"/>
              </a:rPr>
              <a:t> et al., (2018) describes inhibitory control as “top-down control” and dysfunction presents as</a:t>
            </a:r>
          </a:p>
          <a:p>
            <a:pPr marL="914400" lvl="1" indent="-228600">
              <a:spcBef>
                <a:spcPts val="0"/>
              </a:spcBef>
              <a:spcAft>
                <a:spcPts val="600"/>
              </a:spcAft>
              <a:buSzPts val="1400"/>
              <a:buFont typeface="Arial" panose="020B0604020202020204" pitchFamily="34" charset="0"/>
              <a:buChar char="•"/>
            </a:pPr>
            <a:r>
              <a:rPr lang="en-US" sz="1100" kern="1200" dirty="0">
                <a:solidFill>
                  <a:schemeClr val="tx1"/>
                </a:solidFill>
                <a:latin typeface="+mn-lt"/>
                <a:ea typeface="+mn-ea"/>
                <a:cs typeface="+mn-cs"/>
              </a:rPr>
              <a:t>easily sidetracked</a:t>
            </a:r>
          </a:p>
          <a:p>
            <a:pPr marL="914400" lvl="1" indent="-228600">
              <a:spcBef>
                <a:spcPts val="0"/>
              </a:spcBef>
              <a:spcAft>
                <a:spcPts val="600"/>
              </a:spcAft>
              <a:buSzPts val="1400"/>
              <a:buFont typeface="Arial" panose="020B0604020202020204" pitchFamily="34" charset="0"/>
              <a:buChar char="•"/>
            </a:pPr>
            <a:r>
              <a:rPr lang="en-US" sz="1100" kern="1200" dirty="0">
                <a:solidFill>
                  <a:schemeClr val="tx1"/>
                </a:solidFill>
                <a:latin typeface="+mn-lt"/>
                <a:ea typeface="+mn-ea"/>
                <a:cs typeface="+mn-cs"/>
              </a:rPr>
              <a:t>difficulty staying on task</a:t>
            </a:r>
          </a:p>
          <a:p>
            <a:pPr marL="914400" lvl="1" indent="-228600">
              <a:spcBef>
                <a:spcPts val="0"/>
              </a:spcBef>
              <a:spcAft>
                <a:spcPts val="600"/>
              </a:spcAft>
              <a:buSzPts val="1400"/>
              <a:buFont typeface="Arial" panose="020B0604020202020204" pitchFamily="34" charset="0"/>
              <a:buChar char="•"/>
            </a:pPr>
            <a:r>
              <a:rPr lang="en-US" sz="1100" kern="1200" dirty="0">
                <a:solidFill>
                  <a:schemeClr val="tx1"/>
                </a:solidFill>
                <a:latin typeface="+mn-lt"/>
                <a:ea typeface="+mn-ea"/>
                <a:cs typeface="+mn-cs"/>
              </a:rPr>
              <a:t>engagement in distractions unrelated to established goal (going to the store for bread and leaving with only ice cream)</a:t>
            </a:r>
          </a:p>
          <a:p>
            <a:pPr marL="914400" lvl="0" indent="-228600">
              <a:spcBef>
                <a:spcPts val="0"/>
              </a:spcBef>
              <a:spcAft>
                <a:spcPts val="600"/>
              </a:spcAft>
              <a:buFont typeface="Arial" panose="020B0604020202020204" pitchFamily="34" charset="0"/>
              <a:buChar char="•"/>
            </a:pPr>
            <a:endParaRPr lang="en-US" sz="1100" kern="1200" dirty="0">
              <a:solidFill>
                <a:schemeClr val="tx1"/>
              </a:solidFill>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9143993" cy="17690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47481-5B3A-BF51-FBCE-51921A2D3C16}"/>
              </a:ext>
            </a:extLst>
          </p:cNvPr>
          <p:cNvSpPr>
            <a:spLocks noGrp="1"/>
          </p:cNvSpPr>
          <p:nvPr>
            <p:ph type="title"/>
          </p:nvPr>
        </p:nvSpPr>
        <p:spPr>
          <a:xfrm>
            <a:off x="867638" y="478321"/>
            <a:ext cx="7416372" cy="1140283"/>
          </a:xfrm>
        </p:spPr>
        <p:txBody>
          <a:bodyPr vert="horz" lIns="91440" tIns="45720" rIns="91440" bIns="45720" rtlCol="0" anchor="ctr">
            <a:normAutofit/>
          </a:bodyPr>
          <a:lstStyle/>
          <a:p>
            <a:pPr algn="ctr">
              <a:spcBef>
                <a:spcPct val="0"/>
              </a:spcBef>
            </a:pPr>
            <a:r>
              <a:rPr lang="en-US" sz="3700" kern="1200" dirty="0">
                <a:solidFill>
                  <a:schemeClr val="bg1"/>
                </a:solidFill>
                <a:latin typeface="+mj-lt"/>
                <a:ea typeface="+mj-ea"/>
                <a:cs typeface="+mj-cs"/>
              </a:rPr>
              <a:t>Metacognitive Dysfunction </a:t>
            </a:r>
            <a:br>
              <a:rPr lang="en-US" sz="3700" kern="1200" dirty="0">
                <a:solidFill>
                  <a:schemeClr val="bg1"/>
                </a:solidFill>
                <a:latin typeface="+mj-lt"/>
                <a:ea typeface="+mj-ea"/>
                <a:cs typeface="+mj-cs"/>
              </a:rPr>
            </a:br>
            <a:r>
              <a:rPr lang="en-US" sz="3700" kern="1200" dirty="0">
                <a:solidFill>
                  <a:schemeClr val="bg1"/>
                </a:solidFill>
                <a:latin typeface="+mj-lt"/>
                <a:ea typeface="+mj-ea"/>
                <a:cs typeface="+mj-cs"/>
              </a:rPr>
              <a:t>&amp; Impact on Function</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007"/>
            <a:ext cx="9143992" cy="3409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170272"/>
            <a:ext cx="342900" cy="34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87FE54B-27BD-DC9E-C74F-D5E888118769}"/>
              </a:ext>
            </a:extLst>
          </p:cNvPr>
          <p:cNvSpPr>
            <a:spLocks noGrp="1"/>
          </p:cNvSpPr>
          <p:nvPr>
            <p:ph type="body" idx="1"/>
          </p:nvPr>
        </p:nvSpPr>
        <p:spPr>
          <a:xfrm>
            <a:off x="504497" y="2404241"/>
            <a:ext cx="7779513" cy="2593428"/>
          </a:xfrm>
        </p:spPr>
        <p:txBody>
          <a:bodyPr vert="horz" lIns="91440" tIns="45720" rIns="91440" bIns="45720" rtlCol="0">
            <a:normAutofit/>
          </a:bodyPr>
          <a:lstStyle/>
          <a:p>
            <a:pPr indent="-228600">
              <a:buFont typeface="Arial" panose="020B0604020202020204" pitchFamily="34" charset="0"/>
              <a:buChar char="•"/>
            </a:pPr>
            <a:r>
              <a:rPr lang="en-US" sz="1800" kern="1200" dirty="0">
                <a:solidFill>
                  <a:schemeClr val="tx1"/>
                </a:solidFill>
                <a:latin typeface="+mn-lt"/>
                <a:ea typeface="+mn-ea"/>
                <a:cs typeface="+mn-cs"/>
              </a:rPr>
              <a:t>Metacognition is necessary in planning and organizing everyday tasks effectively, it plays a major role in a person's ability to: </a:t>
            </a:r>
          </a:p>
          <a:p>
            <a:pPr lvl="1" indent="-228600">
              <a:buFont typeface="Arial" panose="020B0604020202020204" pitchFamily="34" charset="0"/>
              <a:buChar char="•"/>
            </a:pPr>
            <a:r>
              <a:rPr lang="en-US" sz="1500" kern="1200" dirty="0">
                <a:solidFill>
                  <a:schemeClr val="tx1"/>
                </a:solidFill>
                <a:latin typeface="+mn-lt"/>
                <a:ea typeface="+mn-ea"/>
                <a:cs typeface="+mn-cs"/>
              </a:rPr>
              <a:t>Set goals</a:t>
            </a:r>
          </a:p>
          <a:p>
            <a:pPr lvl="1" indent="-228600">
              <a:buFont typeface="Arial" panose="020B0604020202020204" pitchFamily="34" charset="0"/>
              <a:buChar char="•"/>
            </a:pPr>
            <a:r>
              <a:rPr lang="en-US" sz="1500" kern="1200" dirty="0">
                <a:solidFill>
                  <a:schemeClr val="tx1"/>
                </a:solidFill>
                <a:latin typeface="+mn-lt"/>
                <a:ea typeface="+mn-ea"/>
                <a:cs typeface="+mn-cs"/>
              </a:rPr>
              <a:t>Break tasks into manageable steps </a:t>
            </a:r>
          </a:p>
          <a:p>
            <a:pPr lvl="1" indent="-228600">
              <a:buFont typeface="Arial" panose="020B0604020202020204" pitchFamily="34" charset="0"/>
              <a:buChar char="•"/>
            </a:pPr>
            <a:r>
              <a:rPr lang="en-US" sz="1500" kern="1200" dirty="0">
                <a:solidFill>
                  <a:schemeClr val="tx1"/>
                </a:solidFill>
                <a:latin typeface="+mn-lt"/>
                <a:ea typeface="+mn-ea"/>
                <a:cs typeface="+mn-cs"/>
              </a:rPr>
              <a:t>Problem-solve and make decisions</a:t>
            </a:r>
          </a:p>
          <a:p>
            <a:pPr marL="685800" lvl="1" indent="0">
              <a:buNone/>
            </a:pPr>
            <a:endParaRPr lang="en-US" sz="1500" kern="1200" dirty="0">
              <a:solidFill>
                <a:schemeClr val="tx1"/>
              </a:solidFill>
              <a:latin typeface="+mn-lt"/>
              <a:ea typeface="+mn-ea"/>
              <a:cs typeface="+mn-cs"/>
            </a:endParaRPr>
          </a:p>
          <a:p>
            <a:pPr indent="-228600">
              <a:buFont typeface="Arial" panose="020B0604020202020204" pitchFamily="34" charset="0"/>
              <a:buChar char="•"/>
            </a:pPr>
            <a:r>
              <a:rPr lang="en-US" sz="1800" kern="1200" dirty="0">
                <a:solidFill>
                  <a:schemeClr val="tx1"/>
                </a:solidFill>
                <a:latin typeface="+mn-lt"/>
                <a:ea typeface="+mn-ea"/>
                <a:cs typeface="+mn-cs"/>
              </a:rPr>
              <a:t>Those with impaired metacognition may have:</a:t>
            </a:r>
          </a:p>
          <a:p>
            <a:pPr lvl="1" indent="-228600">
              <a:buFont typeface="Arial" panose="020B0604020202020204" pitchFamily="34" charset="0"/>
              <a:buChar char="•"/>
            </a:pPr>
            <a:r>
              <a:rPr lang="en-US" sz="1500" kern="1200" dirty="0">
                <a:solidFill>
                  <a:schemeClr val="tx1"/>
                </a:solidFill>
                <a:latin typeface="+mn-lt"/>
                <a:ea typeface="+mn-ea"/>
                <a:cs typeface="+mn-cs"/>
              </a:rPr>
              <a:t>Lack of awareness</a:t>
            </a:r>
          </a:p>
          <a:p>
            <a:pPr lvl="1" indent="-228600">
              <a:buFont typeface="Arial" panose="020B0604020202020204" pitchFamily="34" charset="0"/>
              <a:buChar char="•"/>
            </a:pPr>
            <a:r>
              <a:rPr lang="en-US" sz="1500" kern="1200" dirty="0">
                <a:solidFill>
                  <a:schemeClr val="tx1"/>
                </a:solidFill>
                <a:latin typeface="+mn-lt"/>
                <a:ea typeface="+mn-ea"/>
                <a:cs typeface="+mn-cs"/>
              </a:rPr>
              <a:t>Difficulty monitoring and regulating behavior</a:t>
            </a:r>
          </a:p>
          <a:p>
            <a:pPr lvl="1" indent="-228600">
              <a:buFont typeface="Arial" panose="020B0604020202020204" pitchFamily="34" charset="0"/>
              <a:buChar char="•"/>
            </a:pPr>
            <a:r>
              <a:rPr lang="en-US" sz="1500" kern="1200" dirty="0">
                <a:solidFill>
                  <a:schemeClr val="tx1"/>
                </a:solidFill>
                <a:latin typeface="+mn-lt"/>
                <a:ea typeface="+mn-ea"/>
                <a:cs typeface="+mn-cs"/>
              </a:rPr>
              <a:t>Difficulty with decision-making due to trouble making connection and evaluating outcomes </a:t>
            </a:r>
          </a:p>
          <a:p>
            <a:pPr marL="228600" indent="0">
              <a:buNone/>
            </a:pP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369768264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2349</Words>
  <Application>Microsoft Office PowerPoint</Application>
  <PresentationFormat>On-screen Show (16:9)</PresentationFormat>
  <Paragraphs>215</Paragraphs>
  <Slides>22</Slides>
  <Notes>19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Functional Cognition: Optimizing Performance With Selective Strategy Use  </vt:lpstr>
      <vt:lpstr>PowerPoint Presentation</vt:lpstr>
      <vt:lpstr>What is Functional Cognition </vt:lpstr>
      <vt:lpstr>Key Concepts of Functional Cognition:  Executive Function</vt:lpstr>
      <vt:lpstr>Initiation Dysfunction &amp;  Impact on Function</vt:lpstr>
      <vt:lpstr>Working Memory Dysfunction &amp; Impact on Function</vt:lpstr>
      <vt:lpstr>Planning/Organization Dysfunction &amp;  Impact on Function</vt:lpstr>
      <vt:lpstr>Inhibitory Control Dysfunction  &amp; Impact on Function</vt:lpstr>
      <vt:lpstr>Metacognitive Dysfunction  &amp; Impact on Function</vt:lpstr>
      <vt:lpstr>Identifying Executive Function (Strengths)  &amp; Executive Dysfunction (Challenges) </vt:lpstr>
      <vt:lpstr>Awareness &amp; Executive Dysfunction </vt:lpstr>
      <vt:lpstr>Awareness &amp; Functional Cognition</vt:lpstr>
      <vt:lpstr>Solution for Persons with Impairments of Executive Function and/or Awareness? </vt:lpstr>
      <vt:lpstr>Strategies for Functional Cognition</vt:lpstr>
      <vt:lpstr>Strategy Types</vt:lpstr>
      <vt:lpstr>Principles of Strategy Development</vt:lpstr>
      <vt:lpstr>Strategies for Optimizing Functional Cognition</vt:lpstr>
      <vt:lpstr>Strategies for Optimizing Functional Cognition</vt:lpstr>
      <vt:lpstr>Group Work</vt:lpstr>
      <vt:lpstr>Questions &amp; Reflections</vt:lpstr>
      <vt:lpstr>Resource for Functional Cognition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Cognition: Optimizing Performance With Selective Strategy Use</dc:title>
  <dc:creator>Ginn, Cassandra</dc:creator>
  <cp:lastModifiedBy>Busching, Katie</cp:lastModifiedBy>
  <cp:revision>3</cp:revision>
  <dcterms:modified xsi:type="dcterms:W3CDTF">2024-03-24T23:39:20Z</dcterms:modified>
</cp:coreProperties>
</file>